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79" r:id="rId4"/>
    <p:sldId id="366" r:id="rId5"/>
    <p:sldId id="324" r:id="rId6"/>
    <p:sldId id="346" r:id="rId7"/>
    <p:sldId id="326" r:id="rId8"/>
    <p:sldId id="277" r:id="rId9"/>
    <p:sldId id="367" r:id="rId10"/>
    <p:sldId id="266" r:id="rId11"/>
    <p:sldId id="287" r:id="rId12"/>
    <p:sldId id="294" r:id="rId13"/>
    <p:sldId id="368" r:id="rId14"/>
    <p:sldId id="348" r:id="rId15"/>
    <p:sldId id="350" r:id="rId16"/>
    <p:sldId id="362" r:id="rId17"/>
    <p:sldId id="363" r:id="rId18"/>
    <p:sldId id="364" r:id="rId19"/>
    <p:sldId id="365" r:id="rId20"/>
    <p:sldId id="359" r:id="rId21"/>
    <p:sldId id="370" r:id="rId22"/>
    <p:sldId id="369" r:id="rId23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PUs6V6DHTENOfKItEKD6vg==" hashData="tTAGJo9dHU+KGt1tbzbR2gj7xCkhuFsPgn6D7CwXkEjbkL22mjIMoCo8SHsaFPRwWxtjXwXcQp83iCBpIhHsv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CC"/>
    <a:srgbClr val="00CC99"/>
    <a:srgbClr val="66FFCC"/>
    <a:srgbClr val="17E98A"/>
    <a:srgbClr val="32C489"/>
    <a:srgbClr val="9999FF"/>
    <a:srgbClr val="FF00FF"/>
    <a:srgbClr val="333F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143B3D-DEB9-4C68-8E00-C79F62AEF62F}" v="3" dt="2023-03-01T06:25:37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70256" autoAdjust="0"/>
  </p:normalViewPr>
  <p:slideViewPr>
    <p:cSldViewPr snapToGrid="0">
      <p:cViewPr varScale="1">
        <p:scale>
          <a:sx n="47" d="100"/>
          <a:sy n="47" d="100"/>
        </p:scale>
        <p:origin x="141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3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dirty="0"/>
              <a:t>オーラル ケア関連市場規模推移（単位：億円）</a:t>
            </a:r>
          </a:p>
        </c:rich>
      </c:tx>
      <c:layout>
        <c:manualLayout>
          <c:xMode val="edge"/>
          <c:yMode val="edge"/>
          <c:x val="0.26749521279010635"/>
          <c:y val="3.34362734240840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6.0889972223091754E-2"/>
          <c:y val="0.11718201459526012"/>
          <c:w val="0.91804775538575367"/>
          <c:h val="0.722692748634963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口腔ケア食品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2013年</c:v>
                </c:pt>
                <c:pt idx="1">
                  <c:v>2015年</c:v>
                </c:pt>
                <c:pt idx="2">
                  <c:v>2017年（予測）</c:v>
                </c:pt>
              </c:strCache>
            </c:strRef>
          </c:cat>
          <c:val>
            <c:numRef>
              <c:f>Sheet1!$B$2:$B$4</c:f>
              <c:numCache>
                <c:formatCode>#,##0_ </c:formatCode>
                <c:ptCount val="3"/>
                <c:pt idx="0">
                  <c:v>1451</c:v>
                </c:pt>
                <c:pt idx="1">
                  <c:v>1483</c:v>
                </c:pt>
                <c:pt idx="2">
                  <c:v>1521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99-4B8E-8E72-177D7D1592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口腔ケア用品</c:v>
                </c:pt>
              </c:strCache>
            </c:strRef>
          </c:tx>
          <c:spPr>
            <a:solidFill>
              <a:srgbClr val="00FFC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D920CA1-2910-4DFE-AD19-30C5309F8DC1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/>
                      <a:t> </a:t>
                    </a:r>
                    <a:fld id="{5C96FCC5-1F6A-4C4D-B47A-7037599F943E}" type="VALUE">
                      <a:rPr lang="en-US" altLang="ja-JP" baseline="0"/>
                      <a:pPr/>
                      <a:t>[値]</a:t>
                    </a:fld>
                    <a:endParaRPr lang="ja-JP" alt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C75-4565-9B0C-EF54B55C3C7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0CE93CA-67F1-4B53-A5EA-6B541DD3F992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/>
                      <a:t> </a:t>
                    </a:r>
                    <a:fld id="{225A6D6E-657E-4241-8CA5-E3142FA5A9BF}" type="VALUE">
                      <a:rPr lang="en-US" altLang="ja-JP" baseline="0"/>
                      <a:pPr/>
                      <a:t>[値]</a:t>
                    </a:fld>
                    <a:endParaRPr lang="ja-JP" alt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C75-4565-9B0C-EF54B55C3C7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E7BAAB1-24CE-4141-BE1B-EA4EEA9165A2}" type="CATEGORYNAME">
                      <a:rPr lang="ja-JP" altLang="en-US" smtClean="0"/>
                      <a:pPr/>
                      <a:t>[分類名]</a:t>
                    </a:fld>
                    <a:r>
                      <a:rPr lang="ja-JP" altLang="en-US" baseline="0"/>
                      <a:t> </a:t>
                    </a:r>
                    <a:fld id="{FE1FC7B2-5CAC-4EC9-BA56-36839AA40860}" type="VALUE">
                      <a:rPr lang="en-US" altLang="ja-JP" baseline="0"/>
                      <a:pPr/>
                      <a:t>[値]</a:t>
                    </a:fld>
                    <a:endParaRPr lang="ja-JP" alt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C75-4565-9B0C-EF54B55C3C75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2013年</c:v>
                </c:pt>
                <c:pt idx="1">
                  <c:v>2015年</c:v>
                </c:pt>
                <c:pt idx="2">
                  <c:v>2017年（予測）</c:v>
                </c:pt>
              </c:strCache>
            </c:strRef>
          </c:cat>
          <c:val>
            <c:numRef>
              <c:f>Sheet1!$C$2:$C$4</c:f>
              <c:numCache>
                <c:formatCode>#,##0_ </c:formatCode>
                <c:ptCount val="3"/>
                <c:pt idx="0">
                  <c:v>1190</c:v>
                </c:pt>
                <c:pt idx="1">
                  <c:v>1265</c:v>
                </c:pt>
                <c:pt idx="2">
                  <c:v>1337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99-4B8E-8E72-177D7D15920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口腔ケア用具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2013年</c:v>
                </c:pt>
                <c:pt idx="1">
                  <c:v>2015年</c:v>
                </c:pt>
                <c:pt idx="2">
                  <c:v>2017年（予測）</c:v>
                </c:pt>
              </c:strCache>
            </c:strRef>
          </c:cat>
          <c:val>
            <c:numRef>
              <c:f>Sheet1!$D$2:$D$4</c:f>
              <c:numCache>
                <c:formatCode>#,##0_ </c:formatCode>
                <c:ptCount val="3"/>
                <c:pt idx="0">
                  <c:v>536</c:v>
                </c:pt>
                <c:pt idx="1">
                  <c:v>592</c:v>
                </c:pt>
                <c:pt idx="2">
                  <c:v>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9-4B8E-8E72-177D7D15920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医薬品など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2013年</c:v>
                </c:pt>
                <c:pt idx="1">
                  <c:v>2015年</c:v>
                </c:pt>
                <c:pt idx="2">
                  <c:v>2017年（予測）</c:v>
                </c:pt>
              </c:strCache>
            </c:strRef>
          </c:cat>
          <c:val>
            <c:numRef>
              <c:f>Sheet1!$E$2:$E$4</c:f>
              <c:numCache>
                <c:formatCode>#,##0_ </c:formatCode>
                <c:ptCount val="3"/>
                <c:pt idx="0">
                  <c:v>397</c:v>
                </c:pt>
                <c:pt idx="1">
                  <c:v>454</c:v>
                </c:pt>
                <c:pt idx="2">
                  <c:v>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C99-4B8E-8E72-177D7D159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29759712"/>
        <c:axId val="633466744"/>
      </c:barChart>
      <c:catAx>
        <c:axId val="62975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3466744"/>
        <c:crosses val="autoZero"/>
        <c:auto val="1"/>
        <c:lblAlgn val="ctr"/>
        <c:lblOffset val="100"/>
        <c:noMultiLvlLbl val="0"/>
      </c:catAx>
      <c:valAx>
        <c:axId val="633466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2975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2017年売上見込額</c:v>
                </c:pt>
              </c:strCache>
            </c:strRef>
          </c:tx>
          <c:dPt>
            <c:idx val="0"/>
            <c:bubble3D val="0"/>
            <c:spPr>
              <a:solidFill>
                <a:srgbClr val="32C48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C5-40C9-BD56-7ED93A3CC1DC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23C5-40C9-BD56-7ED93A3CC1D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F35-44C4-9B4E-E4B917A4D6B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F35-44C4-9B4E-E4B917A4D6B0}"/>
              </c:ext>
            </c:extLst>
          </c:dPt>
          <c:dPt>
            <c:idx val="4"/>
            <c:bubble3D val="0"/>
            <c:spPr>
              <a:solidFill>
                <a:srgbClr val="99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3C5-40C9-BD56-7ED93A3CC1DC}"/>
              </c:ext>
            </c:extLst>
          </c:dPt>
          <c:dPt>
            <c:idx val="5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C5-40C9-BD56-7ED93A3CC1DC}"/>
              </c:ext>
            </c:extLst>
          </c:dPt>
          <c:cat>
            <c:strRef>
              <c:f>Sheet1!$A$2:$A$7</c:f>
              <c:strCache>
                <c:ptCount val="6"/>
                <c:pt idx="0">
                  <c:v>歯周病予防</c:v>
                </c:pt>
                <c:pt idx="1">
                  <c:v>虫歯予防</c:v>
                </c:pt>
                <c:pt idx="2">
                  <c:v>美白</c:v>
                </c:pt>
                <c:pt idx="3">
                  <c:v>知覚過敏</c:v>
                </c:pt>
                <c:pt idx="4">
                  <c:v>口臭予防</c:v>
                </c:pt>
                <c:pt idx="5">
                  <c:v>子供用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32960</c:v>
                </c:pt>
                <c:pt idx="1">
                  <c:v>18770</c:v>
                </c:pt>
                <c:pt idx="2">
                  <c:v>13910</c:v>
                </c:pt>
                <c:pt idx="3">
                  <c:v>12180</c:v>
                </c:pt>
                <c:pt idx="4">
                  <c:v>3690</c:v>
                </c:pt>
                <c:pt idx="5">
                  <c:v>1290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C5-40C9-BD56-7ED93A3CC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defRPr>
            </a:pPr>
            <a:endParaRPr lang="ja-JP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0.39568</cdr:x>
      <cdr:y>0.27914</cdr:y>
    </cdr:from>
    <cdr:to>
      <cdr:x>0.6597</cdr:x>
      <cdr:y>0.62844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3EDBBF1D-551A-44AC-A6B1-98EAF40895B5}"/>
            </a:ext>
          </a:extLst>
        </cdr:cNvPr>
        <cdr:cNvSpPr txBox="1"/>
      </cdr:nvSpPr>
      <cdr:spPr>
        <a:xfrm xmlns:a="http://schemas.openxmlformats.org/drawingml/2006/main">
          <a:off x="2938886" y="1382189"/>
          <a:ext cx="1961003" cy="1729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ja-JP" altLang="en-US" sz="3200" dirty="0">
              <a:solidFill>
                <a:schemeClr val="bg1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rPr>
            <a:t>約</a:t>
          </a:r>
          <a:endParaRPr lang="en-US" altLang="ja-JP" sz="3200" dirty="0">
            <a:solidFill>
              <a:schemeClr val="bg1"/>
            </a:solidFill>
            <a:latin typeface="小塚ゴシック Pro R" panose="020B0400000000000000" pitchFamily="34" charset="-128"/>
            <a:ea typeface="小塚ゴシック Pro R" panose="020B0400000000000000" pitchFamily="34" charset="-128"/>
          </a:endParaRPr>
        </a:p>
        <a:p xmlns:a="http://schemas.openxmlformats.org/drawingml/2006/main">
          <a:r>
            <a:rPr lang="en-US" altLang="ja-JP" sz="6600" b="1" dirty="0">
              <a:solidFill>
                <a:schemeClr val="bg1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rPr>
            <a:t>40</a:t>
          </a:r>
          <a:r>
            <a:rPr lang="en-US" altLang="ja-JP" sz="4000" dirty="0">
              <a:solidFill>
                <a:schemeClr val="bg1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rPr>
            <a:t>%</a:t>
          </a:r>
          <a:endParaRPr lang="ja-JP" altLang="en-US" sz="4000" dirty="0">
            <a:solidFill>
              <a:schemeClr val="bg1"/>
            </a:solidFill>
            <a:latin typeface="小塚ゴシック Pro R" panose="020B0400000000000000" pitchFamily="34" charset="-128"/>
            <a:ea typeface="小塚ゴシック Pro R" panose="020B0400000000000000" pitchFamily="34" charset="-128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10B46BD3-98ED-4F91-8AD5-34139EEF8CF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7CE5002-F207-4D12-817F-A1598972BE8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9CE48-52BD-4B67-A651-83A3C9A62CCB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B1A93E6-0E67-4C39-A503-953F94D1F6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0BE5354-4B24-414A-A0B9-F1559A6D59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F1ADE-D4DB-4972-A4C8-A9E656E54A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479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17F1A-2EC1-4AE9-AF38-6B42E1DF97F9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71890-35E5-4C85-885B-931A695C476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729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467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686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2406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今や歯周病は、歯の喪失原因第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位となっています。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「ニュー スキン </a:t>
            </a:r>
            <a:r>
              <a:rPr kumimoji="1" lang="en-US" altLang="ja-JP" dirty="0"/>
              <a:t>AP 24</a:t>
            </a:r>
            <a:r>
              <a:rPr kumimoji="1" lang="ja-JP" altLang="en-US" dirty="0"/>
              <a:t> 歯周ケア トゥースペースト」は、歯周病を原因菌から退治する</a:t>
            </a:r>
            <a:r>
              <a:rPr kumimoji="1" lang="en-US" altLang="ja-JP" dirty="0"/>
              <a:t>【</a:t>
            </a:r>
            <a:r>
              <a:rPr kumimoji="1" lang="ja-JP" altLang="en-US" dirty="0"/>
              <a:t>医薬部外品</a:t>
            </a:r>
            <a:r>
              <a:rPr kumimoji="1" lang="en-US" altLang="ja-JP" dirty="0"/>
              <a:t>】</a:t>
            </a:r>
            <a:r>
              <a:rPr kumimoji="1" lang="ja-JP" altLang="en-US" dirty="0"/>
              <a:t>の歯磨き粉です。</a:t>
            </a: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4A2B1-69D4-4B2F-89B3-7FBF652025F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084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u="sng" dirty="0"/>
              <a:t>製品特長・</a:t>
            </a:r>
            <a:r>
              <a:rPr kumimoji="1" lang="en-US" altLang="ja-JP" u="sng" dirty="0"/>
              <a:t>1</a:t>
            </a:r>
          </a:p>
          <a:p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ja-JP" altLang="en-US" dirty="0"/>
              <a:t>（１）日本人の歯を知り尽くした国内大手歯磨きメーカーと共同開発</a:t>
            </a: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ja-JP" altLang="en-US" dirty="0"/>
              <a:t>「</a:t>
            </a:r>
            <a:r>
              <a:rPr kumimoji="1" lang="en-US" altLang="ja-JP" dirty="0"/>
              <a:t>AP 24</a:t>
            </a:r>
            <a:r>
              <a:rPr kumimoji="1" lang="ja-JP" altLang="en-US" dirty="0"/>
              <a:t>成分＊」とのベストな組み合わせを考慮しました。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＊ニュー スキン独自の成分で、歯垢（プラーク）を付きにくくする働きがあります。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4A2B1-69D4-4B2F-89B3-7FBF652025F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6347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u="sng" dirty="0"/>
              <a:t>製品特長・</a:t>
            </a:r>
            <a:r>
              <a:rPr kumimoji="1" lang="en-US" altLang="ja-JP" u="sng" dirty="0"/>
              <a:t>2</a:t>
            </a:r>
          </a:p>
          <a:p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ja-JP" altLang="en-US" dirty="0"/>
              <a:t>（２）</a:t>
            </a:r>
            <a:r>
              <a:rPr kumimoji="1" lang="en-US" altLang="ja-JP" dirty="0"/>
              <a:t>PD</a:t>
            </a:r>
            <a:r>
              <a:rPr kumimoji="1" lang="ja-JP" altLang="en-US" dirty="0"/>
              <a:t>アタックコンプレックスが歯周病を根本から予防</a:t>
            </a: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ja-JP" altLang="en-US" dirty="0"/>
              <a:t>        </a:t>
            </a: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ja-JP" altLang="en-US" dirty="0"/>
              <a:t>殺菌作用のある有効成分「塩化セチルピジニウム」と、抗炎症作用のある有効成分「</a:t>
            </a:r>
            <a:r>
              <a:rPr kumimoji="1" lang="en-US" altLang="ja-JP" dirty="0"/>
              <a:t>β-</a:t>
            </a:r>
            <a:r>
              <a:rPr kumimoji="1" lang="ja-JP" altLang="en-US" dirty="0"/>
              <a:t>グリチルレチン酸」を配合することにより、日本国内において、歯周ケアの効果・効能が訴求可能になりました。</a:t>
            </a: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4A2B1-69D4-4B2F-89B3-7FBF652025F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7902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4A2B1-69D4-4B2F-89B3-7FBF652025F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92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u="sng" dirty="0"/>
              <a:t>製品特長・</a:t>
            </a:r>
            <a:r>
              <a:rPr kumimoji="1" lang="en-US" altLang="ja-JP" u="sng" dirty="0"/>
              <a:t>4</a:t>
            </a:r>
          </a:p>
          <a:p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ja-JP" altLang="en-US" dirty="0"/>
              <a:t>（４）和漢ミントのほんのり爽やかな香味と、歯周ケアを第一に考えたマイルドな泡立ち</a:t>
            </a: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dirty="0"/>
          </a:p>
          <a:p>
            <a:r>
              <a:rPr kumimoji="1" lang="ja-JP" altLang="en-US" dirty="0"/>
              <a:t>マイルドな泡立ちで、歯磨き粉の成分が、すみずみまで届きます。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4A2B1-69D4-4B2F-89B3-7FBF652025F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100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u="sng" dirty="0"/>
              <a:t>製品特長・</a:t>
            </a:r>
            <a:r>
              <a:rPr kumimoji="1" lang="en-US" altLang="ja-JP" u="sng" dirty="0"/>
              <a:t>5</a:t>
            </a:r>
          </a:p>
          <a:p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r>
              <a:rPr kumimoji="1" lang="ja-JP" altLang="en-US" dirty="0"/>
              <a:t>（５）湿潤剤として天然植物由来成分を配合</a:t>
            </a:r>
            <a:endParaRPr kumimoji="1" lang="en-US" altLang="ja-JP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dirty="0"/>
          </a:p>
          <a:p>
            <a:r>
              <a:rPr kumimoji="1" lang="ja-JP" altLang="en-US" dirty="0"/>
              <a:t>正常な口内環境を保つ湿潤剤として、クマザサエキス、オウゴンエキス、ビワ葉エキス、トウキエキス（１）を配合。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4A2B1-69D4-4B2F-89B3-7FBF652025F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72568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6247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64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125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640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b="0" dirty="0"/>
              <a:t>オーラル ケア関連の市場は、成長を続けている。</a:t>
            </a:r>
            <a:endParaRPr kumimoji="1" lang="en-US" altLang="ja-JP" b="0" dirty="0"/>
          </a:p>
          <a:p>
            <a:pPr marL="0" indent="0">
              <a:buFont typeface="Wingdings" panose="05000000000000000000" pitchFamily="2" charset="2"/>
              <a:buNone/>
            </a:pPr>
            <a:endParaRPr kumimoji="1" lang="en-US" altLang="ja-JP" b="0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b="0" dirty="0"/>
              <a:t>中でも、歯磨き粉を含む口腔ケア用品の市場は、</a:t>
            </a:r>
            <a:r>
              <a:rPr kumimoji="1" lang="en-US" altLang="ja-JP" b="0" dirty="0"/>
              <a:t>2013</a:t>
            </a:r>
            <a:r>
              <a:rPr kumimoji="1" lang="ja-JP" altLang="en-US" b="0" dirty="0"/>
              <a:t>年から</a:t>
            </a:r>
            <a:r>
              <a:rPr kumimoji="1" lang="en-US" altLang="ja-JP" b="0" dirty="0"/>
              <a:t>2017</a:t>
            </a:r>
            <a:r>
              <a:rPr kumimoji="1" lang="ja-JP" altLang="en-US" b="0" dirty="0"/>
              <a:t>年の間に約</a:t>
            </a:r>
            <a:r>
              <a:rPr kumimoji="1" lang="en-US" altLang="ja-JP" b="0" dirty="0"/>
              <a:t>112</a:t>
            </a:r>
            <a:r>
              <a:rPr kumimoji="1" lang="ja-JP" altLang="en-US" b="0" dirty="0"/>
              <a:t>％と高い成長率となっている。</a:t>
            </a:r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609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519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703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歯磨き粉の市場には、歯周病予防、むし歯予防、美白など、さまざまな機能別の歯磨き粉がある。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中でも、歯周病予防を目的とする歯磨き粉がナンバー１で、全体の約</a:t>
            </a:r>
            <a:r>
              <a:rPr kumimoji="1" lang="en-US" altLang="ja-JP" dirty="0"/>
              <a:t>40</a:t>
            </a:r>
            <a:r>
              <a:rPr kumimoji="1" lang="ja-JP" altLang="en-US" dirty="0"/>
              <a:t>パーセントを占めている。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0676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0533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u="sng" dirty="0"/>
              <a:t>歯周病について</a:t>
            </a:r>
            <a:endParaRPr kumimoji="1" lang="en-US" altLang="ja-JP" u="sng" dirty="0"/>
          </a:p>
          <a:p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厚生労働省の平成</a:t>
            </a:r>
            <a:r>
              <a:rPr kumimoji="1" lang="en-US" altLang="ja-JP" dirty="0"/>
              <a:t>26</a:t>
            </a:r>
            <a:r>
              <a:rPr kumimoji="1" lang="ja-JP" altLang="en-US" dirty="0"/>
              <a:t>年患者調査の概況によると、歯肉炎および歯周疾患の総患者数は</a:t>
            </a:r>
            <a:r>
              <a:rPr kumimoji="1" lang="en-US" altLang="ja-JP" dirty="0"/>
              <a:t>331</a:t>
            </a:r>
            <a:r>
              <a:rPr kumimoji="1" lang="ja-JP" altLang="en-US" dirty="0"/>
              <a:t>万</a:t>
            </a:r>
            <a:r>
              <a:rPr kumimoji="1" lang="en-US" altLang="ja-JP" dirty="0"/>
              <a:t>5,000</a:t>
            </a:r>
            <a:r>
              <a:rPr kumimoji="1" lang="ja-JP" altLang="en-US" dirty="0"/>
              <a:t>人でした。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歯周病の有病率は</a:t>
            </a:r>
            <a:r>
              <a:rPr kumimoji="1" lang="en-US" altLang="ja-JP" dirty="0"/>
              <a:t>20</a:t>
            </a:r>
            <a:r>
              <a:rPr kumimoji="1" lang="ja-JP" altLang="en-US" dirty="0"/>
              <a:t>歳代で約</a:t>
            </a:r>
            <a:r>
              <a:rPr kumimoji="1" lang="en-US" altLang="ja-JP" dirty="0"/>
              <a:t>7</a:t>
            </a:r>
            <a:r>
              <a:rPr kumimoji="1" lang="ja-JP" altLang="en-US" dirty="0"/>
              <a:t>割、</a:t>
            </a:r>
            <a:r>
              <a:rPr kumimoji="1" lang="en-US" altLang="ja-JP" dirty="0"/>
              <a:t>30</a:t>
            </a:r>
            <a:r>
              <a:rPr kumimoji="1" lang="ja-JP" altLang="en-US" dirty="0"/>
              <a:t>～</a:t>
            </a:r>
            <a:r>
              <a:rPr kumimoji="1" lang="en-US" altLang="ja-JP" dirty="0"/>
              <a:t>50</a:t>
            </a:r>
            <a:r>
              <a:rPr kumimoji="1" lang="ja-JP" altLang="en-US" dirty="0"/>
              <a:t>歳代で約</a:t>
            </a:r>
            <a:r>
              <a:rPr kumimoji="1" lang="en-US" altLang="ja-JP" dirty="0"/>
              <a:t>8</a:t>
            </a:r>
            <a:r>
              <a:rPr kumimoji="1" lang="ja-JP" altLang="en-US" dirty="0"/>
              <a:t>割、</a:t>
            </a:r>
            <a:r>
              <a:rPr kumimoji="1" lang="en-US" altLang="ja-JP" dirty="0"/>
              <a:t>60</a:t>
            </a:r>
            <a:r>
              <a:rPr kumimoji="1" lang="ja-JP" altLang="en-US" dirty="0"/>
              <a:t>歳代以上は約</a:t>
            </a:r>
            <a:r>
              <a:rPr kumimoji="1" lang="en-US" altLang="ja-JP" dirty="0"/>
              <a:t>9</a:t>
            </a:r>
            <a:r>
              <a:rPr kumimoji="1" lang="ja-JP" altLang="en-US" dirty="0"/>
              <a:t>割です。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歯周病は成人のすべての年代の関心事と言えます。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94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u="sng" dirty="0"/>
              <a:t>歯周病とは</a:t>
            </a:r>
            <a:endParaRPr kumimoji="1" lang="en-US" altLang="ja-JP" u="sng" dirty="0"/>
          </a:p>
          <a:p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歯周病とは、細菌の結びつきで生まれる歯垢が原因となっておこる、歯茎の病気の総称です。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進行度合いにより「歯肉炎」と「歯周炎（歯槽膿漏を含む）」に分けられます。</a:t>
            </a: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endParaRPr kumimoji="1" lang="en-US" altLang="ja-JP" dirty="0"/>
          </a:p>
          <a:p>
            <a:pPr marL="171450" indent="-171450">
              <a:buFont typeface="Wingdings" panose="05000000000000000000" pitchFamily="2" charset="2"/>
              <a:buChar char="l"/>
            </a:pPr>
            <a:r>
              <a:rPr kumimoji="1" lang="ja-JP" altLang="en-US" dirty="0"/>
              <a:t>炎症が進行すると、歯の喪失や全身疾患につながる深刻な病気です。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71890-35E5-4C85-885B-931A695C476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961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9E98AF-4E25-4464-AABE-E37CB23BFE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305F1BB4-D0F6-4CBD-9D64-202D3A8E19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6BBB54D-6CDB-4FC3-8AF3-FD15D486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5E1F51F-BC3F-405E-98CE-D653A104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945411-65AB-40BC-93D3-76BC9EB3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8052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46698A-6D6A-4908-B92C-E7032FB9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242DBD-D99A-4B9C-8B04-2B814EEB5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F2C7EE-1605-4BAE-8941-67A33A422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E63A48-AD39-4D20-AB9E-7AE943784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0DD9FD3-F017-484C-B471-B8AEDF545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5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5393CC-59E1-4D79-AEC2-6B346BC528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08C5ADC-F386-410E-909B-2C8ADEA5E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90943B-1933-48B6-BD79-AE903843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E926F0A-2B86-4214-8A79-79696BAB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71454C6-25DA-47E3-9D7F-D699D0087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595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3B38E9-C4F6-4727-9456-2D6569BA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199373-6F36-462E-80CB-43B570350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EB073A3-67FF-46DB-852C-141844F9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736BD5-7243-4CF2-8777-BD9A12D1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18EA4CC-174B-49F5-AF7B-2AC9A1B9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6658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A179DDE-667D-4C7A-A5B2-A4775FADB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B295DB0-6C05-4251-96C9-6CE8B904D8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86E324-7C10-4846-B024-CBBC9D5A4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859750-F2D4-4A0B-8DBB-C94E476FC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E44081-5CCE-48C3-92AB-3ADFDD6D7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81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E5426-4390-494A-9FAC-3CB45CBF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1BD501-8A8B-4245-B142-797C30827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5217D7B-34C7-49B0-8DDE-E495A41FE1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5A760B-901F-45CE-B5BC-5CE345111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0A9A56-5F16-42A4-B6E9-4F45A5D3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1916995-B01F-4844-8CED-94635153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880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624286-017C-4DCC-9276-90392F9D1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0833036-A4CB-4792-B6E5-8AC5A4BC5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A7551B9-5137-4797-AF9C-36CA8BDCF2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7BD623AB-4083-4CD4-B58C-15364F1B3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A4F895-9FFA-418D-9964-0F4E41B246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306E887-D537-4F83-9318-BF5CEC3F6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C65B28D-B14F-4ABE-B248-55E6F095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DA25E08-F19C-44C4-88EC-17A6FCE57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472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0DCE2F-22D4-451F-B2A8-A4451CAFF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46876E5-A22A-4E20-A851-DCFCEC00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7DB31B5-F9D0-435B-AC33-D8FA6D85A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645228-2E89-4670-9450-CC5237BD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880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EBD3AF8-AFCC-4B09-9C74-3FCD402B9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6D20211-67DA-4D16-AE01-5E6808AC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6846DF-C19A-4347-8161-81C2BA3D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9802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61FA50-FF61-401C-BF07-C211BB22B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A5BEE7-F916-4EC6-B5B0-43644552D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C2220EE-EFD5-4F63-BA83-BB1B5ED068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F2019E-4BF6-48D3-8E23-B2F683A3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6DEFB59-B3C6-4E2B-8ECF-9EC51109B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F6507F-B888-4F49-B47F-F595DD97F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21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4495A3-A5C0-46E2-ABBA-F605AC820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54433BC-CD9C-4F22-AFCB-A0576E2FD4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90BAF8A-8CFC-45FE-8B1B-A37A5847C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6412785-D44E-41D9-8383-2368FC41C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A1445B5-4D5E-4E96-B3E0-D67A68E27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0E942F-C2DE-44D6-A8FA-3A2781A5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70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E5BE78F-11E3-47A7-AEC6-045FD1A5E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B88B3C-8C9A-420F-A382-B9BA76908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B4280B6-C783-4F4D-B73D-E69DA332A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3C3B6-07C4-414B-A5C2-4719D8A8D641}" type="datetimeFigureOut">
              <a:rPr kumimoji="1" lang="ja-JP" altLang="en-US" smtClean="0"/>
              <a:t>2023/3/9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018ABD-1295-4E62-9237-10E862B935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FAEB91-88F9-43A2-88F2-388201E99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E85BA-F859-4DA1-A8E5-38D68BC88EE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67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80DFA-9190-440F-BE32-E01BFF163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071" y="1365732"/>
            <a:ext cx="6114474" cy="309261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ニュー スキン</a:t>
            </a:r>
            <a:br>
              <a:rPr kumimoji="1" lang="en-US" altLang="ja-JP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kumimoji="1" lang="en-US" altLang="ja-JP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AP</a:t>
            </a:r>
            <a:r>
              <a:rPr kumimoji="1"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</a:t>
            </a:r>
            <a:r>
              <a:rPr kumimoji="1" lang="en-US" altLang="ja-JP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24</a:t>
            </a:r>
            <a:r>
              <a:rPr lang="en-US" altLang="ja-JP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</a:t>
            </a:r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歯周ケア </a:t>
            </a:r>
            <a:br>
              <a:rPr lang="en-US" altLang="ja-JP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</a:br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トゥースペースト</a:t>
            </a:r>
            <a:r>
              <a:rPr lang="en-US" altLang="ja-JP" sz="40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【</a:t>
            </a:r>
            <a:r>
              <a:rPr lang="ja-JP" altLang="en-US" sz="40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医薬部外品</a:t>
            </a:r>
            <a:r>
              <a:rPr lang="en-US" altLang="ja-JP" sz="40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】</a:t>
            </a:r>
            <a:endParaRPr kumimoji="1" lang="ja-JP" altLang="en-US" sz="40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FFCC8FD-8208-4F06-ACCB-0692F7F3D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410" y="0"/>
            <a:ext cx="4871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6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://www.hamigaki.gr.jp/hamigaki2/school/qa/guide_a03_05.gif">
            <a:extLst>
              <a:ext uri="{FF2B5EF4-FFF2-40B4-BE49-F238E27FC236}">
                <a16:creationId xmlns:a16="http://schemas.microsoft.com/office/drawing/2014/main" id="{5A2266C8-D440-4107-AC11-7760294AC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4" y="838040"/>
            <a:ext cx="2093371" cy="11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hamigaki.gr.jp/hamigaki2/school/qa/guide_a03_06.gif">
            <a:extLst>
              <a:ext uri="{FF2B5EF4-FFF2-40B4-BE49-F238E27FC236}">
                <a16:creationId xmlns:a16="http://schemas.microsoft.com/office/drawing/2014/main" id="{992C290A-5646-487C-8BA6-588108A51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2" y="2153459"/>
            <a:ext cx="2093372" cy="11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hamigaki.gr.jp/hamigaki2/school/qa/guide_a03_07.gif">
            <a:extLst>
              <a:ext uri="{FF2B5EF4-FFF2-40B4-BE49-F238E27FC236}">
                <a16:creationId xmlns:a16="http://schemas.microsoft.com/office/drawing/2014/main" id="{621692A7-E5F9-41AE-A340-5C9180966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993" y="3454718"/>
            <a:ext cx="2093372" cy="11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hamigaki.gr.jp/hamigaki2/school/qa/guide_a03_08.gif">
            <a:extLst>
              <a:ext uri="{FF2B5EF4-FFF2-40B4-BE49-F238E27FC236}">
                <a16:creationId xmlns:a16="http://schemas.microsoft.com/office/drawing/2014/main" id="{C80ED786-29FE-425A-90CF-E53305192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605" y="4836333"/>
            <a:ext cx="2093372" cy="11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7F72432-BAE4-4FBE-BD7D-85E215832C8B}"/>
              </a:ext>
            </a:extLst>
          </p:cNvPr>
          <p:cNvSpPr/>
          <p:nvPr/>
        </p:nvSpPr>
        <p:spPr>
          <a:xfrm>
            <a:off x="4167808" y="2333955"/>
            <a:ext cx="76398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ea typeface="小塚ゴシック Pro R" panose="020B0400000000000000" pitchFamily="34" charset="-128"/>
              </a:rPr>
              <a:t>歯茎の炎症が進み、歯と歯茎の境目の溝</a:t>
            </a:r>
            <a:r>
              <a:rPr lang="en-US" altLang="ja-JP" sz="2000" dirty="0">
                <a:solidFill>
                  <a:srgbClr val="FF0000"/>
                </a:solidFill>
                <a:ea typeface="小塚ゴシック Pro R" panose="020B0400000000000000" pitchFamily="34" charset="-128"/>
              </a:rPr>
              <a:t>(</a:t>
            </a:r>
            <a:r>
              <a:rPr lang="ja-JP" altLang="en-US" sz="2000" dirty="0">
                <a:solidFill>
                  <a:srgbClr val="FF0000"/>
                </a:solidFill>
                <a:ea typeface="小塚ゴシック Pro R" panose="020B0400000000000000" pitchFamily="34" charset="-128"/>
              </a:rPr>
              <a:t>ポケット</a:t>
            </a:r>
            <a:r>
              <a:rPr lang="en-US" altLang="ja-JP" sz="2000" dirty="0">
                <a:solidFill>
                  <a:srgbClr val="FF0000"/>
                </a:solidFill>
                <a:ea typeface="小塚ゴシック Pro R" panose="020B0400000000000000" pitchFamily="34" charset="-128"/>
              </a:rPr>
              <a:t>)</a:t>
            </a:r>
            <a:r>
              <a:rPr lang="ja-JP" altLang="en-US" sz="2000" dirty="0">
                <a:solidFill>
                  <a:srgbClr val="FF0000"/>
                </a:solidFill>
                <a:ea typeface="小塚ゴシック Pro R" panose="020B0400000000000000" pitchFamily="34" charset="-128"/>
              </a:rPr>
              <a:t>が広がり</a:t>
            </a:r>
            <a:r>
              <a:rPr lang="ja-JP" altLang="en-US" sz="2000" dirty="0">
                <a:ea typeface="小塚ゴシック Pro R" panose="020B0400000000000000" pitchFamily="34" charset="-128"/>
              </a:rPr>
              <a:t>はじめます。歯槽骨の破壊もはじまります </a:t>
            </a:r>
            <a:r>
              <a:rPr lang="en-US" altLang="ja-JP" sz="2000" dirty="0">
                <a:ea typeface="小塚ゴシック Pro R" panose="020B0400000000000000" pitchFamily="34" charset="-128"/>
              </a:rPr>
              <a:t>(</a:t>
            </a:r>
            <a:r>
              <a:rPr lang="ja-JP" altLang="en-US" sz="2000" dirty="0">
                <a:ea typeface="小塚ゴシック Pro R" panose="020B0400000000000000" pitchFamily="34" charset="-128"/>
              </a:rPr>
              <a:t>歯周炎）。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3FA1C75-FBD0-45F5-8084-494451FC9414}"/>
              </a:ext>
            </a:extLst>
          </p:cNvPr>
          <p:cNvSpPr/>
          <p:nvPr/>
        </p:nvSpPr>
        <p:spPr>
          <a:xfrm>
            <a:off x="4167808" y="3721242"/>
            <a:ext cx="76398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ea typeface="小塚ゴシック Pro R" panose="020B0400000000000000" pitchFamily="34" charset="-128"/>
              </a:rPr>
              <a:t>歯槽骨の破壊が進み歯がぐらぐらするようになり、硬いものが噛みにくくなります。歯茎はぶよぶよし、</a:t>
            </a:r>
            <a:r>
              <a:rPr lang="ja-JP" altLang="en-US" sz="2000" dirty="0">
                <a:solidFill>
                  <a:srgbClr val="FF0000"/>
                </a:solidFill>
                <a:ea typeface="小塚ゴシック Pro R" panose="020B0400000000000000" pitchFamily="34" charset="-128"/>
              </a:rPr>
              <a:t>膿が出て口臭もひどく</a:t>
            </a:r>
            <a:r>
              <a:rPr lang="ja-JP" altLang="en-US" sz="2000" dirty="0">
                <a:ea typeface="小塚ゴシック Pro R" panose="020B0400000000000000" pitchFamily="34" charset="-128"/>
              </a:rPr>
              <a:t>なります。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3F1BC07-0FCB-4D3B-BA00-0752B90798DA}"/>
              </a:ext>
            </a:extLst>
          </p:cNvPr>
          <p:cNvSpPr/>
          <p:nvPr/>
        </p:nvSpPr>
        <p:spPr>
          <a:xfrm>
            <a:off x="4167807" y="5087818"/>
            <a:ext cx="7520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ea typeface="小塚ゴシック Pro R" panose="020B0400000000000000" pitchFamily="34" charset="-128"/>
              </a:rPr>
              <a:t>歯槽骨はほとんどなく、歯の根が露出してきます。</a:t>
            </a:r>
            <a:r>
              <a:rPr lang="ja-JP" altLang="en-US" sz="2000" dirty="0">
                <a:solidFill>
                  <a:srgbClr val="FF0000"/>
                </a:solidFill>
                <a:ea typeface="小塚ゴシック Pro R" panose="020B0400000000000000" pitchFamily="34" charset="-128"/>
              </a:rPr>
              <a:t>歯は著しくぐらついて</a:t>
            </a:r>
            <a:r>
              <a:rPr lang="ja-JP" altLang="en-US" sz="2000" dirty="0">
                <a:ea typeface="小塚ゴシック Pro R" panose="020B0400000000000000" pitchFamily="34" charset="-128"/>
              </a:rPr>
              <a:t>、最後には抜けてしまいます。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EB863BFE-BD81-4581-8438-2BBBD0A2F88E}"/>
              </a:ext>
            </a:extLst>
          </p:cNvPr>
          <p:cNvSpPr/>
          <p:nvPr/>
        </p:nvSpPr>
        <p:spPr>
          <a:xfrm>
            <a:off x="4167807" y="1164130"/>
            <a:ext cx="7865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>
                <a:ea typeface="小塚ゴシック Pro R" panose="020B0400000000000000" pitchFamily="34" charset="-128"/>
              </a:rPr>
              <a:t>歯茎に慢性の炎症が起こっている状態です。</a:t>
            </a:r>
            <a:r>
              <a:rPr lang="ja-JP" altLang="en-US" sz="2000" dirty="0">
                <a:solidFill>
                  <a:srgbClr val="FF0000"/>
                </a:solidFill>
                <a:ea typeface="小塚ゴシック Pro R" panose="020B0400000000000000" pitchFamily="34" charset="-128"/>
              </a:rPr>
              <a:t>歯茎は赤く腫れ</a:t>
            </a:r>
            <a:r>
              <a:rPr lang="ja-JP" altLang="en-US" sz="2000" dirty="0">
                <a:ea typeface="小塚ゴシック Pro R" panose="020B0400000000000000" pitchFamily="34" charset="-128"/>
              </a:rPr>
              <a:t>、ちょっとした刺激で出血することがあります </a:t>
            </a:r>
            <a:r>
              <a:rPr lang="en-US" altLang="ja-JP" sz="2000" dirty="0">
                <a:ea typeface="小塚ゴシック Pro R" panose="020B0400000000000000" pitchFamily="34" charset="-128"/>
              </a:rPr>
              <a:t>(</a:t>
            </a:r>
            <a:r>
              <a:rPr lang="ja-JP" altLang="en-US" sz="2000" dirty="0">
                <a:ea typeface="小塚ゴシック Pro R" panose="020B0400000000000000" pitchFamily="34" charset="-128"/>
              </a:rPr>
              <a:t>歯肉炎）。 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1A08DB0-2007-4C88-8CDF-FC7E2CDB211D}"/>
              </a:ext>
            </a:extLst>
          </p:cNvPr>
          <p:cNvSpPr/>
          <p:nvPr/>
        </p:nvSpPr>
        <p:spPr>
          <a:xfrm>
            <a:off x="3772715" y="6453024"/>
            <a:ext cx="80409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出典：日本歯磨工業会　http://www.hamigaki.gr.jp/hamigaki1/qanda.html</a:t>
            </a: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DDC84264-7973-4C80-B5D9-99478EA08936}"/>
              </a:ext>
            </a:extLst>
          </p:cNvPr>
          <p:cNvSpPr/>
          <p:nvPr/>
        </p:nvSpPr>
        <p:spPr>
          <a:xfrm>
            <a:off x="3372678" y="1240281"/>
            <a:ext cx="529847" cy="352093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5CEA5403-70AA-490D-A49B-CF09F85AA63E}"/>
              </a:ext>
            </a:extLst>
          </p:cNvPr>
          <p:cNvSpPr/>
          <p:nvPr/>
        </p:nvSpPr>
        <p:spPr>
          <a:xfrm rot="5400000">
            <a:off x="3313099" y="2424977"/>
            <a:ext cx="496488" cy="549842"/>
          </a:xfrm>
          <a:prstGeom prst="ellipse">
            <a:avLst/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下 16">
            <a:extLst>
              <a:ext uri="{FF2B5EF4-FFF2-40B4-BE49-F238E27FC236}">
                <a16:creationId xmlns:a16="http://schemas.microsoft.com/office/drawing/2014/main" id="{017C9323-E9A1-4EC1-96AC-763DF90EFE22}"/>
              </a:ext>
            </a:extLst>
          </p:cNvPr>
          <p:cNvSpPr/>
          <p:nvPr/>
        </p:nvSpPr>
        <p:spPr>
          <a:xfrm>
            <a:off x="569110" y="838039"/>
            <a:ext cx="1484851" cy="5147595"/>
          </a:xfrm>
          <a:prstGeom prst="down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気がつかないうちに進行</a:t>
            </a:r>
            <a:r>
              <a:rPr kumimoji="1" lang="ja-JP" altLang="en-US" sz="2000" b="1" dirty="0">
                <a:solidFill>
                  <a:schemeClr val="bg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する</a:t>
            </a:r>
            <a:r>
              <a:rPr kumimoji="1" lang="ja-JP" altLang="en-US" b="1" dirty="0">
                <a:solidFill>
                  <a:schemeClr val="bg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細菌感染症</a:t>
            </a:r>
          </a:p>
        </p:txBody>
      </p:sp>
      <p:sp>
        <p:nvSpPr>
          <p:cNvPr id="14" name="タイトル 3">
            <a:extLst>
              <a:ext uri="{FF2B5EF4-FFF2-40B4-BE49-F238E27FC236}">
                <a16:creationId xmlns:a16="http://schemas.microsoft.com/office/drawing/2014/main" id="{99B69A4C-4594-441F-A9D9-5DEB0E8F0BC2}"/>
              </a:ext>
            </a:extLst>
          </p:cNvPr>
          <p:cNvSpPr txBox="1">
            <a:spLocks/>
          </p:cNvSpPr>
          <p:nvPr/>
        </p:nvSpPr>
        <p:spPr>
          <a:xfrm>
            <a:off x="640596" y="246336"/>
            <a:ext cx="10910808" cy="639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歯周病とは</a:t>
            </a:r>
            <a:endParaRPr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AC9CD77B-4369-49B8-9C26-C0588B7CFF2C}"/>
              </a:ext>
            </a:extLst>
          </p:cNvPr>
          <p:cNvCxnSpPr>
            <a:cxnSpLocks/>
          </p:cNvCxnSpPr>
          <p:nvPr/>
        </p:nvCxnSpPr>
        <p:spPr>
          <a:xfrm>
            <a:off x="4021667" y="919680"/>
            <a:ext cx="4064000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987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80DFA-9190-440F-BE32-E01BFF163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71" y="2260600"/>
            <a:ext cx="10556396" cy="1283342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製品説明</a:t>
            </a:r>
          </a:p>
        </p:txBody>
      </p:sp>
    </p:spTree>
    <p:extLst>
      <p:ext uri="{BB962C8B-B14F-4D97-AF65-F5344CB8AC3E}">
        <p14:creationId xmlns:p14="http://schemas.microsoft.com/office/powerpoint/2010/main" val="284680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B104A0-53E6-4215-8EF6-1EB6BE3250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375" b="5529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4FD1CA20-4437-4E2C-AD36-1DB5A18B3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7" y="6382306"/>
            <a:ext cx="2014800" cy="35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450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70E43AB-9E7F-4C8E-A999-215108669B5D}"/>
              </a:ext>
            </a:extLst>
          </p:cNvPr>
          <p:cNvGrpSpPr/>
          <p:nvPr/>
        </p:nvGrpSpPr>
        <p:grpSpPr>
          <a:xfrm>
            <a:off x="640596" y="585005"/>
            <a:ext cx="10910808" cy="639788"/>
            <a:chOff x="640596" y="585005"/>
            <a:chExt cx="10910808" cy="639788"/>
          </a:xfrm>
        </p:grpSpPr>
        <p:sp>
          <p:nvSpPr>
            <p:cNvPr id="2" name="タイトル 3">
              <a:extLst>
                <a:ext uri="{FF2B5EF4-FFF2-40B4-BE49-F238E27FC236}">
                  <a16:creationId xmlns:a16="http://schemas.microsoft.com/office/drawing/2014/main" id="{68A805DC-C7DE-4977-81AB-BCA198CBC3C7}"/>
                </a:ext>
              </a:extLst>
            </p:cNvPr>
            <p:cNvSpPr txBox="1">
              <a:spLocks/>
            </p:cNvSpPr>
            <p:nvPr/>
          </p:nvSpPr>
          <p:spPr>
            <a:xfrm>
              <a:off x="640596" y="585005"/>
              <a:ext cx="10910808" cy="6397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製品特長・</a:t>
              </a:r>
              <a:r>
                <a:rPr lang="en-US" altLang="ja-JP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1</a:t>
              </a:r>
              <a:endPara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endParaRPr>
            </a:p>
          </p:txBody>
        </p: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9E42619B-E81E-4AF4-A840-7B3F12254FD3}"/>
                </a:ext>
              </a:extLst>
            </p:cNvPr>
            <p:cNvCxnSpPr>
              <a:cxnSpLocks/>
            </p:cNvCxnSpPr>
            <p:nvPr/>
          </p:nvCxnSpPr>
          <p:spPr>
            <a:xfrm>
              <a:off x="4220941" y="1224793"/>
              <a:ext cx="3649432" cy="0"/>
            </a:xfrm>
            <a:prstGeom prst="line">
              <a:avLst/>
            </a:prstGeom>
            <a:ln w="381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BB02E9-C35E-4A20-ACA7-C83E05FEC16B}"/>
              </a:ext>
            </a:extLst>
          </p:cNvPr>
          <p:cNvSpPr txBox="1"/>
          <p:nvPr/>
        </p:nvSpPr>
        <p:spPr>
          <a:xfrm>
            <a:off x="590253" y="1644999"/>
            <a:ext cx="109108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ja-JP" altLang="en-US" sz="4000" dirty="0">
                <a:solidFill>
                  <a:prstClr val="black"/>
                </a:solidFill>
                <a:ea typeface="小塚ゴシック Pro R" panose="020B0400000000000000" pitchFamily="34" charset="-128"/>
              </a:rPr>
              <a:t>日本人の歯を知り尽くした国内大手メーカー</a:t>
            </a:r>
            <a:endParaRPr lang="en-US" altLang="ja-JP" sz="4000" dirty="0">
              <a:solidFill>
                <a:prstClr val="black"/>
              </a:solidFill>
              <a:ea typeface="小塚ゴシック Pro R" panose="020B0400000000000000" pitchFamily="34" charset="-128"/>
            </a:endParaRPr>
          </a:p>
          <a:p>
            <a:pPr lvl="0">
              <a:defRPr/>
            </a:pPr>
            <a:r>
              <a:rPr lang="ja-JP" altLang="en-US" sz="4000" dirty="0">
                <a:solidFill>
                  <a:prstClr val="black"/>
                </a:solidFill>
                <a:ea typeface="小塚ゴシック Pro R" panose="020B0400000000000000" pitchFamily="34" charset="-128"/>
              </a:rPr>
              <a:t>と共同開発</a:t>
            </a:r>
            <a:endParaRPr lang="en-US" altLang="ja-JP" sz="4000" dirty="0">
              <a:solidFill>
                <a:prstClr val="black"/>
              </a:solidFill>
              <a:ea typeface="小塚ゴシック Pro R" panose="020B0400000000000000" pitchFamily="34" charset="-128"/>
            </a:endParaRPr>
          </a:p>
          <a:p>
            <a:pPr lvl="0">
              <a:defRPr/>
            </a:pPr>
            <a:r>
              <a:rPr lang="en-US" altLang="ja-JP" sz="4000" dirty="0">
                <a:solidFill>
                  <a:prstClr val="black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       </a:t>
            </a:r>
          </a:p>
          <a:p>
            <a:pPr lvl="0">
              <a:defRPr/>
            </a:pPr>
            <a:r>
              <a:rPr lang="ja-JP" altLang="en-US" sz="3600" dirty="0">
                <a:solidFill>
                  <a:prstClr val="black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ニュー スキン独自の</a:t>
            </a:r>
            <a:r>
              <a:rPr lang="en-US" altLang="ja-JP" sz="3600" dirty="0">
                <a:solidFill>
                  <a:srgbClr val="00FFCC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AP 24</a:t>
            </a:r>
            <a:r>
              <a:rPr lang="ja-JP" altLang="en-US" sz="3600" dirty="0">
                <a:solidFill>
                  <a:srgbClr val="00FFCC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成分</a:t>
            </a:r>
            <a:r>
              <a:rPr lang="ja-JP" altLang="en-US" sz="3600" dirty="0">
                <a:solidFill>
                  <a:prstClr val="black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とのベストな</a:t>
            </a:r>
            <a:endParaRPr lang="en-US" altLang="ja-JP" sz="3600" dirty="0">
              <a:solidFill>
                <a:prstClr val="black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lvl="0">
              <a:defRPr/>
            </a:pPr>
            <a:r>
              <a:rPr lang="ja-JP" altLang="en-US" sz="3600" dirty="0">
                <a:solidFill>
                  <a:prstClr val="black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組み合わせを考慮。</a:t>
            </a:r>
            <a:endParaRPr lang="en-US" altLang="ja-JP" sz="3600" dirty="0">
              <a:solidFill>
                <a:prstClr val="black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984D633-D5E1-4681-8996-CD690304D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181" y="3849067"/>
            <a:ext cx="966486" cy="252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01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BB02E9-C35E-4A20-ACA7-C83E05FEC16B}"/>
              </a:ext>
            </a:extLst>
          </p:cNvPr>
          <p:cNvSpPr txBox="1"/>
          <p:nvPr/>
        </p:nvSpPr>
        <p:spPr>
          <a:xfrm>
            <a:off x="1596450" y="1397755"/>
            <a:ext cx="9815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ja-JP" sz="4000" dirty="0">
                <a:solidFill>
                  <a:srgbClr val="00FFCC"/>
                </a:solidFill>
                <a:ea typeface="小塚ゴシック Pro R" panose="020B0400000000000000" pitchFamily="34" charset="-128"/>
              </a:rPr>
              <a:t>PD</a:t>
            </a:r>
            <a:r>
              <a:rPr lang="ja-JP" altLang="en-US" sz="4000" dirty="0">
                <a:solidFill>
                  <a:srgbClr val="00FFCC"/>
                </a:solidFill>
                <a:ea typeface="小塚ゴシック Pro R" panose="020B0400000000000000" pitchFamily="34" charset="-128"/>
              </a:rPr>
              <a:t>アタックコンプレックス</a:t>
            </a:r>
            <a:r>
              <a:rPr lang="ja-JP" altLang="en-US" sz="4000" dirty="0">
                <a:solidFill>
                  <a:prstClr val="black"/>
                </a:solidFill>
                <a:ea typeface="小塚ゴシック Pro R" panose="020B0400000000000000" pitchFamily="34" charset="-128"/>
              </a:rPr>
              <a:t>が歯周病を</a:t>
            </a:r>
            <a:endParaRPr lang="en-US" altLang="ja-JP" sz="4000" dirty="0">
              <a:solidFill>
                <a:prstClr val="black"/>
              </a:solidFill>
              <a:ea typeface="小塚ゴシック Pro R" panose="020B0400000000000000" pitchFamily="34" charset="-128"/>
            </a:endParaRPr>
          </a:p>
          <a:p>
            <a:pPr lvl="0">
              <a:defRPr/>
            </a:pPr>
            <a:r>
              <a:rPr lang="ja-JP" altLang="en-US" sz="4000" dirty="0">
                <a:solidFill>
                  <a:prstClr val="black"/>
                </a:solidFill>
                <a:ea typeface="小塚ゴシック Pro R" panose="020B0400000000000000" pitchFamily="34" charset="-128"/>
              </a:rPr>
              <a:t>根本から予防</a:t>
            </a:r>
            <a:endParaRPr lang="en-US" altLang="ja-JP" sz="4000" dirty="0">
              <a:solidFill>
                <a:prstClr val="black"/>
              </a:solidFill>
              <a:ea typeface="小塚ゴシック Pro R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9A637EC-C647-4F3B-AFAC-2CACD08848B6}"/>
              </a:ext>
            </a:extLst>
          </p:cNvPr>
          <p:cNvSpPr txBox="1"/>
          <p:nvPr/>
        </p:nvSpPr>
        <p:spPr>
          <a:xfrm>
            <a:off x="1512873" y="3470523"/>
            <a:ext cx="3503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PD 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アタック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コンプレックス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86A3EB-3D5F-4539-BBD2-92FC3EF6551F}"/>
              </a:ext>
            </a:extLst>
          </p:cNvPr>
          <p:cNvSpPr txBox="1"/>
          <p:nvPr/>
        </p:nvSpPr>
        <p:spPr>
          <a:xfrm>
            <a:off x="5629013" y="2522418"/>
            <a:ext cx="5694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CPC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（塩化セチルピリジニウム）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「殺菌作用」のある有効成分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03FE042-5180-4B88-BACA-05DFB9B8D466}"/>
              </a:ext>
            </a:extLst>
          </p:cNvPr>
          <p:cNvSpPr txBox="1"/>
          <p:nvPr/>
        </p:nvSpPr>
        <p:spPr>
          <a:xfrm>
            <a:off x="5745558" y="4877584"/>
            <a:ext cx="5573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β-</a:t>
            </a: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グリチルレチン酸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「抗炎症作用」のある有効成分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n-cs"/>
            </a:endParaRPr>
          </a:p>
        </p:txBody>
      </p:sp>
      <p:sp>
        <p:nvSpPr>
          <p:cNvPr id="10" name="左中かっこ 9">
            <a:extLst>
              <a:ext uri="{FF2B5EF4-FFF2-40B4-BE49-F238E27FC236}">
                <a16:creationId xmlns:a16="http://schemas.microsoft.com/office/drawing/2014/main" id="{67A97453-0F45-47E9-ADFA-86ED0E602DE7}"/>
              </a:ext>
            </a:extLst>
          </p:cNvPr>
          <p:cNvSpPr/>
          <p:nvPr/>
        </p:nvSpPr>
        <p:spPr>
          <a:xfrm>
            <a:off x="5134062" y="3228329"/>
            <a:ext cx="494951" cy="2404878"/>
          </a:xfrm>
          <a:prstGeom prst="leftBrace">
            <a:avLst>
              <a:gd name="adj1" fmla="val 0"/>
              <a:gd name="adj2" fmla="val 5058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39D2156-F894-48C7-B002-2068BF3758D4}"/>
              </a:ext>
            </a:extLst>
          </p:cNvPr>
          <p:cNvSpPr txBox="1"/>
          <p:nvPr/>
        </p:nvSpPr>
        <p:spPr>
          <a:xfrm>
            <a:off x="718179" y="6194735"/>
            <a:ext cx="4835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PD =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歯周病（英語：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Periodontal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Disease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をイメージ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C04441E-1FC1-4A28-87AD-6B10B2349867}"/>
              </a:ext>
            </a:extLst>
          </p:cNvPr>
          <p:cNvSpPr/>
          <p:nvPr/>
        </p:nvSpPr>
        <p:spPr>
          <a:xfrm>
            <a:off x="1512873" y="4636369"/>
            <a:ext cx="3246420" cy="1225891"/>
          </a:xfrm>
          <a:prstGeom prst="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chemeClr val="bg1"/>
                </a:solidFill>
                <a:ea typeface="小塚ゴシック Pro R" panose="020B0400000000000000" pitchFamily="34" charset="-128"/>
              </a:rPr>
              <a:t>日本国内において</a:t>
            </a:r>
            <a:endParaRPr lang="en-US" altLang="ja-JP" sz="2000" b="1" dirty="0">
              <a:solidFill>
                <a:schemeClr val="bg1"/>
              </a:solidFill>
              <a:ea typeface="小塚ゴシック Pro R" panose="020B0400000000000000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chemeClr val="bg1"/>
                </a:solidFill>
                <a:ea typeface="小塚ゴシック Pro R" panose="020B0400000000000000" pitchFamily="34" charset="-128"/>
              </a:rPr>
              <a:t>歯周ケアの効果・効能が</a:t>
            </a:r>
            <a:endParaRPr lang="en-US" altLang="ja-JP" sz="2000" b="1" dirty="0">
              <a:solidFill>
                <a:schemeClr val="bg1"/>
              </a:solidFill>
              <a:ea typeface="小塚ゴシック Pro R" panose="020B0400000000000000" pitchFamily="34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chemeClr val="bg1"/>
                </a:solidFill>
                <a:ea typeface="小塚ゴシック Pro R" panose="020B0400000000000000" pitchFamily="34" charset="-128"/>
              </a:rPr>
              <a:t>訴求可能！</a:t>
            </a:r>
            <a:endParaRPr lang="en-US" altLang="ja-JP" sz="2000" b="1" dirty="0">
              <a:solidFill>
                <a:schemeClr val="bg1"/>
              </a:solidFill>
              <a:ea typeface="小塚ゴシック Pro R" panose="020B0400000000000000" pitchFamily="34" charset="-128"/>
            </a:endParaRPr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0BBE7DB9-0308-45F7-8A31-E37FB3FBA47B}"/>
              </a:ext>
            </a:extLst>
          </p:cNvPr>
          <p:cNvSpPr/>
          <p:nvPr/>
        </p:nvSpPr>
        <p:spPr>
          <a:xfrm>
            <a:off x="7403470" y="3549151"/>
            <a:ext cx="1128632" cy="44404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CE57D56-6848-498C-BB82-DEE9351AAF79}"/>
              </a:ext>
            </a:extLst>
          </p:cNvPr>
          <p:cNvSpPr txBox="1"/>
          <p:nvPr/>
        </p:nvSpPr>
        <p:spPr>
          <a:xfrm>
            <a:off x="5825065" y="4096362"/>
            <a:ext cx="470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「歯肉炎予防」と言える！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5C18226-A66A-4542-BE0B-DCD35B3E2368}"/>
              </a:ext>
            </a:extLst>
          </p:cNvPr>
          <p:cNvSpPr txBox="1"/>
          <p:nvPr/>
        </p:nvSpPr>
        <p:spPr>
          <a:xfrm>
            <a:off x="5330557" y="6379401"/>
            <a:ext cx="5988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「歯周炎（歯槽膿漏）予防」と言える！</a:t>
            </a:r>
          </a:p>
        </p:txBody>
      </p:sp>
      <p:sp>
        <p:nvSpPr>
          <p:cNvPr id="18" name="矢印: 下 17">
            <a:extLst>
              <a:ext uri="{FF2B5EF4-FFF2-40B4-BE49-F238E27FC236}">
                <a16:creationId xmlns:a16="http://schemas.microsoft.com/office/drawing/2014/main" id="{42395199-3533-4D3F-B2A3-192252F9B8A2}"/>
              </a:ext>
            </a:extLst>
          </p:cNvPr>
          <p:cNvSpPr/>
          <p:nvPr/>
        </p:nvSpPr>
        <p:spPr>
          <a:xfrm>
            <a:off x="7432799" y="5861322"/>
            <a:ext cx="1128632" cy="44404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66AD67DE-8F18-442D-964F-603FC8354A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181" y="3849067"/>
            <a:ext cx="966486" cy="2526250"/>
          </a:xfrm>
          <a:prstGeom prst="rect">
            <a:avLst/>
          </a:prstGeom>
        </p:spPr>
      </p:pic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A26C5B76-DD67-43D8-A01B-E6484BA97EF8}"/>
              </a:ext>
            </a:extLst>
          </p:cNvPr>
          <p:cNvGrpSpPr/>
          <p:nvPr/>
        </p:nvGrpSpPr>
        <p:grpSpPr>
          <a:xfrm>
            <a:off x="640596" y="585005"/>
            <a:ext cx="10910808" cy="639788"/>
            <a:chOff x="640596" y="585005"/>
            <a:chExt cx="10910808" cy="639788"/>
          </a:xfrm>
        </p:grpSpPr>
        <p:sp>
          <p:nvSpPr>
            <p:cNvPr id="20" name="タイトル 3">
              <a:extLst>
                <a:ext uri="{FF2B5EF4-FFF2-40B4-BE49-F238E27FC236}">
                  <a16:creationId xmlns:a16="http://schemas.microsoft.com/office/drawing/2014/main" id="{B796C531-CB3F-41E3-A2CA-F49C528F7864}"/>
                </a:ext>
              </a:extLst>
            </p:cNvPr>
            <p:cNvSpPr txBox="1">
              <a:spLocks/>
            </p:cNvSpPr>
            <p:nvPr/>
          </p:nvSpPr>
          <p:spPr>
            <a:xfrm>
              <a:off x="640596" y="585005"/>
              <a:ext cx="10910808" cy="6397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製品特長・</a:t>
              </a:r>
              <a:r>
                <a:rPr lang="en-US" altLang="ja-JP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2</a:t>
              </a:r>
              <a:endPara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endParaRPr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73668058-2C1E-42AA-A3AD-00F0D8B841FF}"/>
                </a:ext>
              </a:extLst>
            </p:cNvPr>
            <p:cNvCxnSpPr>
              <a:cxnSpLocks/>
            </p:cNvCxnSpPr>
            <p:nvPr/>
          </p:nvCxnSpPr>
          <p:spPr>
            <a:xfrm>
              <a:off x="4220941" y="1224793"/>
              <a:ext cx="3649432" cy="0"/>
            </a:xfrm>
            <a:prstGeom prst="line">
              <a:avLst/>
            </a:prstGeom>
            <a:ln w="381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8432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BB02E9-C35E-4A20-ACA7-C83E05FEC16B}"/>
              </a:ext>
            </a:extLst>
          </p:cNvPr>
          <p:cNvSpPr txBox="1"/>
          <p:nvPr/>
        </p:nvSpPr>
        <p:spPr>
          <a:xfrm>
            <a:off x="1432680" y="1657096"/>
            <a:ext cx="9254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ja-JP" sz="4000" dirty="0"/>
              <a:t>1</a:t>
            </a:r>
            <a:r>
              <a:rPr lang="ja-JP" altLang="en-US" sz="4000" dirty="0"/>
              <a:t>本で５つの効果</a:t>
            </a:r>
            <a:r>
              <a:rPr lang="en-US" altLang="ja-JP" sz="4000" dirty="0">
                <a:solidFill>
                  <a:prstClr val="black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    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084F070-ABB7-4B96-A85C-F156AF07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2181" y="3849067"/>
            <a:ext cx="966486" cy="2526250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FB8EA8CE-013E-4F23-BFC8-E8825BC9F3BE}"/>
              </a:ext>
            </a:extLst>
          </p:cNvPr>
          <p:cNvGrpSpPr/>
          <p:nvPr/>
        </p:nvGrpSpPr>
        <p:grpSpPr>
          <a:xfrm>
            <a:off x="640596" y="585005"/>
            <a:ext cx="10910808" cy="639788"/>
            <a:chOff x="640596" y="585005"/>
            <a:chExt cx="10910808" cy="639788"/>
          </a:xfrm>
        </p:grpSpPr>
        <p:sp>
          <p:nvSpPr>
            <p:cNvPr id="10" name="タイトル 3">
              <a:extLst>
                <a:ext uri="{FF2B5EF4-FFF2-40B4-BE49-F238E27FC236}">
                  <a16:creationId xmlns:a16="http://schemas.microsoft.com/office/drawing/2014/main" id="{3AE3EF78-C358-4B88-BC36-81CADCB46B4E}"/>
                </a:ext>
              </a:extLst>
            </p:cNvPr>
            <p:cNvSpPr txBox="1">
              <a:spLocks/>
            </p:cNvSpPr>
            <p:nvPr/>
          </p:nvSpPr>
          <p:spPr>
            <a:xfrm>
              <a:off x="640596" y="585005"/>
              <a:ext cx="10910808" cy="6397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製品特長・</a:t>
              </a:r>
              <a:r>
                <a:rPr lang="en-US" altLang="ja-JP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3</a:t>
              </a:r>
              <a:endPara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endParaRPr>
            </a:p>
          </p:txBody>
        </p: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2018C0CF-D760-4EDF-AD11-4D14D9A6FD28}"/>
                </a:ext>
              </a:extLst>
            </p:cNvPr>
            <p:cNvCxnSpPr>
              <a:cxnSpLocks/>
            </p:cNvCxnSpPr>
            <p:nvPr/>
          </p:nvCxnSpPr>
          <p:spPr>
            <a:xfrm>
              <a:off x="4220941" y="1224793"/>
              <a:ext cx="3649432" cy="0"/>
            </a:xfrm>
            <a:prstGeom prst="line">
              <a:avLst/>
            </a:prstGeom>
            <a:ln w="381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DDC16375-05CC-4802-9851-01D9F6B517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5810" y="2671915"/>
            <a:ext cx="9560379" cy="21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7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BB02E9-C35E-4A20-ACA7-C83E05FEC16B}"/>
              </a:ext>
            </a:extLst>
          </p:cNvPr>
          <p:cNvSpPr txBox="1"/>
          <p:nvPr/>
        </p:nvSpPr>
        <p:spPr>
          <a:xfrm>
            <a:off x="1433281" y="1498141"/>
            <a:ext cx="10429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dirty="0"/>
              <a:t>和漢ミントのほんのり爽やかな香味と</a:t>
            </a:r>
            <a:endParaRPr lang="en-US" altLang="ja-JP" sz="4000" dirty="0"/>
          </a:p>
          <a:p>
            <a:pPr>
              <a:defRPr/>
            </a:pPr>
            <a:r>
              <a:rPr lang="ja-JP" altLang="en-US" sz="4000" dirty="0"/>
              <a:t>歯周ケアを第一に考えたマイルドな泡立ち</a:t>
            </a:r>
            <a:endParaRPr lang="en-US" altLang="ja-JP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DB78C5B-F02F-4D88-BCD1-C087C0DAB7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25" t="52966" r="33657" b="29541"/>
          <a:stretch/>
        </p:blipFill>
        <p:spPr>
          <a:xfrm>
            <a:off x="4481972" y="3726456"/>
            <a:ext cx="2763652" cy="2088860"/>
          </a:xfrm>
          <a:prstGeom prst="rect">
            <a:avLst/>
          </a:prstGeom>
        </p:spPr>
      </p:pic>
      <p:sp>
        <p:nvSpPr>
          <p:cNvPr id="6" name="楕円 5">
            <a:extLst>
              <a:ext uri="{FF2B5EF4-FFF2-40B4-BE49-F238E27FC236}">
                <a16:creationId xmlns:a16="http://schemas.microsoft.com/office/drawing/2014/main" id="{F8C4A385-EA7C-4327-A6C8-674BDA2ADF77}"/>
              </a:ext>
            </a:extLst>
          </p:cNvPr>
          <p:cNvSpPr/>
          <p:nvPr/>
        </p:nvSpPr>
        <p:spPr>
          <a:xfrm>
            <a:off x="4932961" y="3482535"/>
            <a:ext cx="1954634" cy="194361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0049E80-AEAD-421F-8216-96858A410183}"/>
              </a:ext>
            </a:extLst>
          </p:cNvPr>
          <p:cNvSpPr txBox="1"/>
          <p:nvPr/>
        </p:nvSpPr>
        <p:spPr>
          <a:xfrm>
            <a:off x="2722948" y="6156275"/>
            <a:ext cx="6374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Simplified Arabic Fixed" panose="02070309020205020404" pitchFamily="49" charset="-78"/>
              </a:rPr>
              <a:t>トウモロコシを使った 歯茎に</a:t>
            </a:r>
            <a:r>
              <a:rPr lang="ja-JP" altLang="en-US" sz="2000" dirty="0">
                <a:solidFill>
                  <a:prstClr val="black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Simplified Arabic Fixed" panose="02070309020205020404" pitchFamily="49" charset="-78"/>
              </a:rPr>
              <a:t>届く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Simplified Arabic Fixed" panose="02070309020205020404" pitchFamily="49" charset="-78"/>
              </a:rPr>
              <a:t>泡立ちのイメージ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D98D6A7-DDE7-437C-A5FD-797C79EB9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181" y="3849067"/>
            <a:ext cx="966486" cy="252625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379EBC7-A1DF-4439-82E7-2151FC77DF6F}"/>
              </a:ext>
            </a:extLst>
          </p:cNvPr>
          <p:cNvGrpSpPr/>
          <p:nvPr/>
        </p:nvGrpSpPr>
        <p:grpSpPr>
          <a:xfrm>
            <a:off x="640596" y="585005"/>
            <a:ext cx="10910808" cy="639788"/>
            <a:chOff x="640596" y="585005"/>
            <a:chExt cx="10910808" cy="639788"/>
          </a:xfrm>
        </p:grpSpPr>
        <p:sp>
          <p:nvSpPr>
            <p:cNvPr id="12" name="タイトル 3">
              <a:extLst>
                <a:ext uri="{FF2B5EF4-FFF2-40B4-BE49-F238E27FC236}">
                  <a16:creationId xmlns:a16="http://schemas.microsoft.com/office/drawing/2014/main" id="{6667EBCA-7123-4C21-A69D-45BFBE5BC2A2}"/>
                </a:ext>
              </a:extLst>
            </p:cNvPr>
            <p:cNvSpPr txBox="1">
              <a:spLocks/>
            </p:cNvSpPr>
            <p:nvPr/>
          </p:nvSpPr>
          <p:spPr>
            <a:xfrm>
              <a:off x="640596" y="585005"/>
              <a:ext cx="10910808" cy="6397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製品特長・</a:t>
              </a:r>
              <a:r>
                <a:rPr lang="en-US" altLang="ja-JP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4</a:t>
              </a:r>
              <a:endPara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endParaRPr>
            </a:p>
          </p:txBody>
        </p: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0758CFA6-8FA0-4AAA-9ACB-8B971525EF57}"/>
                </a:ext>
              </a:extLst>
            </p:cNvPr>
            <p:cNvCxnSpPr>
              <a:cxnSpLocks/>
            </p:cNvCxnSpPr>
            <p:nvPr/>
          </p:nvCxnSpPr>
          <p:spPr>
            <a:xfrm>
              <a:off x="4220941" y="1224793"/>
              <a:ext cx="3649432" cy="0"/>
            </a:xfrm>
            <a:prstGeom prst="line">
              <a:avLst/>
            </a:prstGeom>
            <a:ln w="381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710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DBB02E9-C35E-4A20-ACA7-C83E05FEC16B}"/>
              </a:ext>
            </a:extLst>
          </p:cNvPr>
          <p:cNvSpPr txBox="1"/>
          <p:nvPr/>
        </p:nvSpPr>
        <p:spPr>
          <a:xfrm>
            <a:off x="1416606" y="1561318"/>
            <a:ext cx="9618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ja-JP" altLang="en-US" sz="4000" dirty="0"/>
              <a:t>湿潤剤として</a:t>
            </a:r>
            <a:r>
              <a:rPr lang="ja-JP" altLang="en-US" sz="4000" dirty="0">
                <a:solidFill>
                  <a:srgbClr val="00FFCC"/>
                </a:solidFill>
              </a:rPr>
              <a:t>天然植物由来成分</a:t>
            </a:r>
            <a:r>
              <a:rPr lang="ja-JP" altLang="en-US" sz="4000" dirty="0"/>
              <a:t>を配合</a:t>
            </a:r>
            <a:endParaRPr lang="en-US" altLang="ja-JP" sz="4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BD85FD2-A963-4163-A1E8-5E816E924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9898" y="3160628"/>
            <a:ext cx="9052159" cy="143078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79B570-C2A1-4D5D-B884-49CDE24E2DA7}"/>
              </a:ext>
            </a:extLst>
          </p:cNvPr>
          <p:cNvSpPr txBox="1"/>
          <p:nvPr/>
        </p:nvSpPr>
        <p:spPr>
          <a:xfrm>
            <a:off x="1945035" y="4711907"/>
            <a:ext cx="185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n-cs"/>
              </a:rPr>
              <a:t>クマザサ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2E75D11-7E08-4EE9-B6A6-CBC6FD6DB353}"/>
              </a:ext>
            </a:extLst>
          </p:cNvPr>
          <p:cNvSpPr txBox="1"/>
          <p:nvPr/>
        </p:nvSpPr>
        <p:spPr>
          <a:xfrm>
            <a:off x="4199544" y="4711907"/>
            <a:ext cx="185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小塚ゴシック Pro R" panose="020B0400000000000000" pitchFamily="34" charset="-128"/>
                <a:cs typeface="+mn-cs"/>
              </a:rPr>
              <a:t>オウゴン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BC0BB05-F08D-421D-B709-C4BF07CA3186}"/>
              </a:ext>
            </a:extLst>
          </p:cNvPr>
          <p:cNvSpPr txBox="1"/>
          <p:nvPr/>
        </p:nvSpPr>
        <p:spPr>
          <a:xfrm>
            <a:off x="6454053" y="4711906"/>
            <a:ext cx="185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小塚ゴシック Pro R" panose="020B0400000000000000" pitchFamily="34" charset="-128"/>
                <a:cs typeface="+mn-cs"/>
              </a:rPr>
              <a:t>ビワ葉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C41C155-FC34-43E8-8A84-C2C4AB141A5F}"/>
              </a:ext>
            </a:extLst>
          </p:cNvPr>
          <p:cNvSpPr txBox="1"/>
          <p:nvPr/>
        </p:nvSpPr>
        <p:spPr>
          <a:xfrm>
            <a:off x="8639875" y="4711905"/>
            <a:ext cx="1859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小塚ゴシック Pro R" panose="020B0400000000000000" pitchFamily="34" charset="-128"/>
                <a:cs typeface="+mn-cs"/>
              </a:rPr>
              <a:t>トウキ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B83B737-1DD2-4F8F-954E-C49AAF41FBDE}"/>
              </a:ext>
            </a:extLst>
          </p:cNvPr>
          <p:cNvSpPr txBox="1"/>
          <p:nvPr/>
        </p:nvSpPr>
        <p:spPr>
          <a:xfrm>
            <a:off x="4994686" y="2546514"/>
            <a:ext cx="2462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小塚ゴシック Pro R" panose="020B0400000000000000" pitchFamily="34" charset="-128"/>
                <a:cs typeface="+mn-cs"/>
              </a:rPr>
              <a:t>＜湿潤剤＞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EA82996B-90B6-45D3-A7C5-3A42D273D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2181" y="3849067"/>
            <a:ext cx="966486" cy="2526250"/>
          </a:xfrm>
          <a:prstGeom prst="rect">
            <a:avLst/>
          </a:prstGeom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715C3E9C-0661-4347-821E-3A63E6A4D852}"/>
              </a:ext>
            </a:extLst>
          </p:cNvPr>
          <p:cNvGrpSpPr/>
          <p:nvPr/>
        </p:nvGrpSpPr>
        <p:grpSpPr>
          <a:xfrm>
            <a:off x="640596" y="585005"/>
            <a:ext cx="10910808" cy="639788"/>
            <a:chOff x="640596" y="585005"/>
            <a:chExt cx="10910808" cy="639788"/>
          </a:xfrm>
        </p:grpSpPr>
        <p:sp>
          <p:nvSpPr>
            <p:cNvPr id="15" name="タイトル 3">
              <a:extLst>
                <a:ext uri="{FF2B5EF4-FFF2-40B4-BE49-F238E27FC236}">
                  <a16:creationId xmlns:a16="http://schemas.microsoft.com/office/drawing/2014/main" id="{6E541E9A-A636-4619-BA9C-E1C4D97CA19B}"/>
                </a:ext>
              </a:extLst>
            </p:cNvPr>
            <p:cNvSpPr txBox="1">
              <a:spLocks/>
            </p:cNvSpPr>
            <p:nvPr/>
          </p:nvSpPr>
          <p:spPr>
            <a:xfrm>
              <a:off x="640596" y="585005"/>
              <a:ext cx="10910808" cy="639788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kumimoji="1"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製品特長・</a:t>
              </a:r>
              <a:r>
                <a:rPr lang="en-US" altLang="ja-JP" dirty="0">
                  <a:solidFill>
                    <a:prstClr val="black"/>
                  </a:solidFill>
                  <a:latin typeface="小塚ゴシック Pro R" panose="020B0400000000000000" pitchFamily="34" charset="-128"/>
                  <a:ea typeface="小塚ゴシック Pro R" panose="020B0400000000000000" pitchFamily="34" charset="-128"/>
                </a:rPr>
                <a:t>5</a:t>
              </a:r>
              <a:endParaRPr kumimoji="1" lang="en-US" altLang="ja-JP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endParaRPr>
            </a:p>
          </p:txBody>
        </p: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4C0A66A8-7476-4DC6-B966-6D0D7CAEAABC}"/>
                </a:ext>
              </a:extLst>
            </p:cNvPr>
            <p:cNvCxnSpPr>
              <a:cxnSpLocks/>
            </p:cNvCxnSpPr>
            <p:nvPr/>
          </p:nvCxnSpPr>
          <p:spPr>
            <a:xfrm>
              <a:off x="4220941" y="1224793"/>
              <a:ext cx="3649432" cy="0"/>
            </a:xfrm>
            <a:prstGeom prst="line">
              <a:avLst/>
            </a:prstGeom>
            <a:ln w="38100">
              <a:solidFill>
                <a:srgbClr val="00FF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982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0AB892C3-5814-408D-8CAF-5019A4B0CF27}"/>
              </a:ext>
            </a:extLst>
          </p:cNvPr>
          <p:cNvSpPr txBox="1">
            <a:spLocks/>
          </p:cNvSpPr>
          <p:nvPr/>
        </p:nvSpPr>
        <p:spPr>
          <a:xfrm>
            <a:off x="640596" y="585005"/>
            <a:ext cx="10910808" cy="639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こんな方に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4CF0409F-D85F-45A0-82D7-AA068F1A9BCB}"/>
              </a:ext>
            </a:extLst>
          </p:cNvPr>
          <p:cNvSpPr txBox="1">
            <a:spLocks/>
          </p:cNvSpPr>
          <p:nvPr/>
        </p:nvSpPr>
        <p:spPr>
          <a:xfrm>
            <a:off x="3440591" y="2273536"/>
            <a:ext cx="6311116" cy="25768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歯肉炎対策がしたい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歯周炎が気になる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歯が伸びた気がする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口臭ケアがしたい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健康な歯を守りたい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F45ED6A-F92A-4614-A396-2CCCA6D0B382}"/>
              </a:ext>
            </a:extLst>
          </p:cNvPr>
          <p:cNvCxnSpPr>
            <a:cxnSpLocks/>
          </p:cNvCxnSpPr>
          <p:nvPr/>
        </p:nvCxnSpPr>
        <p:spPr>
          <a:xfrm>
            <a:off x="4097867" y="1317616"/>
            <a:ext cx="4216400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044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FBD3371-3F55-4A08-B6E6-EBDC2D58A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09" b="19320"/>
          <a:stretch/>
        </p:blipFill>
        <p:spPr>
          <a:xfrm>
            <a:off x="6096" y="-8516"/>
            <a:ext cx="5943600" cy="6929259"/>
          </a:xfrm>
          <a:prstGeom prst="rect">
            <a:avLst/>
          </a:prstGeom>
        </p:spPr>
      </p:pic>
      <p:sp>
        <p:nvSpPr>
          <p:cNvPr id="6" name="タイトル 3">
            <a:extLst>
              <a:ext uri="{FF2B5EF4-FFF2-40B4-BE49-F238E27FC236}">
                <a16:creationId xmlns:a16="http://schemas.microsoft.com/office/drawing/2014/main" id="{020A9812-C69E-4C6E-875F-C6D50B2ABA68}"/>
              </a:ext>
            </a:extLst>
          </p:cNvPr>
          <p:cNvSpPr txBox="1">
            <a:spLocks/>
          </p:cNvSpPr>
          <p:nvPr/>
        </p:nvSpPr>
        <p:spPr>
          <a:xfrm>
            <a:off x="6096000" y="1183038"/>
            <a:ext cx="6359978" cy="56337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ニュー スキン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® AP 24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歯周ケア トゥースペースト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【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医薬部外品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】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日本人の歯を知り尽くした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　  国内大手メーカーと共同開発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日本で有効成分と認められている成分を配合した「歯周ケア対策」の歯磨き粉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小塚ゴシック Pro R" panose="020B0400000000000000" pitchFamily="34" charset="-128"/>
                <a:ea typeface="小塚ゴシック Pro R" panose="020B0400000000000000" pitchFamily="34" charset="-128"/>
                <a:cs typeface="+mj-cs"/>
              </a:rPr>
              <a:t>和漢ミントのほんのり爽やかな香味と、マイルドな泡立ち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小塚ゴシック Pro R" panose="020B0400000000000000" pitchFamily="34" charset="-128"/>
              <a:ea typeface="小塚ゴシック Pro R" panose="020B0400000000000000" pitchFamily="34" charset="-128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1317F77-42AB-4A39-8E17-4E63225438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171" y="6644210"/>
            <a:ext cx="2176411" cy="12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729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80DFA-9190-440F-BE32-E01BFF163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71" y="2260600"/>
            <a:ext cx="10556396" cy="1283342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オーラル ケア市場について</a:t>
            </a:r>
            <a:endParaRPr kumimoji="1" lang="ja-JP" altLang="en-US" sz="40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92413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FB0F3A40-EA68-46C1-B4B2-4FCFB2C01A66}"/>
              </a:ext>
            </a:extLst>
          </p:cNvPr>
          <p:cNvSpPr/>
          <p:nvPr/>
        </p:nvSpPr>
        <p:spPr>
          <a:xfrm>
            <a:off x="2669723" y="3121674"/>
            <a:ext cx="7275946" cy="66233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>
              <a:spcAft>
                <a:spcPts val="0"/>
              </a:spcAft>
            </a:pPr>
            <a:r>
              <a:rPr lang="ja-JP" kern="1200" dirty="0">
                <a:solidFill>
                  <a:srgbClr val="595959"/>
                </a:solidFill>
                <a:effectLst/>
                <a:latin typeface="Verlag Book" pitchFamily="50" charset="0"/>
                <a:ea typeface="ヒラギノ角ゴ Pro W6"/>
                <a:cs typeface="ヒラギノ角ゴ Pro W6"/>
              </a:rPr>
              <a:t>※</a:t>
            </a:r>
            <a:r>
              <a:rPr lang="en-US" altLang="ja-JP" kern="1200" dirty="0">
                <a:solidFill>
                  <a:srgbClr val="595959"/>
                </a:solidFill>
                <a:effectLst/>
                <a:latin typeface="Verlag Book" pitchFamily="50" charset="0"/>
                <a:ea typeface="ヒラギノ角ゴ Pro W6"/>
                <a:cs typeface="ヒラギノ角ゴ Pro W6"/>
              </a:rPr>
              <a:t> </a:t>
            </a:r>
            <a:r>
              <a:rPr lang="en-US" dirty="0">
                <a:solidFill>
                  <a:srgbClr val="000000"/>
                </a:solidFill>
                <a:latin typeface="Verlag Book" pitchFamily="50" charset="0"/>
                <a:ea typeface="ＭＳ 明朝"/>
                <a:cs typeface="Times New Roman"/>
              </a:rPr>
              <a:t>©2019 Nu </a:t>
            </a:r>
            <a:r>
              <a:rPr lang="en-US" kern="1200" dirty="0">
                <a:solidFill>
                  <a:srgbClr val="000000"/>
                </a:solidFill>
                <a:effectLst/>
                <a:latin typeface="Verlag Book" pitchFamily="50" charset="0"/>
                <a:ea typeface="ＭＳ 明朝"/>
                <a:cs typeface="Times New Roman"/>
              </a:rPr>
              <a:t>Skin Japan Co., Ltd</a:t>
            </a:r>
            <a:r>
              <a:rPr lang="en-US" kern="1200" dirty="0">
                <a:solidFill>
                  <a:srgbClr val="000000"/>
                </a:solidFill>
                <a:effectLst/>
                <a:latin typeface="Verlag Book"/>
                <a:ea typeface="ＭＳ 明朝"/>
                <a:cs typeface="Times New Roman"/>
              </a:rPr>
              <a:t>. </a:t>
            </a:r>
            <a:endParaRPr lang="ja-JP" dirty="0">
              <a:effectLst/>
              <a:latin typeface="ＭＳ Ｐゴシック"/>
              <a:cs typeface="ＭＳ Ｐゴシック"/>
            </a:endParaRPr>
          </a:p>
          <a:p>
            <a:pPr>
              <a:spcAft>
                <a:spcPts val="0"/>
              </a:spcAft>
            </a:pPr>
            <a:r>
              <a:rPr lang="ja-JP" kern="1200" dirty="0">
                <a:solidFill>
                  <a:srgbClr val="000000"/>
                </a:solidFill>
                <a:effectLst/>
                <a:latin typeface="ＭＳ Ｐゴシック"/>
                <a:cs typeface="Times New Roman"/>
              </a:rPr>
              <a:t>掲載されている画像等の無断転載および改変は</a:t>
            </a:r>
            <a:r>
              <a:rPr lang="ja-JP" altLang="en-US" kern="1200" dirty="0">
                <a:solidFill>
                  <a:srgbClr val="000000"/>
                </a:solidFill>
                <a:effectLst/>
                <a:latin typeface="ＭＳ Ｐゴシック"/>
                <a:cs typeface="Times New Roman"/>
              </a:rPr>
              <a:t>禁じられています</a:t>
            </a:r>
            <a:r>
              <a:rPr lang="ja-JP" kern="1200" dirty="0">
                <a:solidFill>
                  <a:srgbClr val="000000"/>
                </a:solidFill>
                <a:effectLst/>
                <a:latin typeface="ＭＳ Ｐゴシック"/>
                <a:cs typeface="Times New Roman"/>
              </a:rPr>
              <a:t>。</a:t>
            </a:r>
            <a:endParaRPr lang="ja-JP" dirty="0">
              <a:effectLst/>
              <a:latin typeface="ＭＳ Ｐゴシック"/>
              <a:cs typeface="ＭＳ Ｐゴシック"/>
            </a:endParaRPr>
          </a:p>
        </p:txBody>
      </p:sp>
      <p:pic>
        <p:nvPicPr>
          <p:cNvPr id="9" name="Picture 2" descr="C:\Users\yaetorii\AppData\Local\Microsoft\Windows\Temporary Internet Files\Content.IE5\7TBWHVNJ\MC900411320[1].wmf">
            <a:extLst>
              <a:ext uri="{FF2B5EF4-FFF2-40B4-BE49-F238E27FC236}">
                <a16:creationId xmlns:a16="http://schemas.microsoft.com/office/drawing/2014/main" id="{74F0FB1D-E5DF-4581-9E67-19E6E28F7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52781" y="3112252"/>
            <a:ext cx="732621" cy="51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675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42A2158E-C60F-4F61-B2E9-2C6FF7144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667718"/>
              </p:ext>
            </p:extLst>
          </p:nvPr>
        </p:nvGraphicFramePr>
        <p:xfrm>
          <a:off x="1087896" y="787040"/>
          <a:ext cx="9647582" cy="5946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D7554EE1-3557-4F9B-A1BE-FD54FC5111AB}"/>
              </a:ext>
            </a:extLst>
          </p:cNvPr>
          <p:cNvSpPr/>
          <p:nvPr/>
        </p:nvSpPr>
        <p:spPr>
          <a:xfrm>
            <a:off x="10074297" y="3055292"/>
            <a:ext cx="1322363" cy="1237422"/>
          </a:xfrm>
          <a:prstGeom prst="roundRect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/>
              <a:t>伸長率</a:t>
            </a:r>
            <a:r>
              <a:rPr kumimoji="1" lang="en-US" altLang="ja-JP" b="1" dirty="0"/>
              <a:t>112%</a:t>
            </a:r>
          </a:p>
          <a:p>
            <a:pPr algn="ctr"/>
            <a:r>
              <a:rPr kumimoji="1" lang="ja-JP" altLang="en-US" b="1" dirty="0"/>
              <a:t>歯磨き粉など</a:t>
            </a:r>
          </a:p>
        </p:txBody>
      </p:sp>
      <p:sp>
        <p:nvSpPr>
          <p:cNvPr id="9" name="タイトル 3">
            <a:extLst>
              <a:ext uri="{FF2B5EF4-FFF2-40B4-BE49-F238E27FC236}">
                <a16:creationId xmlns:a16="http://schemas.microsoft.com/office/drawing/2014/main" id="{76E40D1A-AD95-4690-B6E7-1CCA63318AB7}"/>
              </a:ext>
            </a:extLst>
          </p:cNvPr>
          <p:cNvSpPr txBox="1">
            <a:spLocks/>
          </p:cNvSpPr>
          <p:nvPr/>
        </p:nvSpPr>
        <p:spPr>
          <a:xfrm>
            <a:off x="795340" y="358284"/>
            <a:ext cx="10910808" cy="113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オーラル ケアは注目の高成長市場</a:t>
            </a:r>
            <a:endParaRPr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9CA0ABA-DE12-4251-BD59-A735DE738A7E}"/>
              </a:ext>
            </a:extLst>
          </p:cNvPr>
          <p:cNvSpPr txBox="1"/>
          <p:nvPr/>
        </p:nvSpPr>
        <p:spPr>
          <a:xfrm>
            <a:off x="7620000" y="6620978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出典：富士経済 オーラルケア関連市場マーケティング総覧 </a:t>
            </a:r>
            <a:r>
              <a:rPr kumimoji="1" lang="en-US" altLang="ja-JP" sz="12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2016</a:t>
            </a:r>
            <a:endParaRPr kumimoji="1" lang="ja-JP" altLang="en-US" sz="12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997880DB-6575-403B-BAC8-025F566CD59C}"/>
              </a:ext>
            </a:extLst>
          </p:cNvPr>
          <p:cNvCxnSpPr>
            <a:cxnSpLocks/>
          </p:cNvCxnSpPr>
          <p:nvPr/>
        </p:nvCxnSpPr>
        <p:spPr>
          <a:xfrm>
            <a:off x="1789338" y="1012809"/>
            <a:ext cx="9141126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832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吹き出し: 四角形 2">
            <a:extLst>
              <a:ext uri="{FF2B5EF4-FFF2-40B4-BE49-F238E27FC236}">
                <a16:creationId xmlns:a16="http://schemas.microsoft.com/office/drawing/2014/main" id="{50EBD0EF-F08C-45B0-8438-679B4DF32057}"/>
              </a:ext>
            </a:extLst>
          </p:cNvPr>
          <p:cNvSpPr/>
          <p:nvPr/>
        </p:nvSpPr>
        <p:spPr>
          <a:xfrm>
            <a:off x="6493565" y="1238821"/>
            <a:ext cx="5194852" cy="1742918"/>
          </a:xfrm>
          <a:prstGeom prst="wedgeRectCallout">
            <a:avLst>
              <a:gd name="adj1" fmla="val -52979"/>
              <a:gd name="adj2" fmla="val 8112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高機能化・マルチ機能化　による製品単価の引き上げ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4" name="吹き出し: 四角形 3">
            <a:extLst>
              <a:ext uri="{FF2B5EF4-FFF2-40B4-BE49-F238E27FC236}">
                <a16:creationId xmlns:a16="http://schemas.microsoft.com/office/drawing/2014/main" id="{52270246-AFF9-4D71-850D-85E82655FE51}"/>
              </a:ext>
            </a:extLst>
          </p:cNvPr>
          <p:cNvSpPr/>
          <p:nvPr/>
        </p:nvSpPr>
        <p:spPr>
          <a:xfrm>
            <a:off x="868017" y="1238821"/>
            <a:ext cx="5194852" cy="1742918"/>
          </a:xfrm>
          <a:prstGeom prst="wedgeRectCallout">
            <a:avLst>
              <a:gd name="adj1" fmla="val 37582"/>
              <a:gd name="adj2" fmla="val 826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chemeClr val="tx1"/>
                </a:solidFill>
              </a:rPr>
              <a:t>口腔疾患と全身疾患の</a:t>
            </a:r>
            <a:endParaRPr kumimoji="1" lang="en-US" altLang="ja-JP" sz="3200" dirty="0">
              <a:solidFill>
                <a:schemeClr val="tx1"/>
              </a:solidFill>
            </a:endParaRPr>
          </a:p>
          <a:p>
            <a:pPr algn="ctr"/>
            <a:r>
              <a:rPr lang="ja-JP" altLang="en-US" sz="3200" dirty="0">
                <a:solidFill>
                  <a:schemeClr val="tx1"/>
                </a:solidFill>
              </a:rPr>
              <a:t>関連</a:t>
            </a:r>
            <a:r>
              <a:rPr kumimoji="1" lang="ja-JP" altLang="en-US" sz="3200" dirty="0">
                <a:solidFill>
                  <a:schemeClr val="tx1"/>
                </a:solidFill>
              </a:rPr>
              <a:t>性への注目度の高まり</a:t>
            </a:r>
          </a:p>
        </p:txBody>
      </p:sp>
      <p:sp>
        <p:nvSpPr>
          <p:cNvPr id="5" name="タイトル 3">
            <a:extLst>
              <a:ext uri="{FF2B5EF4-FFF2-40B4-BE49-F238E27FC236}">
                <a16:creationId xmlns:a16="http://schemas.microsoft.com/office/drawing/2014/main" id="{56FE5DC8-FB3D-4B27-BECB-2B88D9E6A3EE}"/>
              </a:ext>
            </a:extLst>
          </p:cNvPr>
          <p:cNvSpPr txBox="1">
            <a:spLocks/>
          </p:cNvSpPr>
          <p:nvPr/>
        </p:nvSpPr>
        <p:spPr>
          <a:xfrm>
            <a:off x="795340" y="358284"/>
            <a:ext cx="10910808" cy="113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歯磨き類　高成長の背景</a:t>
            </a:r>
            <a:endParaRPr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7354AF9-1CA1-4946-8CCD-50394CC40398}"/>
              </a:ext>
            </a:extLst>
          </p:cNvPr>
          <p:cNvSpPr txBox="1"/>
          <p:nvPr/>
        </p:nvSpPr>
        <p:spPr>
          <a:xfrm>
            <a:off x="7379855" y="6456218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出典：富士経済 オーラルケア関連市場マーケティング総覧 </a:t>
            </a:r>
            <a:r>
              <a:rPr kumimoji="1" lang="en-US" altLang="ja-JP" sz="12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2016</a:t>
            </a:r>
            <a:endParaRPr kumimoji="1" lang="ja-JP" altLang="en-US" sz="12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CB5E966-7E67-4192-8F6C-039C92C780B3}"/>
              </a:ext>
            </a:extLst>
          </p:cNvPr>
          <p:cNvCxnSpPr>
            <a:cxnSpLocks/>
          </p:cNvCxnSpPr>
          <p:nvPr/>
        </p:nvCxnSpPr>
        <p:spPr>
          <a:xfrm>
            <a:off x="2729133" y="1012809"/>
            <a:ext cx="7286929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8C3BB609-F3F2-475E-A4B3-0ED2D5AF4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55" b="3576"/>
          <a:stretch/>
        </p:blipFill>
        <p:spPr>
          <a:xfrm>
            <a:off x="3055900" y="3673933"/>
            <a:ext cx="6096528" cy="275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22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0C8321A-CB12-47E8-9E84-015D083D4688}"/>
              </a:ext>
            </a:extLst>
          </p:cNvPr>
          <p:cNvSpPr txBox="1"/>
          <p:nvPr/>
        </p:nvSpPr>
        <p:spPr>
          <a:xfrm>
            <a:off x="2368663" y="1489697"/>
            <a:ext cx="903798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u="sng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価格トレンド</a:t>
            </a:r>
            <a:endParaRPr kumimoji="1" lang="en-US" altLang="ja-JP" sz="4400" u="sng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高価格帯製品が堅調</a:t>
            </a:r>
            <a:r>
              <a:rPr kumimoji="1"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、</a:t>
            </a:r>
            <a:endParaRPr kumimoji="1"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r>
              <a:rPr kumimoji="1"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製品</a:t>
            </a:r>
            <a:r>
              <a:rPr kumimoji="1" lang="ja-JP" altLang="en-US" sz="3600" b="1" dirty="0">
                <a:solidFill>
                  <a:srgbClr val="00FFCC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単価の上昇</a:t>
            </a:r>
            <a:r>
              <a:rPr kumimoji="1"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が続く</a:t>
            </a:r>
            <a:endParaRPr kumimoji="1"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C036561-0D39-43C8-A10C-8E4B2F7E3FF1}"/>
              </a:ext>
            </a:extLst>
          </p:cNvPr>
          <p:cNvSpPr txBox="1"/>
          <p:nvPr/>
        </p:nvSpPr>
        <p:spPr>
          <a:xfrm>
            <a:off x="4595029" y="4303005"/>
            <a:ext cx="741275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u="sng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サイズ・内容量</a:t>
            </a:r>
            <a:endParaRPr kumimoji="1" lang="en-US" altLang="ja-JP" sz="4400" u="sng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r>
              <a:rPr kumimoji="1"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消費サイクルの短縮化を狙った</a:t>
            </a:r>
            <a:endParaRPr kumimoji="1"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高機能・</a:t>
            </a:r>
            <a:r>
              <a:rPr lang="ja-JP" altLang="en-US" sz="3600" b="1" dirty="0">
                <a:solidFill>
                  <a:srgbClr val="00FFCC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小内容量化</a:t>
            </a: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が進展</a:t>
            </a:r>
            <a:endParaRPr kumimoji="1"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CC1553-6371-46C9-83DE-8F116B5E7B52}"/>
              </a:ext>
            </a:extLst>
          </p:cNvPr>
          <p:cNvSpPr txBox="1"/>
          <p:nvPr/>
        </p:nvSpPr>
        <p:spPr>
          <a:xfrm>
            <a:off x="7379855" y="6456218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出典：富士経済 オーラルケア関連市場マーケティング総覧 </a:t>
            </a:r>
            <a:r>
              <a:rPr kumimoji="1" lang="en-US" altLang="ja-JP" sz="12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2016</a:t>
            </a:r>
            <a:endParaRPr kumimoji="1" lang="ja-JP" altLang="en-US" sz="12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pic>
        <p:nvPicPr>
          <p:cNvPr id="13" name="グラフィックス 12" descr="上昇基調">
            <a:extLst>
              <a:ext uri="{FF2B5EF4-FFF2-40B4-BE49-F238E27FC236}">
                <a16:creationId xmlns:a16="http://schemas.microsoft.com/office/drawing/2014/main" id="{DCFFACC1-60EA-4D8C-9CBC-34EA41FD26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5965" y="1571989"/>
            <a:ext cx="1339186" cy="1339186"/>
          </a:xfrm>
          <a:prstGeom prst="rect">
            <a:avLst/>
          </a:prstGeom>
        </p:spPr>
      </p:pic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A7AA6B0-DC33-44CF-9A49-834FE60C7112}"/>
              </a:ext>
            </a:extLst>
          </p:cNvPr>
          <p:cNvGrpSpPr/>
          <p:nvPr/>
        </p:nvGrpSpPr>
        <p:grpSpPr>
          <a:xfrm>
            <a:off x="2353355" y="4609454"/>
            <a:ext cx="1997001" cy="1226245"/>
            <a:chOff x="9075189" y="4006110"/>
            <a:chExt cx="1997001" cy="1226245"/>
          </a:xfrm>
          <a:solidFill>
            <a:schemeClr val="accent1"/>
          </a:solidFill>
        </p:grpSpPr>
        <p:pic>
          <p:nvPicPr>
            <p:cNvPr id="8" name="グラフィックス 7" descr="歯磨き粉">
              <a:extLst>
                <a:ext uri="{FF2B5EF4-FFF2-40B4-BE49-F238E27FC236}">
                  <a16:creationId xmlns:a16="http://schemas.microsoft.com/office/drawing/2014/main" id="{9752BC89-69D7-4DFA-A318-1BE226797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57790" y="4317955"/>
              <a:ext cx="914400" cy="914400"/>
            </a:xfrm>
            <a:prstGeom prst="rect">
              <a:avLst/>
            </a:prstGeom>
          </p:spPr>
        </p:pic>
        <p:pic>
          <p:nvPicPr>
            <p:cNvPr id="9" name="グラフィックス 8" descr="歯磨き粉">
              <a:extLst>
                <a:ext uri="{FF2B5EF4-FFF2-40B4-BE49-F238E27FC236}">
                  <a16:creationId xmlns:a16="http://schemas.microsoft.com/office/drawing/2014/main" id="{B68A0A7B-EC5B-4C01-BCD9-F937C714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75189" y="4006110"/>
              <a:ext cx="1140401" cy="1140401"/>
            </a:xfrm>
            <a:prstGeom prst="rect">
              <a:avLst/>
            </a:prstGeom>
          </p:spPr>
        </p:pic>
        <p:pic>
          <p:nvPicPr>
            <p:cNvPr id="15" name="グラフィックス 14" descr="線矢印: 直線">
              <a:extLst>
                <a:ext uri="{FF2B5EF4-FFF2-40B4-BE49-F238E27FC236}">
                  <a16:creationId xmlns:a16="http://schemas.microsoft.com/office/drawing/2014/main" id="{4DA84D2C-4514-42F1-9717-A60659E76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0800000">
              <a:off x="9931791" y="4144799"/>
              <a:ext cx="567598" cy="914400"/>
            </a:xfrm>
            <a:prstGeom prst="rect">
              <a:avLst/>
            </a:prstGeom>
          </p:spPr>
        </p:pic>
      </p:grpSp>
      <p:sp>
        <p:nvSpPr>
          <p:cNvPr id="10" name="タイトル 3">
            <a:extLst>
              <a:ext uri="{FF2B5EF4-FFF2-40B4-BE49-F238E27FC236}">
                <a16:creationId xmlns:a16="http://schemas.microsoft.com/office/drawing/2014/main" id="{26EB0A8C-DCA6-47C4-9072-E608D3A699C0}"/>
              </a:ext>
            </a:extLst>
          </p:cNvPr>
          <p:cNvSpPr txBox="1">
            <a:spLocks/>
          </p:cNvSpPr>
          <p:nvPr/>
        </p:nvSpPr>
        <p:spPr>
          <a:xfrm>
            <a:off x="495836" y="371889"/>
            <a:ext cx="10910808" cy="113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歯磨き粉　日本市場のトレンド</a:t>
            </a:r>
            <a:endParaRPr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ECD1BB04-9AFF-43F3-B6E6-D98FE477F4D9}"/>
              </a:ext>
            </a:extLst>
          </p:cNvPr>
          <p:cNvCxnSpPr>
            <a:cxnSpLocks/>
          </p:cNvCxnSpPr>
          <p:nvPr/>
        </p:nvCxnSpPr>
        <p:spPr>
          <a:xfrm>
            <a:off x="1780871" y="1012809"/>
            <a:ext cx="8379129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22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0AB892C3-5814-408D-8CAF-5019A4B0CF27}"/>
              </a:ext>
            </a:extLst>
          </p:cNvPr>
          <p:cNvSpPr txBox="1">
            <a:spLocks/>
          </p:cNvSpPr>
          <p:nvPr/>
        </p:nvSpPr>
        <p:spPr>
          <a:xfrm>
            <a:off x="640596" y="1436183"/>
            <a:ext cx="10910808" cy="113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歯周ケアは、歯磨き粉のシェアナンバー１</a:t>
            </a:r>
            <a:endParaRPr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algn="r"/>
            <a:r>
              <a:rPr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（</a:t>
            </a:r>
            <a:r>
              <a:rPr lang="en-US" altLang="ja-JP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2017</a:t>
            </a:r>
            <a:r>
              <a:rPr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年 市場規模</a:t>
            </a:r>
            <a:r>
              <a:rPr lang="ja-JP" altLang="en-US" sz="1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予測</a:t>
            </a:r>
            <a:r>
              <a:rPr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）</a:t>
            </a:r>
            <a:endParaRPr lang="en-US" altLang="ja-JP" sz="24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8FD49B20-F5B3-45AE-9CD7-AEB718483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433103"/>
              </p:ext>
            </p:extLst>
          </p:nvPr>
        </p:nvGraphicFramePr>
        <p:xfrm>
          <a:off x="2475395" y="2076808"/>
          <a:ext cx="7125807" cy="472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80CB88-407C-4416-BA2E-89F802EA5EEA}"/>
              </a:ext>
            </a:extLst>
          </p:cNvPr>
          <p:cNvSpPr txBox="1"/>
          <p:nvPr/>
        </p:nvSpPr>
        <p:spPr>
          <a:xfrm>
            <a:off x="7379855" y="6456218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出典：富士経済 オーラルケア関連市場マーケティング総覧 </a:t>
            </a:r>
            <a:r>
              <a:rPr kumimoji="1" lang="en-US" altLang="ja-JP" sz="12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2016</a:t>
            </a:r>
            <a:endParaRPr kumimoji="1" lang="ja-JP" altLang="en-US" sz="12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0DBF3659-F20F-473F-9DEB-97FA42B720B7}"/>
              </a:ext>
            </a:extLst>
          </p:cNvPr>
          <p:cNvSpPr txBox="1">
            <a:spLocks/>
          </p:cNvSpPr>
          <p:nvPr/>
        </p:nvSpPr>
        <p:spPr>
          <a:xfrm>
            <a:off x="495836" y="380356"/>
            <a:ext cx="10910808" cy="113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歯磨き粉　日本市場のトレンド</a:t>
            </a:r>
            <a:endParaRPr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0A5B3C6C-9EF2-4CAF-9F6B-76F3549584AC}"/>
              </a:ext>
            </a:extLst>
          </p:cNvPr>
          <p:cNvCxnSpPr>
            <a:cxnSpLocks/>
          </p:cNvCxnSpPr>
          <p:nvPr/>
        </p:nvCxnSpPr>
        <p:spPr>
          <a:xfrm>
            <a:off x="1772404" y="1012809"/>
            <a:ext cx="8302929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38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580DFA-9190-440F-BE32-E01BFF163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071" y="2260600"/>
            <a:ext cx="10556396" cy="1283342"/>
          </a:xfrm>
        </p:spPr>
        <p:txBody>
          <a:bodyPr>
            <a:normAutofit/>
          </a:bodyPr>
          <a:lstStyle/>
          <a:p>
            <a:r>
              <a:rPr kumimoji="1"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歯周病について</a:t>
            </a:r>
          </a:p>
        </p:txBody>
      </p:sp>
    </p:spTree>
    <p:extLst>
      <p:ext uri="{BB962C8B-B14F-4D97-AF65-F5344CB8AC3E}">
        <p14:creationId xmlns:p14="http://schemas.microsoft.com/office/powerpoint/2010/main" val="368926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0AB892C3-5814-408D-8CAF-5019A4B0CF27}"/>
              </a:ext>
            </a:extLst>
          </p:cNvPr>
          <p:cNvSpPr txBox="1">
            <a:spLocks/>
          </p:cNvSpPr>
          <p:nvPr/>
        </p:nvSpPr>
        <p:spPr>
          <a:xfrm>
            <a:off x="640596" y="585005"/>
            <a:ext cx="10910808" cy="639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歯周病は全年代の関心事</a:t>
            </a:r>
            <a:endParaRPr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6" name="タイトル 3">
            <a:extLst>
              <a:ext uri="{FF2B5EF4-FFF2-40B4-BE49-F238E27FC236}">
                <a16:creationId xmlns:a16="http://schemas.microsoft.com/office/drawing/2014/main" id="{62CA6A90-3A5B-4429-B6A6-042BDBA28C24}"/>
              </a:ext>
            </a:extLst>
          </p:cNvPr>
          <p:cNvSpPr txBox="1">
            <a:spLocks/>
          </p:cNvSpPr>
          <p:nvPr/>
        </p:nvSpPr>
        <p:spPr>
          <a:xfrm>
            <a:off x="640596" y="1876611"/>
            <a:ext cx="10910808" cy="12273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歯肉炎および歯周疾患の総患者数は</a:t>
            </a:r>
            <a:r>
              <a:rPr lang="en-US" altLang="ja-JP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331</a:t>
            </a: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万</a:t>
            </a:r>
            <a:r>
              <a:rPr lang="en-US" altLang="ja-JP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5,000</a:t>
            </a: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人</a:t>
            </a:r>
            <a:endParaRPr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r>
              <a:rPr lang="ja-JP" altLang="en-US" sz="18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（出典：厚生労働省 平成２６年患者調査の概況）</a:t>
            </a:r>
            <a:endParaRPr lang="en-US" altLang="ja-JP" sz="18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4CF0409F-D85F-45A0-82D7-AA068F1A9BCB}"/>
              </a:ext>
            </a:extLst>
          </p:cNvPr>
          <p:cNvSpPr txBox="1">
            <a:spLocks/>
          </p:cNvSpPr>
          <p:nvPr/>
        </p:nvSpPr>
        <p:spPr>
          <a:xfrm>
            <a:off x="640596" y="3454872"/>
            <a:ext cx="10610500" cy="3104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歯周病 有病率</a:t>
            </a:r>
            <a:endParaRPr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２０歳代</a:t>
            </a:r>
            <a:r>
              <a:rPr lang="en-US" altLang="ja-JP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			</a:t>
            </a: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約７割</a:t>
            </a:r>
            <a:endParaRPr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３０～５０歳代</a:t>
            </a:r>
            <a:r>
              <a:rPr lang="en-US" altLang="ja-JP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	</a:t>
            </a: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約８割</a:t>
            </a:r>
            <a:endParaRPr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６０歳代</a:t>
            </a:r>
            <a:r>
              <a:rPr lang="en-US" altLang="ja-JP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			</a:t>
            </a: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約９割</a:t>
            </a:r>
            <a:endParaRPr lang="en-US" altLang="ja-JP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endParaRPr lang="en-US" altLang="ja-JP" sz="18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r>
              <a:rPr lang="ja-JP" altLang="en-US" sz="18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出典：日本生活習慣病予防協会</a:t>
            </a:r>
            <a:endParaRPr lang="en-US" altLang="ja-JP" sz="18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r>
              <a:rPr lang="ja-JP" altLang="en-US" sz="18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厚生労働省が平成２３年に実施した「歯科疾患実態調査」に協力した方で、歯肉に所見があった方の年齢階級別の割合</a:t>
            </a:r>
            <a:endParaRPr lang="en-US" altLang="ja-JP" sz="18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F45ED6A-F92A-4614-A396-2CCCA6D0B382}"/>
              </a:ext>
            </a:extLst>
          </p:cNvPr>
          <p:cNvCxnSpPr/>
          <p:nvPr/>
        </p:nvCxnSpPr>
        <p:spPr>
          <a:xfrm>
            <a:off x="2432807" y="1258349"/>
            <a:ext cx="7550092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002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3">
            <a:extLst>
              <a:ext uri="{FF2B5EF4-FFF2-40B4-BE49-F238E27FC236}">
                <a16:creationId xmlns:a16="http://schemas.microsoft.com/office/drawing/2014/main" id="{0AB892C3-5814-408D-8CAF-5019A4B0CF27}"/>
              </a:ext>
            </a:extLst>
          </p:cNvPr>
          <p:cNvSpPr txBox="1">
            <a:spLocks/>
          </p:cNvSpPr>
          <p:nvPr/>
        </p:nvSpPr>
        <p:spPr>
          <a:xfrm>
            <a:off x="640596" y="339470"/>
            <a:ext cx="10910808" cy="6397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歯周病とは</a:t>
            </a:r>
            <a:endParaRPr lang="en-US" altLang="ja-JP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7" name="タイトル 3">
            <a:extLst>
              <a:ext uri="{FF2B5EF4-FFF2-40B4-BE49-F238E27FC236}">
                <a16:creationId xmlns:a16="http://schemas.microsoft.com/office/drawing/2014/main" id="{4CF0409F-D85F-45A0-82D7-AA068F1A9BCB}"/>
              </a:ext>
            </a:extLst>
          </p:cNvPr>
          <p:cNvSpPr txBox="1">
            <a:spLocks/>
          </p:cNvSpPr>
          <p:nvPr/>
        </p:nvSpPr>
        <p:spPr>
          <a:xfrm>
            <a:off x="2757300" y="2045651"/>
            <a:ext cx="7681283" cy="596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ja-JP" sz="28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AF45ED6A-F92A-4614-A396-2CCCA6D0B382}"/>
              </a:ext>
            </a:extLst>
          </p:cNvPr>
          <p:cNvCxnSpPr>
            <a:cxnSpLocks/>
          </p:cNvCxnSpPr>
          <p:nvPr/>
        </p:nvCxnSpPr>
        <p:spPr>
          <a:xfrm>
            <a:off x="4021667" y="1012814"/>
            <a:ext cx="4064000" cy="0"/>
          </a:xfrm>
          <a:prstGeom prst="line">
            <a:avLst/>
          </a:prstGeom>
          <a:ln w="38100">
            <a:solidFill>
              <a:srgbClr val="00FF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E23AEC9-0B58-4D4A-8D38-D76EEECD5AAB}"/>
              </a:ext>
            </a:extLst>
          </p:cNvPr>
          <p:cNvSpPr txBox="1"/>
          <p:nvPr/>
        </p:nvSpPr>
        <p:spPr>
          <a:xfrm>
            <a:off x="1398224" y="2731378"/>
            <a:ext cx="156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歯周病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94DCA50-8C40-49C1-99F9-DA1C151DB010}"/>
              </a:ext>
            </a:extLst>
          </p:cNvPr>
          <p:cNvSpPr txBox="1"/>
          <p:nvPr/>
        </p:nvSpPr>
        <p:spPr>
          <a:xfrm>
            <a:off x="3671581" y="1815649"/>
            <a:ext cx="15687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歯肉炎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899EFB4-922C-469E-B0FA-A0FE6207F3F2}"/>
              </a:ext>
            </a:extLst>
          </p:cNvPr>
          <p:cNvSpPr txBox="1"/>
          <p:nvPr/>
        </p:nvSpPr>
        <p:spPr>
          <a:xfrm>
            <a:off x="3646415" y="3647113"/>
            <a:ext cx="5573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歯周炎（歯槽膿漏</a:t>
            </a:r>
            <a:r>
              <a:rPr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を含む</a:t>
            </a:r>
            <a:r>
              <a:rPr lang="ja-JP" altLang="en-US" sz="36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）</a:t>
            </a:r>
            <a:endParaRPr kumimoji="1" lang="ja-JP" altLang="en-US" sz="36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E734974F-33EB-4AB0-9404-8794B585D42D}"/>
              </a:ext>
            </a:extLst>
          </p:cNvPr>
          <p:cNvSpPr/>
          <p:nvPr/>
        </p:nvSpPr>
        <p:spPr>
          <a:xfrm>
            <a:off x="3176630" y="2045652"/>
            <a:ext cx="494951" cy="1924628"/>
          </a:xfrm>
          <a:prstGeom prst="leftBrace">
            <a:avLst>
              <a:gd name="adj1" fmla="val 8333"/>
              <a:gd name="adj2" fmla="val 5058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下 10">
            <a:extLst>
              <a:ext uri="{FF2B5EF4-FFF2-40B4-BE49-F238E27FC236}">
                <a16:creationId xmlns:a16="http://schemas.microsoft.com/office/drawing/2014/main" id="{3DF4793B-A09E-4940-8257-62EB75824D5A}"/>
              </a:ext>
            </a:extLst>
          </p:cNvPr>
          <p:cNvSpPr/>
          <p:nvPr/>
        </p:nvSpPr>
        <p:spPr>
          <a:xfrm>
            <a:off x="8637867" y="1815650"/>
            <a:ext cx="1484851" cy="2477788"/>
          </a:xfrm>
          <a:prstGeom prst="downArrow">
            <a:avLst/>
          </a:prstGeom>
          <a:solidFill>
            <a:srgbClr val="FF33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軽度</a:t>
            </a:r>
            <a:endParaRPr kumimoji="1" lang="en-US" altLang="ja-JP" dirty="0">
              <a:solidFill>
                <a:schemeClr val="bg1"/>
              </a:solidFill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algn="ctr"/>
            <a:endParaRPr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endParaRPr kumimoji="1" lang="en-US" altLang="ja-JP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bg1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重度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7AAFEA-E2F4-42EE-9A14-4DE838956889}"/>
              </a:ext>
            </a:extLst>
          </p:cNvPr>
          <p:cNvSpPr txBox="1"/>
          <p:nvPr/>
        </p:nvSpPr>
        <p:spPr>
          <a:xfrm>
            <a:off x="496348" y="4850737"/>
            <a:ext cx="11199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>
                <a:solidFill>
                  <a:srgbClr val="FF330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「細菌」</a:t>
            </a:r>
            <a:r>
              <a:rPr kumimoji="1"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の結びつきで生まれる「歯垢」が</a:t>
            </a:r>
            <a:endParaRPr kumimoji="1" lang="en-US" altLang="ja-JP" sz="24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algn="ctr"/>
            <a:r>
              <a:rPr kumimoji="1"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原因となっておこる歯茎の病気の総称。</a:t>
            </a:r>
            <a:endParaRPr kumimoji="1" lang="en-US" altLang="ja-JP" sz="24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algn="ctr"/>
            <a:r>
              <a:rPr kumimoji="1"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軽度から重度までの段階があり、</a:t>
            </a:r>
            <a:endParaRPr kumimoji="1" lang="en-US" altLang="ja-JP" sz="2400" dirty="0">
              <a:latin typeface="小塚ゴシック Pro R" panose="020B0400000000000000" pitchFamily="34" charset="-128"/>
              <a:ea typeface="小塚ゴシック Pro R" panose="020B0400000000000000" pitchFamily="34" charset="-128"/>
            </a:endParaRPr>
          </a:p>
          <a:p>
            <a:pPr algn="ctr"/>
            <a:r>
              <a:rPr kumimoji="1" lang="ja-JP" altLang="en-US" sz="2400" dirty="0">
                <a:solidFill>
                  <a:srgbClr val="FF330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「炎症」</a:t>
            </a:r>
            <a:r>
              <a:rPr kumimoji="1"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が進行すると</a:t>
            </a:r>
            <a:r>
              <a:rPr kumimoji="1" lang="ja-JP" altLang="en-US" sz="2400" dirty="0">
                <a:solidFill>
                  <a:srgbClr val="FF330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「歯の喪失」</a:t>
            </a:r>
            <a:r>
              <a:rPr kumimoji="1"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や</a:t>
            </a:r>
            <a:r>
              <a:rPr kumimoji="1" lang="ja-JP" altLang="en-US" sz="2400" dirty="0">
                <a:solidFill>
                  <a:srgbClr val="FF3300"/>
                </a:solidFill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「全身疾患」</a:t>
            </a:r>
            <a:r>
              <a:rPr kumimoji="1" lang="ja-JP" altLang="en-US" sz="2400" dirty="0">
                <a:latin typeface="小塚ゴシック Pro R" panose="020B0400000000000000" pitchFamily="34" charset="-128"/>
                <a:ea typeface="小塚ゴシック Pro R" panose="020B0400000000000000" pitchFamily="34" charset="-128"/>
              </a:rPr>
              <a:t>につながる深刻な病気です。</a:t>
            </a:r>
          </a:p>
        </p:txBody>
      </p:sp>
    </p:spTree>
    <p:extLst>
      <p:ext uri="{BB962C8B-B14F-4D97-AF65-F5344CB8AC3E}">
        <p14:creationId xmlns:p14="http://schemas.microsoft.com/office/powerpoint/2010/main" val="292046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D5E9B2C08F345409EE4D3463AC0A5EF" ma:contentTypeVersion="20" ma:contentTypeDescription="新しいドキュメントを作成します。" ma:contentTypeScope="" ma:versionID="3176106cb2d64db600b5c3f73d4d6e63">
  <xsd:schema xmlns:xsd="http://www.w3.org/2001/XMLSchema" xmlns:xs="http://www.w3.org/2001/XMLSchema" xmlns:p="http://schemas.microsoft.com/office/2006/metadata/properties" xmlns:ns1="http://schemas.microsoft.com/sharepoint/v3" xmlns:ns2="15e4c3d0-d31e-4afa-910b-8e6505f5da3e" xmlns:ns3="4413b6af-c24a-4846-b129-151ba3fea5cc" xmlns:ns4="d117520f-80a2-40e6-a6a8-3ee6fb5de8d8" targetNamespace="http://schemas.microsoft.com/office/2006/metadata/properties" ma:root="true" ma:fieldsID="658b8a11db3058244af0bb7f1a9366ba" ns1:_="" ns2:_="" ns3:_="" ns4:_="">
    <xsd:import namespace="http://schemas.microsoft.com/sharepoint/v3"/>
    <xsd:import namespace="15e4c3d0-d31e-4afa-910b-8e6505f5da3e"/>
    <xsd:import namespace="4413b6af-c24a-4846-b129-151ba3fea5cc"/>
    <xsd:import namespace="d117520f-80a2-40e6-a6a8-3ee6fb5de8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_x0032_020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統合コンプライアンス ポリシーのプロパティ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統合コンプライアンス ポリシーの UI アクション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e4c3d0-d31e-4afa-910b-8e6505f5da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x0032_020" ma:index="17" nillable="true" ma:displayName="2020" ma:format="Dropdown" ma:internalName="_x0032_020">
      <xsd:simpleType>
        <xsd:restriction base="dms:Text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画像タグ" ma:readOnly="false" ma:fieldId="{5cf76f15-5ced-4ddc-b409-7134ff3c332f}" ma:taxonomyMulti="true" ma:sspId="e044233d-9ec5-4d42-8f30-126b46c907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3b6af-c24a-4846-b129-151ba3fea5c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7520f-80a2-40e6-a6a8-3ee6fb5de8d8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b0b004ee-7d59-49d7-8d36-bad0fbf6fee9}" ma:internalName="TaxCatchAll" ma:showField="CatchAllData" ma:web="4413b6af-c24a-4846-b129-151ba3fea5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FB706B-5B10-4995-8710-FAF6849E5B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5e4c3d0-d31e-4afa-910b-8e6505f5da3e"/>
    <ds:schemaRef ds:uri="4413b6af-c24a-4846-b129-151ba3fea5cc"/>
    <ds:schemaRef ds:uri="d117520f-80a2-40e6-a6a8-3ee6fb5de8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8F8B73-2081-401C-8802-92AF0A2468F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2b5ee2d-032e-4868-8fc2-75cce46e1ee0}" enabled="0" method="" siteId="{62b5ee2d-032e-4868-8fc2-75cce46e1ee0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1288</Words>
  <PresentationFormat>ワイド画面</PresentationFormat>
  <Paragraphs>183</Paragraphs>
  <Slides>20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ＭＳ Ｐゴシック</vt:lpstr>
      <vt:lpstr>小塚ゴシック Pro R</vt:lpstr>
      <vt:lpstr>游ゴシック</vt:lpstr>
      <vt:lpstr>游ゴシック Light</vt:lpstr>
      <vt:lpstr>Arial</vt:lpstr>
      <vt:lpstr>Verlag Book</vt:lpstr>
      <vt:lpstr>Wingdings</vt:lpstr>
      <vt:lpstr>Office テーマ</vt:lpstr>
      <vt:lpstr>ニュー スキン AP 24 歯周ケア  トゥースペースト【医薬部外品】</vt:lpstr>
      <vt:lpstr>オーラル ケア市場について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歯周病について</vt:lpstr>
      <vt:lpstr>PowerPoint プレゼンテーション</vt:lpstr>
      <vt:lpstr>PowerPoint プレゼンテーション</vt:lpstr>
      <vt:lpstr>PowerPoint プレゼンテーション</vt:lpstr>
      <vt:lpstr>製品説明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Nu Skin Japan Co., Ltd.</dc:creator>
  <cp:lastPrinted>2018-05-15T05:02:44Z</cp:lastPrinted>
  <dcterms:created xsi:type="dcterms:W3CDTF">2017-12-17T08:15:33Z</dcterms:created>
  <dcterms:modified xsi:type="dcterms:W3CDTF">2023-03-09T08:54:25Z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-1507694057</vt:i4>
  </property>
  <property fmtid="{D5CDD505-2E9C-101B-9397-08002B2CF9AE}" pid="3" name="_NewReviewCycle">
    <vt:lpwstr/>
  </property>
  <property fmtid="{D5CDD505-2E9C-101B-9397-08002B2CF9AE}" pid="4" name="_EmailSubject">
    <vt:lpwstr>【ご確認依頼】　AP24　PPTについて</vt:lpwstr>
  </property>
  <property fmtid="{D5CDD505-2E9C-101B-9397-08002B2CF9AE}" pid="5" name="_AuthorEmail">
    <vt:lpwstr>toohtani@nuskin.com</vt:lpwstr>
  </property>
  <property fmtid="{D5CDD505-2E9C-101B-9397-08002B2CF9AE}" pid="6" name="_AuthorEmailDisplayName">
    <vt:lpwstr>Ohtani, Tomoko</vt:lpwstr>
  </property>
</Properties>
</file>