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558" r:id="rId2"/>
    <p:sldId id="304" r:id="rId3"/>
    <p:sldId id="257" r:id="rId4"/>
    <p:sldId id="285" r:id="rId5"/>
    <p:sldId id="259" r:id="rId6"/>
    <p:sldId id="433" r:id="rId7"/>
    <p:sldId id="274" r:id="rId8"/>
    <p:sldId id="275" r:id="rId9"/>
    <p:sldId id="559" r:id="rId10"/>
    <p:sldId id="299" r:id="rId11"/>
    <p:sldId id="273" r:id="rId12"/>
    <p:sldId id="277" r:id="rId13"/>
    <p:sldId id="278" r:id="rId14"/>
    <p:sldId id="279" r:id="rId15"/>
    <p:sldId id="435" r:id="rId16"/>
    <p:sldId id="557" r:id="rId17"/>
    <p:sldId id="369"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S4j42mLXvfA82DX4rGvFg==" hashData="h0RpNiWRaDzb+Lary3qgVmgyZYK4GP5B077iT/PJinmgfVrIq1iWkcOQbTtqcxdzRBAf4gno/q7D0CD8Av+MeQ=="/>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7FB"/>
    <a:srgbClr val="007CA8"/>
    <a:srgbClr val="FF00FF"/>
    <a:srgbClr val="595959"/>
    <a:srgbClr val="5D9CD5"/>
    <a:srgbClr val="7CAFDE"/>
    <a:srgbClr val="0099CC"/>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59613" autoAdjust="0"/>
  </p:normalViewPr>
  <p:slideViewPr>
    <p:cSldViewPr snapToGrid="0">
      <p:cViewPr varScale="1">
        <p:scale>
          <a:sx n="46" d="100"/>
          <a:sy n="46" d="100"/>
        </p:scale>
        <p:origin x="1483" y="43"/>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7AA9461-39DA-4A83-8FB0-741CF5273C3D}" type="datetimeFigureOut">
              <a:rPr kumimoji="1" lang="ja-JP" altLang="en-US" smtClean="0"/>
              <a:t>2021/12/22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D781F81-2896-4B08-8A04-98C2032A6D7C}" type="slidenum">
              <a:rPr kumimoji="1" lang="ja-JP" altLang="en-US" smtClean="0"/>
              <a:t>‹#›</a:t>
            </a:fld>
            <a:endParaRPr kumimoji="1" lang="ja-JP" altLang="en-US"/>
          </a:p>
        </p:txBody>
      </p:sp>
    </p:spTree>
    <p:extLst>
      <p:ext uri="{BB962C8B-B14F-4D97-AF65-F5344CB8AC3E}">
        <p14:creationId xmlns:p14="http://schemas.microsoft.com/office/powerpoint/2010/main" val="353386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171450" indent="-171450">
              <a:buFont typeface="Wingdings" panose="05000000000000000000" pitchFamily="2" charset="2"/>
              <a:buChar char="l"/>
            </a:pPr>
            <a:endParaRPr kumimoji="1" lang="en-US" altLang="ja-JP"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a:t>
            </a:fld>
            <a:endParaRPr kumimoji="1" lang="ja-JP" altLang="en-US"/>
          </a:p>
        </p:txBody>
      </p:sp>
    </p:spTree>
    <p:extLst>
      <p:ext uri="{BB962C8B-B14F-4D97-AF65-F5344CB8AC3E}">
        <p14:creationId xmlns:p14="http://schemas.microsoft.com/office/powerpoint/2010/main" val="7014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defTabSz="1219170">
              <a:buFont typeface="Wingdings" panose="05000000000000000000" pitchFamily="2" charset="2"/>
              <a:buChar char="l"/>
            </a:pPr>
            <a:endParaRPr kumimoji="1" lang="en-US" altLang="ja-JP" dirty="0"/>
          </a:p>
          <a:p>
            <a:pPr marL="171450" indent="-171450" defTabSz="1219170">
              <a:buFont typeface="Wingdings" panose="05000000000000000000" pitchFamily="2" charset="2"/>
              <a:buChar char="l"/>
            </a:pPr>
            <a:r>
              <a:rPr kumimoji="1" lang="ja-JP" altLang="en-US" dirty="0"/>
              <a:t>皮膚コンディショニング成分として、シソ葉エキス、コメヌカスフィンゴ糖脂質（セラミド）、ヒアルロン酸</a:t>
            </a:r>
            <a:r>
              <a:rPr kumimoji="1" lang="en-US" altLang="ja-JP" dirty="0"/>
              <a:t>Na</a:t>
            </a:r>
            <a:r>
              <a:rPr kumimoji="1" lang="ja-JP" altLang="en-US" dirty="0" err="1"/>
              <a:t>を配</a:t>
            </a:r>
            <a:r>
              <a:rPr kumimoji="1" lang="ja-JP" altLang="en-US" dirty="0"/>
              <a:t>合しています。</a:t>
            </a:r>
            <a:endParaRPr kumimoji="1" lang="en-US" altLang="ja-JP" dirty="0"/>
          </a:p>
          <a:p>
            <a:pPr marL="0" indent="0" defTabSz="1219170">
              <a:buFont typeface="Wingdings" panose="05000000000000000000" pitchFamily="2" charset="2"/>
              <a:buNone/>
            </a:pPr>
            <a:r>
              <a:rPr kumimoji="1" lang="ja-JP" altLang="en-US" sz="1200" dirty="0">
                <a:solidFill>
                  <a:prstClr val="black"/>
                </a:solidFill>
                <a:latin typeface="小塚ゴシック Pro R" pitchFamily="34" charset="-128"/>
                <a:ea typeface="小塚ゴシック Pro R" pitchFamily="34" charset="-128"/>
              </a:rPr>
              <a:t>（フェイシャル クレンザーを除く）</a:t>
            </a:r>
            <a:endParaRPr kumimoji="1" lang="en-US" altLang="ja-JP" sz="1200" dirty="0">
              <a:solidFill>
                <a:prstClr val="black"/>
              </a:solidFill>
              <a:latin typeface="小塚ゴシック Pro R" pitchFamily="34" charset="-128"/>
              <a:ea typeface="小塚ゴシック Pro R" pitchFamily="34" charset="-128"/>
            </a:endParaRPr>
          </a:p>
          <a:p>
            <a:pPr marL="0" indent="0" defTabSz="1219170">
              <a:buFont typeface="Wingdings" panose="05000000000000000000" pitchFamily="2" charset="2"/>
              <a:buNone/>
            </a:pPr>
            <a:endParaRPr kumimoji="1" lang="en-US" altLang="ja-JP" sz="1200" dirty="0">
              <a:solidFill>
                <a:prstClr val="black"/>
              </a:solidFill>
              <a:latin typeface="小塚ゴシック Pro R" pitchFamily="34" charset="-128"/>
              <a:ea typeface="小塚ゴシック Pro R" pitchFamily="34" charset="-128"/>
            </a:endParaRPr>
          </a:p>
          <a:p>
            <a:pPr marL="171450" indent="-171450" defTabSz="1219170">
              <a:buFont typeface="Wingdings" panose="05000000000000000000" pitchFamily="2" charset="2"/>
              <a:buChar char="l"/>
            </a:pPr>
            <a:r>
              <a:rPr lang="ja-JP" altLang="en-US" sz="1200" dirty="0">
                <a:solidFill>
                  <a:prstClr val="black"/>
                </a:solidFill>
                <a:latin typeface="小塚ゴシック Pro R" pitchFamily="34" charset="-128"/>
                <a:ea typeface="小塚ゴシック Pro R" pitchFamily="34" charset="-128"/>
              </a:rPr>
              <a:t>コメヌカスフィンゴ糖脂質は、米ぬか由来のセラミドです。</a:t>
            </a:r>
            <a:endParaRPr lang="en-US" altLang="ja-JP" sz="1200" dirty="0">
              <a:solidFill>
                <a:prstClr val="black"/>
              </a:solidFill>
              <a:latin typeface="小塚ゴシック Pro R" pitchFamily="34" charset="-128"/>
              <a:ea typeface="小塚ゴシック Pro R" pitchFamily="34" charset="-128"/>
            </a:endParaRPr>
          </a:p>
          <a:p>
            <a:pPr marL="171450" indent="-171450" defTabSz="1219170">
              <a:buFont typeface="Wingdings" panose="05000000000000000000" pitchFamily="2" charset="2"/>
              <a:buChar char="l"/>
            </a:pPr>
            <a:endParaRPr lang="en-US" altLang="ja-JP" sz="1200" dirty="0">
              <a:solidFill>
                <a:prstClr val="black"/>
              </a:solidFill>
              <a:latin typeface="小塚ゴシック Pro R" pitchFamily="34" charset="-128"/>
              <a:ea typeface="小塚ゴシック Pro R" pitchFamily="34" charset="-128"/>
            </a:endParaRPr>
          </a:p>
          <a:p>
            <a:pPr marL="171450" indent="-171450" defTabSz="1219170">
              <a:buFont typeface="Wingdings" panose="05000000000000000000" pitchFamily="2" charset="2"/>
              <a:buChar char="l"/>
            </a:pPr>
            <a:r>
              <a:rPr lang="ja-JP" altLang="en-US" sz="1200" dirty="0">
                <a:solidFill>
                  <a:prstClr val="black"/>
                </a:solidFill>
                <a:latin typeface="小塚ゴシック Pro R" pitchFamily="34" charset="-128"/>
                <a:ea typeface="小塚ゴシック Pro R" pitchFamily="34" charset="-128"/>
              </a:rPr>
              <a:t>米ぬか由来のセラミドは、植物性セラミドの中でもっとも水分保持力が高いです。</a:t>
            </a:r>
            <a:endParaRPr lang="en-US" altLang="ja-JP" sz="1200" dirty="0">
              <a:solidFill>
                <a:prstClr val="black"/>
              </a:solidFill>
              <a:latin typeface="小塚ゴシック Pro R" pitchFamily="34" charset="-128"/>
              <a:ea typeface="小塚ゴシック Pro R" pitchFamily="34" charset="-128"/>
            </a:endParaRP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10</a:t>
            </a:fld>
            <a:endParaRPr kumimoji="1" lang="ja-JP" altLang="en-US"/>
          </a:p>
        </p:txBody>
      </p:sp>
    </p:spTree>
    <p:extLst>
      <p:ext uri="{BB962C8B-B14F-4D97-AF65-F5344CB8AC3E}">
        <p14:creationId xmlns:p14="http://schemas.microsoft.com/office/powerpoint/2010/main" val="201351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lang="en-US" altLang="ja-JP" sz="1200" u="none" dirty="0">
              <a:solidFill>
                <a:prstClr val="black"/>
              </a:solidFill>
              <a:latin typeface="小塚ゴシック Pro R" pitchFamily="34" charset="-128"/>
              <a:ea typeface="小塚ゴシック Pro R" pitchFamily="34" charset="-128"/>
            </a:endParaRPr>
          </a:p>
          <a:p>
            <a:pPr marL="171450" indent="-171450">
              <a:buFont typeface="Wingdings" panose="05000000000000000000" pitchFamily="2" charset="2"/>
              <a:buChar char="l"/>
            </a:pPr>
            <a:r>
              <a:rPr lang="ja-JP" altLang="en-US" sz="1200" u="none" dirty="0">
                <a:solidFill>
                  <a:prstClr val="black"/>
                </a:solidFill>
                <a:latin typeface="小塚ゴシック Pro R" pitchFamily="34" charset="-128"/>
                <a:ea typeface="小塚ゴシック Pro R" pitchFamily="34" charset="-128"/>
              </a:rPr>
              <a:t>スリーフェイズ エマルジョン処方で生まれたエクストラマイルドは、理想的なうるおい膜がデリケート肌をやさしく守ります。</a:t>
            </a:r>
            <a:endParaRPr lang="en-US" altLang="ja-JP" sz="1200" u="none" dirty="0">
              <a:solidFill>
                <a:prstClr val="black"/>
              </a:solidFill>
              <a:latin typeface="小塚ゴシック Pro R" pitchFamily="34" charset="-128"/>
              <a:ea typeface="小塚ゴシック Pro R" pitchFamily="34" charset="-128"/>
            </a:endParaRPr>
          </a:p>
          <a:p>
            <a:pPr marL="171450" indent="-171450">
              <a:buFont typeface="Wingdings" panose="05000000000000000000" pitchFamily="2" charset="2"/>
              <a:buChar char="l"/>
            </a:pPr>
            <a:endParaRPr kumimoji="1" lang="en-US" altLang="ja-JP" sz="1200" u="none" dirty="0">
              <a:solidFill>
                <a:prstClr val="black"/>
              </a:solidFill>
              <a:ea typeface="小塚ゴシック Pro R" pitchFamily="34" charset="-128"/>
            </a:endParaRPr>
          </a:p>
          <a:p>
            <a:pPr marL="171450" indent="-171450">
              <a:buFont typeface="Wingdings" panose="05000000000000000000" pitchFamily="2" charset="2"/>
              <a:buChar char="l"/>
            </a:pPr>
            <a:r>
              <a:rPr kumimoji="1" lang="ja-JP" altLang="en-US" sz="1200" u="none" dirty="0">
                <a:solidFill>
                  <a:prstClr val="black"/>
                </a:solidFill>
                <a:ea typeface="小塚ゴシック Pro R" pitchFamily="34" charset="-128"/>
              </a:rPr>
              <a:t>肌のバリア機能を高め、保湿力やハリ感を高めるシリーズです。</a:t>
            </a:r>
            <a:endParaRPr kumimoji="1" lang="ja-JP" altLang="en-US" u="none"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15585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endParaRPr kumimoji="1" lang="en-US" altLang="ja-JP" u="sng" dirty="0"/>
          </a:p>
          <a:p>
            <a:r>
              <a:rPr kumimoji="1" lang="ja-JP" altLang="en-US" u="sng" dirty="0"/>
              <a:t>バリア機能の向上（旧製品との比較）</a:t>
            </a:r>
            <a:endParaRPr kumimoji="1" lang="en-US" altLang="ja-JP" u="sng" dirty="0"/>
          </a:p>
          <a:p>
            <a:pPr marL="0" indent="0">
              <a:buFont typeface="Wingdings" panose="05000000000000000000" pitchFamily="2" charset="2"/>
              <a:buNone/>
            </a:pPr>
            <a:endParaRPr kumimoji="1" lang="en-US" altLang="ja-JP" u="sng" dirty="0"/>
          </a:p>
          <a:p>
            <a:pPr marL="171450" indent="-171450">
              <a:buFont typeface="Wingdings" panose="05000000000000000000" pitchFamily="2" charset="2"/>
              <a:buChar char="l"/>
            </a:pPr>
            <a:r>
              <a:rPr kumimoji="1" lang="ja-JP" altLang="en-US" dirty="0"/>
              <a:t>肌の水分蒸散量が、旧製品と比べて約５％抑えられました。</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肌から水分が失われる量が抑えられたということは、肌のバリア機能が向上したといえます。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153067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sng" dirty="0"/>
              <a:t>保湿力アップ（旧製品との比較）</a:t>
            </a:r>
            <a:endParaRPr kumimoji="1" lang="en-US" altLang="ja-JP" u="sng" dirty="0"/>
          </a:p>
          <a:p>
            <a:endParaRPr kumimoji="1" lang="en-US" altLang="ja-JP" dirty="0"/>
          </a:p>
          <a:p>
            <a:pPr marL="171450" indent="-171450">
              <a:buFont typeface="Wingdings" panose="05000000000000000000" pitchFamily="2" charset="2"/>
              <a:buChar char="l"/>
            </a:pPr>
            <a:r>
              <a:rPr kumimoji="1" lang="ja-JP" altLang="en-US" dirty="0"/>
              <a:t>肌の水分量が、旧製品と比べて約</a:t>
            </a:r>
            <a:r>
              <a:rPr kumimoji="1" lang="en-US" altLang="ja-JP" dirty="0"/>
              <a:t>20</a:t>
            </a:r>
            <a:r>
              <a:rPr kumimoji="1" lang="ja-JP" altLang="en-US" dirty="0"/>
              <a:t>％向上し、保湿力がアップしました。</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277023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sng" dirty="0"/>
              <a:t>ハリ感アップ（旧製品との比較）</a:t>
            </a:r>
            <a:endParaRPr kumimoji="1" lang="en-US" altLang="ja-JP"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u="sng"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u="none" dirty="0"/>
              <a:t>肌の弾力性が、旧製品と比べて約</a:t>
            </a:r>
            <a:r>
              <a:rPr kumimoji="1" lang="en-US" altLang="ja-JP" u="none" dirty="0"/>
              <a:t>10</a:t>
            </a:r>
            <a:r>
              <a:rPr kumimoji="1" lang="ja-JP" altLang="en-US" u="none" dirty="0"/>
              <a:t>％向上しました。</a:t>
            </a:r>
            <a:endParaRPr kumimoji="1" lang="en-US" altLang="ja-JP" u="none"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244198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41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u="sng" dirty="0"/>
          </a:p>
          <a:p>
            <a:pPr marL="0" indent="0">
              <a:buFont typeface="Wingdings" panose="05000000000000000000" pitchFamily="2" charset="2"/>
              <a:buNone/>
            </a:pPr>
            <a:r>
              <a:rPr kumimoji="1" lang="ja-JP" altLang="en-US" u="sng" dirty="0"/>
              <a:t>エクストラマイルド、だれにでも</a:t>
            </a:r>
            <a:endParaRPr kumimoji="1" lang="en-US" altLang="ja-JP" u="sng" dirty="0"/>
          </a:p>
          <a:p>
            <a:pPr marL="0" indent="0">
              <a:buFont typeface="Wingdings" panose="05000000000000000000" pitchFamily="2" charset="2"/>
              <a:buNone/>
            </a:pPr>
            <a:endParaRPr kumimoji="1" lang="en-US" altLang="ja-JP" dirty="0"/>
          </a:p>
          <a:p>
            <a:pPr marL="171450" indent="-171450">
              <a:buFont typeface="Wingdings" panose="05000000000000000000" pitchFamily="2" charset="2"/>
              <a:buChar char="l"/>
            </a:pPr>
            <a:r>
              <a:rPr kumimoji="1" lang="ja-JP" altLang="en-US" dirty="0"/>
              <a:t>どんな人*にも、切り替えるきっかけがある</a:t>
            </a:r>
            <a:endParaRPr kumimoji="1" lang="en-US" altLang="ja-JP" dirty="0"/>
          </a:p>
          <a:p>
            <a:r>
              <a:rPr kumimoji="1" lang="ja-JP" altLang="en-US" dirty="0"/>
              <a:t>肌タイプは、年齢、季節、環境によって変化するので、だれにでも切り替えるきっかけがあり、新規開拓に適しています。</a:t>
            </a:r>
            <a:endParaRPr kumimoji="1" lang="en-US" altLang="ja-JP" dirty="0"/>
          </a:p>
          <a:p>
            <a:endParaRPr kumimoji="1" lang="en-US" altLang="ja-JP" dirty="0"/>
          </a:p>
          <a:p>
            <a:pPr marL="171450" indent="-171450">
              <a:buFont typeface="Wingdings" panose="05000000000000000000" pitchFamily="2" charset="2"/>
              <a:buChar char="l"/>
            </a:pPr>
            <a:r>
              <a:rPr kumimoji="1" lang="ja-JP" altLang="en-US" dirty="0"/>
              <a:t>どんな人*にも，すすめやすい</a:t>
            </a:r>
            <a:endParaRPr kumimoji="1" lang="en-US" altLang="ja-JP" dirty="0"/>
          </a:p>
          <a:p>
            <a:r>
              <a:rPr kumimoji="1" lang="ja-JP" altLang="en-US" dirty="0"/>
              <a:t>デリケート肌用につくられたエクストラマイルドは、幅広い対象の方におすすめしやすい製品です。</a:t>
            </a:r>
            <a:endParaRPr kumimoji="1" lang="en-US" altLang="ja-JP" dirty="0"/>
          </a:p>
          <a:p>
            <a:endParaRPr kumimoji="1" lang="en-US" altLang="ja-JP" dirty="0"/>
          </a:p>
          <a:p>
            <a:pPr marL="171450" indent="-171450">
              <a:buFont typeface="Wingdings" panose="05000000000000000000" pitchFamily="2" charset="2"/>
              <a:buChar char="l"/>
            </a:pPr>
            <a:r>
              <a:rPr kumimoji="1" lang="ja-JP" altLang="en-US" dirty="0"/>
              <a:t>どんどん使えて、続けられる</a:t>
            </a:r>
            <a:endParaRPr kumimoji="1" lang="en-US" altLang="ja-JP" dirty="0"/>
          </a:p>
          <a:p>
            <a:r>
              <a:rPr kumimoji="1" lang="ja-JP" altLang="en-US" dirty="0"/>
              <a:t>お手頃価格なのですすめやすく、継続購入しやすい製品です。</a:t>
            </a:r>
          </a:p>
        </p:txBody>
      </p:sp>
      <p:sp>
        <p:nvSpPr>
          <p:cNvPr id="4" name="スライド番号プレースホルダー 3"/>
          <p:cNvSpPr>
            <a:spLocks noGrp="1"/>
          </p:cNvSpPr>
          <p:nvPr>
            <p:ph type="sldNum" sz="quarter" idx="5"/>
          </p:nvPr>
        </p:nvSpPr>
        <p:spPr/>
        <p:txBody>
          <a:bodyPr/>
          <a:lstStyle/>
          <a:p>
            <a:fld id="{CD781F81-2896-4B08-8A04-98C2032A6D7C}" type="slidenum">
              <a:rPr kumimoji="1" lang="ja-JP" altLang="en-US" smtClean="0"/>
              <a:t>16</a:t>
            </a:fld>
            <a:endParaRPr kumimoji="1" lang="ja-JP" altLang="en-US"/>
          </a:p>
        </p:txBody>
      </p:sp>
    </p:spTree>
    <p:extLst>
      <p:ext uri="{BB962C8B-B14F-4D97-AF65-F5344CB8AC3E}">
        <p14:creationId xmlns:p14="http://schemas.microsoft.com/office/powerpoint/2010/main" val="3536847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71890-35E5-4C85-885B-931A695C4763}" type="slidenum">
              <a:rPr kumimoji="1" lang="ja-JP" altLang="en-US" smtClean="0"/>
              <a:t>17</a:t>
            </a:fld>
            <a:endParaRPr kumimoji="1" lang="ja-JP" altLang="en-US"/>
          </a:p>
        </p:txBody>
      </p:sp>
    </p:spTree>
    <p:extLst>
      <p:ext uri="{BB962C8B-B14F-4D97-AF65-F5344CB8AC3E}">
        <p14:creationId xmlns:p14="http://schemas.microsoft.com/office/powerpoint/2010/main" val="13264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D781F81-2896-4B08-8A04-98C2032A6D7C}" type="slidenum">
              <a:rPr kumimoji="1" lang="ja-JP" altLang="en-US" smtClean="0"/>
              <a:t>2</a:t>
            </a:fld>
            <a:endParaRPr kumimoji="1" lang="ja-JP" altLang="en-US"/>
          </a:p>
        </p:txBody>
      </p:sp>
    </p:spTree>
    <p:extLst>
      <p:ext uri="{BB962C8B-B14F-4D97-AF65-F5344CB8AC3E}">
        <p14:creationId xmlns:p14="http://schemas.microsoft.com/office/powerpoint/2010/main" val="258995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pPr algn="l"/>
            <a:endParaRPr kumimoji="1" lang="en-US" altLang="ja-JP" u="sng" dirty="0"/>
          </a:p>
          <a:p>
            <a:pPr algn="l"/>
            <a:r>
              <a:rPr kumimoji="1" lang="ja-JP" altLang="en-US" u="sng" dirty="0"/>
              <a:t>敏感肌について</a:t>
            </a:r>
            <a:endParaRPr kumimoji="1" lang="en-US" altLang="ja-JP" u="sng" dirty="0"/>
          </a:p>
          <a:p>
            <a:pPr algn="l"/>
            <a:endParaRPr kumimoji="1" lang="en-US" altLang="ja-JP" dirty="0"/>
          </a:p>
          <a:p>
            <a:pPr marL="171450" indent="-171450" algn="l">
              <a:buFont typeface="Wingdings" panose="05000000000000000000" pitchFamily="2" charset="2"/>
              <a:buChar char="l"/>
            </a:pPr>
            <a:r>
              <a:rPr kumimoji="1" lang="ja-JP" altLang="en-US" dirty="0"/>
              <a:t>皮膚科医を対象とした敏感肌についてのアンケート調査で、「私は敏感肌」という患者さんは、何を意味していることが多いですか？という問いに対し、</a:t>
            </a:r>
            <a:r>
              <a:rPr kumimoji="1" lang="en-US" altLang="ja-JP" dirty="0"/>
              <a:t>39.4</a:t>
            </a:r>
            <a:r>
              <a:rPr kumimoji="1" lang="ja-JP" altLang="en-US" dirty="0"/>
              <a:t>％の医師が「ただの思い込み」と回答しています。</a:t>
            </a:r>
            <a:endParaRPr kumimoji="1" lang="en-US" altLang="ja-JP" dirty="0"/>
          </a:p>
          <a:p>
            <a:pPr marL="0" indent="0" algn="l">
              <a:buFont typeface="Wingdings" panose="05000000000000000000" pitchFamily="2" charset="2"/>
              <a:buNone/>
            </a:pPr>
            <a:endParaRPr kumimoji="1" lang="en-US" altLang="ja-JP" sz="1200" b="0" i="0" u="none" strike="noStrike" kern="1200" baseline="0" dirty="0">
              <a:solidFill>
                <a:schemeClr val="tx1"/>
              </a:solidFill>
              <a:latin typeface="+mn-lt"/>
              <a:ea typeface="+mn-ea"/>
              <a:cs typeface="+mn-cs"/>
            </a:endParaRPr>
          </a:p>
          <a:p>
            <a:pPr marL="171450" indent="-171450" algn="l">
              <a:buFont typeface="Wingdings" panose="05000000000000000000" pitchFamily="2" charset="2"/>
              <a:buChar char="l"/>
            </a:pPr>
            <a:r>
              <a:rPr kumimoji="1" lang="ja-JP" altLang="en-US" sz="1200" b="0" i="0" u="none" strike="noStrike" kern="1200" baseline="0" dirty="0">
                <a:solidFill>
                  <a:schemeClr val="tx1"/>
                </a:solidFill>
                <a:latin typeface="+mn-lt"/>
                <a:ea typeface="+mn-ea"/>
                <a:cs typeface="+mn-cs"/>
              </a:rPr>
              <a:t>敏感肌の</a:t>
            </a:r>
            <a:r>
              <a:rPr kumimoji="1" lang="en-US" altLang="ja-JP" sz="1200" b="0" i="0" u="none" strike="noStrike" kern="1200" baseline="0" dirty="0">
                <a:solidFill>
                  <a:schemeClr val="tx1"/>
                </a:solidFill>
                <a:latin typeface="+mn-lt"/>
                <a:ea typeface="+mn-ea"/>
                <a:cs typeface="+mn-cs"/>
              </a:rPr>
              <a:t>BINKAN</a:t>
            </a:r>
            <a:r>
              <a:rPr kumimoji="1" lang="ja-JP" altLang="en-US" sz="1200" b="0" i="0" u="none" strike="noStrike" kern="1200" baseline="0" dirty="0">
                <a:solidFill>
                  <a:schemeClr val="tx1"/>
                </a:solidFill>
                <a:latin typeface="+mn-lt"/>
                <a:ea typeface="+mn-ea"/>
                <a:cs typeface="+mn-cs"/>
              </a:rPr>
              <a:t>は、「便乗派」や「勘違い派」も多い、というとらえ方もあります。</a:t>
            </a:r>
            <a:endParaRPr kumimoji="1" lang="en-US" altLang="ja-JP" sz="1200" b="0" i="0" u="none" strike="noStrike" kern="1200" baseline="0" dirty="0">
              <a:solidFill>
                <a:schemeClr val="tx1"/>
              </a:solidFill>
              <a:latin typeface="+mn-lt"/>
              <a:ea typeface="+mn-ea"/>
              <a:cs typeface="+mn-cs"/>
            </a:endParaRPr>
          </a:p>
          <a:p>
            <a:pPr marL="171450" indent="-171450" algn="l">
              <a:buFont typeface="Wingdings" panose="05000000000000000000" pitchFamily="2" charset="2"/>
              <a:buChar char="l"/>
            </a:pPr>
            <a:endParaRPr kumimoji="1" lang="en-US" altLang="ja-JP" sz="1200" b="0" i="0" u="none" strike="noStrike" kern="1200" baseline="0" dirty="0">
              <a:solidFill>
                <a:schemeClr val="tx1"/>
              </a:solidFill>
              <a:latin typeface="+mn-lt"/>
              <a:ea typeface="+mn-ea"/>
              <a:cs typeface="+mn-cs"/>
            </a:endParaRPr>
          </a:p>
          <a:p>
            <a:pPr marL="171450" indent="-171450" algn="l">
              <a:buFont typeface="Wingdings" panose="05000000000000000000" pitchFamily="2" charset="2"/>
              <a:buChar char="l"/>
            </a:pPr>
            <a:r>
              <a:rPr kumimoji="1" lang="ja-JP" altLang="en-US" sz="1200" b="0" i="0" u="none" strike="noStrike" kern="1200" baseline="0" dirty="0">
                <a:solidFill>
                  <a:schemeClr val="tx1"/>
                </a:solidFill>
                <a:latin typeface="+mn-lt"/>
                <a:ea typeface="+mn-ea"/>
                <a:cs typeface="+mn-cs"/>
              </a:rPr>
              <a:t>敏感肌の割合はかなり多いとされていますが、敏感肌と診断するに足る科学的基準はいまだ一定の見解がないとされています。</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0409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pPr marL="171450" indent="-171450" algn="l">
              <a:buFont typeface="Wingdings" panose="05000000000000000000" pitchFamily="2" charset="2"/>
              <a:buChar char="l"/>
            </a:pPr>
            <a:endParaRPr kumimoji="1" lang="en-US" altLang="ja-JP" dirty="0"/>
          </a:p>
          <a:p>
            <a:pPr marL="171450" indent="-171450" algn="l">
              <a:buFont typeface="Wingdings" panose="05000000000000000000" pitchFamily="2" charset="2"/>
              <a:buChar char="l"/>
            </a:pPr>
            <a:r>
              <a:rPr kumimoji="1" lang="ja-JP" altLang="en-US" dirty="0"/>
              <a:t>自分自身が敏感肌になっていると感じる６つの要素はこのとおりです。</a:t>
            </a:r>
            <a:endParaRPr kumimoji="1" lang="en-US" altLang="ja-JP" dirty="0"/>
          </a:p>
          <a:p>
            <a:pPr marL="171450" indent="-171450" algn="l">
              <a:buFont typeface="Wingdings" panose="05000000000000000000" pitchFamily="2" charset="2"/>
              <a:buChar char="l"/>
            </a:pPr>
            <a:endParaRPr kumimoji="1" lang="en-US" altLang="ja-JP" dirty="0"/>
          </a:p>
          <a:p>
            <a:pPr marL="171450" indent="-171450" algn="l">
              <a:buFont typeface="Wingdings" panose="05000000000000000000" pitchFamily="2" charset="2"/>
              <a:buChar char="l"/>
            </a:pPr>
            <a:r>
              <a:rPr kumimoji="1" lang="ja-JP" altLang="en-US" dirty="0"/>
              <a:t>このような状態にあるとき、肌が敏感になっていると感じる方が多いようです。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70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一般的に肌表面が、「水分」「皮脂」「ＮＭＦ（天然保湿因子）」のバランスが整った状態を保っていると、外的環境要因から肌が守られるといわれています。</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その理想的なうるおいの膜が、肌を守っているといえます。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6942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外的刺激の影響でそのバランスがくずれ、バリア機能が低下すると、ヒリヒリ、赤み、肌荒れなどの肌の変化が生じ、肌が敏感な状態になります。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1776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dirty="0"/>
          </a:p>
          <a:p>
            <a:pPr marL="171450" indent="-171450">
              <a:buFont typeface="Wingdings" panose="05000000000000000000" pitchFamily="2" charset="2"/>
              <a:buChar char="l"/>
            </a:pPr>
            <a:r>
              <a:rPr kumimoji="1" lang="ja-JP" altLang="en-US" sz="1200" dirty="0">
                <a:solidFill>
                  <a:prstClr val="black"/>
                </a:solidFill>
                <a:ea typeface="小塚ゴシック Pro R" pitchFamily="34" charset="-128"/>
              </a:rPr>
              <a:t>そこ</a:t>
            </a:r>
            <a:r>
              <a:rPr kumimoji="1" lang="ja-JP" altLang="en-US" sz="1200">
                <a:solidFill>
                  <a:prstClr val="black"/>
                </a:solidFill>
                <a:ea typeface="小塚ゴシック Pro R" pitchFamily="34" charset="-128"/>
              </a:rPr>
              <a:t>で、</a:t>
            </a:r>
            <a:r>
              <a:rPr kumimoji="1" lang="ja-JP" altLang="ja-JP" sz="1200" kern="1200">
                <a:solidFill>
                  <a:schemeClr val="tx1"/>
                </a:solidFill>
                <a:effectLst/>
                <a:latin typeface="+mn-lt"/>
                <a:ea typeface="+mn-ea"/>
                <a:cs typeface="+mn-cs"/>
              </a:rPr>
              <a:t>理想</a:t>
            </a:r>
            <a:r>
              <a:rPr kumimoji="1" lang="ja-JP" altLang="ja-JP" sz="1200" kern="1200" dirty="0">
                <a:solidFill>
                  <a:schemeClr val="tx1"/>
                </a:solidFill>
                <a:effectLst/>
                <a:latin typeface="+mn-lt"/>
                <a:ea typeface="+mn-ea"/>
                <a:cs typeface="+mn-cs"/>
              </a:rPr>
              <a:t>のうるおい膜の実現を目指して、独自のスリーフェイズエマルジョン処方を取り入れたのがエクストラマイルドです</a:t>
            </a:r>
            <a:endParaRPr kumimoji="1" lang="en-US" altLang="ja-JP" sz="1200" dirty="0">
              <a:solidFill>
                <a:prstClr val="black"/>
              </a:solidFill>
              <a:ea typeface="小塚ゴシック Pro R" pitchFamily="34" charset="-128"/>
            </a:endParaRPr>
          </a:p>
        </p:txBody>
      </p:sp>
      <p:sp>
        <p:nvSpPr>
          <p:cNvPr id="4" name="スライド番号プレースホルダー 3"/>
          <p:cNvSpPr>
            <a:spLocks noGrp="1"/>
          </p:cNvSpPr>
          <p:nvPr>
            <p:ph type="sldNum" sz="quarter" idx="5"/>
          </p:nvPr>
        </p:nvSpPr>
        <p:spPr/>
        <p:txBody>
          <a:bodyPr/>
          <a:lstStyle/>
          <a:p>
            <a:fld id="{CD781F81-2896-4B08-8A04-98C2032A6D7C}" type="slidenum">
              <a:rPr kumimoji="1" lang="ja-JP" altLang="en-US" smtClean="0"/>
              <a:t>7</a:t>
            </a:fld>
            <a:endParaRPr kumimoji="1" lang="ja-JP" altLang="en-US"/>
          </a:p>
        </p:txBody>
      </p:sp>
    </p:spTree>
    <p:extLst>
      <p:ext uri="{BB962C8B-B14F-4D97-AF65-F5344CB8AC3E}">
        <p14:creationId xmlns:p14="http://schemas.microsoft.com/office/powerpoint/2010/main" val="95511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endParaRPr kumimoji="1" lang="en-US" altLang="ja-JP" u="sng" dirty="0"/>
          </a:p>
          <a:p>
            <a:r>
              <a:rPr kumimoji="1" lang="ja-JP" altLang="en-US" u="sng" dirty="0"/>
              <a:t>理想的な肌とは</a:t>
            </a:r>
            <a:endParaRPr kumimoji="1" lang="en-US" altLang="ja-JP" u="sng" dirty="0"/>
          </a:p>
          <a:p>
            <a:endParaRPr kumimoji="1" lang="en-US" altLang="ja-JP" dirty="0"/>
          </a:p>
          <a:p>
            <a:pPr marL="171450" indent="-171450">
              <a:buFont typeface="Wingdings" panose="05000000000000000000" pitchFamily="2" charset="2"/>
              <a:buChar char="l"/>
            </a:pPr>
            <a:r>
              <a:rPr kumimoji="1" lang="ja-JP" altLang="en-US" dirty="0"/>
              <a:t>理想的な美しい肌は、わずか</a:t>
            </a:r>
            <a:r>
              <a:rPr kumimoji="1" lang="en-US" altLang="ja-JP" dirty="0"/>
              <a:t>0.02mm</a:t>
            </a:r>
            <a:r>
              <a:rPr kumimoji="1" lang="ja-JP" altLang="en-US" dirty="0"/>
              <a:t>の厚さの角層で決まるといわれています。</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角層は、「水分」「皮脂」「ＮＭＦ」の３つで構成されています。</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理想的な肌とは、この３つが、 角層の中と表面でバランスよく整っている状態にあることです。</a:t>
            </a:r>
            <a:endParaRPr kumimoji="1" lang="en-US" altLang="ja-JP" dirty="0"/>
          </a:p>
          <a:p>
            <a:pPr marL="171450" indent="-171450">
              <a:buFont typeface="Wingdings" panose="05000000000000000000" pitchFamily="2" charset="2"/>
              <a:buChar char="l"/>
            </a:pP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200" dirty="0">
                <a:solidFill>
                  <a:prstClr val="black"/>
                </a:solidFill>
                <a:latin typeface="小塚ゴシック Pro R" pitchFamily="34" charset="-128"/>
                <a:ea typeface="小塚ゴシック Pro R" pitchFamily="34" charset="-128"/>
              </a:rPr>
              <a:t>スリーフェイズ エマルジョン処方は、　</a:t>
            </a:r>
            <a:r>
              <a:rPr kumimoji="1" lang="ja-JP" altLang="en-US" dirty="0"/>
              <a:t>「水分」「皮脂」「ＮＭＦ」</a:t>
            </a:r>
            <a:r>
              <a:rPr lang="ja-JP" altLang="en-US" sz="1200" dirty="0">
                <a:solidFill>
                  <a:prstClr val="black"/>
                </a:solidFill>
                <a:latin typeface="小塚ゴシック Pro R" pitchFamily="34" charset="-128"/>
                <a:ea typeface="小塚ゴシック Pro R" pitchFamily="34" charset="-128"/>
              </a:rPr>
              <a:t>と同じような成分が配合され、バランスのとれた理想的なうるおい膜をつくります。</a:t>
            </a:r>
            <a:endParaRPr lang="en-US" altLang="ja-JP" sz="1200" dirty="0">
              <a:solidFill>
                <a:prstClr val="black"/>
              </a:solidFill>
              <a:latin typeface="小塚ゴシック Pro R" pitchFamily="34" charset="-128"/>
              <a:ea typeface="小塚ゴシック Pro R"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ja-JP" sz="1200" dirty="0">
              <a:solidFill>
                <a:prstClr val="black"/>
              </a:solidFill>
              <a:latin typeface="小塚ゴシック Pro R" pitchFamily="34" charset="-128"/>
              <a:ea typeface="小塚ゴシック Pro R"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200" dirty="0">
                <a:solidFill>
                  <a:prstClr val="black"/>
                </a:solidFill>
                <a:latin typeface="小塚ゴシック Pro R" pitchFamily="34" charset="-128"/>
                <a:ea typeface="小塚ゴシック Pro R" pitchFamily="34" charset="-128"/>
              </a:rPr>
              <a:t>理想的な肌と同じようなうるおい膜をつくることで、肌そのものとのなじみがよくなり、成分を届けやすくなります。</a:t>
            </a:r>
            <a:endParaRPr lang="en-US" altLang="ja-JP" sz="1200" dirty="0">
              <a:solidFill>
                <a:prstClr val="black"/>
              </a:solidFill>
              <a:latin typeface="小塚ゴシック Pro R" pitchFamily="34" charset="-128"/>
              <a:ea typeface="小塚ゴシック Pro R" pitchFamily="34"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38062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0188" y="804863"/>
            <a:ext cx="7146926" cy="4021137"/>
          </a:xfrm>
        </p:spPr>
      </p:sp>
      <p:sp>
        <p:nvSpPr>
          <p:cNvPr id="3" name="ノート プレースホルダー 2"/>
          <p:cNvSpPr>
            <a:spLocks noGrp="1"/>
          </p:cNvSpPr>
          <p:nvPr>
            <p:ph type="body" idx="1"/>
          </p:nvPr>
        </p:nvSpPr>
        <p:spPr/>
        <p:txBody>
          <a:bodyPr/>
          <a:lstStyle/>
          <a:p>
            <a:endParaRPr lang="en-US" altLang="ja-JP" sz="1200" u="sng" dirty="0">
              <a:solidFill>
                <a:prstClr val="black"/>
              </a:solidFill>
              <a:latin typeface="小塚ゴシック Pro R" pitchFamily="34" charset="-128"/>
              <a:ea typeface="小塚ゴシック Pro R" pitchFamily="34" charset="-128"/>
            </a:endParaRPr>
          </a:p>
          <a:p>
            <a:r>
              <a:rPr lang="ja-JP" altLang="en-US" sz="1200" u="sng" dirty="0">
                <a:solidFill>
                  <a:prstClr val="black"/>
                </a:solidFill>
                <a:latin typeface="小塚ゴシック Pro R" pitchFamily="34" charset="-128"/>
                <a:ea typeface="小塚ゴシック Pro R" pitchFamily="34" charset="-128"/>
              </a:rPr>
              <a:t>スリーフェイズ エマルジョン処方とは</a:t>
            </a:r>
            <a:endParaRPr kumimoji="1" lang="en-US" altLang="ja-JP" u="sng" dirty="0"/>
          </a:p>
          <a:p>
            <a:endParaRPr kumimoji="1" lang="en-US" altLang="ja-JP" dirty="0"/>
          </a:p>
          <a:p>
            <a:pPr marL="171450" indent="-171450">
              <a:buFont typeface="Wingdings" panose="05000000000000000000" pitchFamily="2" charset="2"/>
              <a:buChar char="l"/>
            </a:pPr>
            <a:r>
              <a:rPr kumimoji="1" lang="ja-JP" altLang="en-US" dirty="0"/>
              <a:t>ニュー スキン独自の処方です。</a:t>
            </a:r>
            <a:endParaRPr kumimoji="1" lang="en-US" altLang="ja-JP" dirty="0"/>
          </a:p>
          <a:p>
            <a:pPr marL="171450" indent="-171450">
              <a:buFont typeface="Wingdings" panose="05000000000000000000" pitchFamily="2" charset="2"/>
              <a:buChar char="l"/>
            </a:pPr>
            <a:endParaRPr kumimoji="1" lang="en-US" altLang="ja-JP" sz="1200" dirty="0">
              <a:solidFill>
                <a:schemeClr val="tx1"/>
              </a:solidFill>
              <a:latin typeface="+mn-lt"/>
              <a:ea typeface="+mn-ea"/>
            </a:endParaRPr>
          </a:p>
          <a:p>
            <a:pPr marL="171450" indent="-171450">
              <a:buFont typeface="Wingdings" panose="05000000000000000000" pitchFamily="2" charset="2"/>
              <a:buChar char="l"/>
            </a:pPr>
            <a:r>
              <a:rPr lang="ja-JP" altLang="en-US" sz="1200" dirty="0">
                <a:solidFill>
                  <a:prstClr val="black">
                    <a:lumMod val="65000"/>
                    <a:lumOff val="35000"/>
                  </a:prstClr>
                </a:solidFill>
                <a:latin typeface="Calibri"/>
                <a:ea typeface="小塚ゴシック Pro R" panose="020B0400000000000000"/>
              </a:rPr>
              <a:t>ソフトナノ粒子を乳化作用成分として乳化することで、肌上にバランスのとれた理想的なうるおい膜</a:t>
            </a:r>
            <a:r>
              <a:rPr lang="ja-JP" altLang="en-US" sz="1200" baseline="30000" dirty="0">
                <a:solidFill>
                  <a:prstClr val="black">
                    <a:lumMod val="65000"/>
                    <a:lumOff val="35000"/>
                  </a:prstClr>
                </a:solidFill>
                <a:latin typeface="Calibri"/>
                <a:ea typeface="小塚ゴシック Pro R" panose="020B0400000000000000"/>
              </a:rPr>
              <a:t>＊ </a:t>
            </a:r>
            <a:r>
              <a:rPr lang="ja-JP" altLang="en-US" sz="1200" dirty="0">
                <a:solidFill>
                  <a:prstClr val="black">
                    <a:lumMod val="65000"/>
                    <a:lumOff val="35000"/>
                  </a:prstClr>
                </a:solidFill>
                <a:latin typeface="Calibri"/>
                <a:ea typeface="小塚ゴシック Pro R" panose="020B0400000000000000"/>
              </a:rPr>
              <a:t>をつくり、バリア機能が高まった状態を保ちます。</a:t>
            </a:r>
            <a:endParaRPr lang="en-US" altLang="ja-JP" sz="1200" dirty="0">
              <a:solidFill>
                <a:prstClr val="black">
                  <a:lumMod val="65000"/>
                  <a:lumOff val="35000"/>
                </a:prstClr>
              </a:solidFill>
              <a:latin typeface="Calibri"/>
              <a:ea typeface="小塚ゴシック Pro R" panose="020B0400000000000000"/>
            </a:endParaRPr>
          </a:p>
          <a:p>
            <a:pPr defTabSz="1219170"/>
            <a:endParaRPr kumimoji="1" lang="en-US" altLang="ja-JP" dirty="0"/>
          </a:p>
          <a:p>
            <a:pPr marL="171450" indent="-171450">
              <a:buFont typeface="Wingdings" panose="05000000000000000000" pitchFamily="2" charset="2"/>
              <a:buChar char="l"/>
            </a:pPr>
            <a:r>
              <a:rPr kumimoji="1" lang="ja-JP" altLang="en-US" dirty="0"/>
              <a:t>加えて、皮膚コンディショニング成分を配合しています。</a:t>
            </a:r>
            <a:endParaRPr kumimoji="1" lang="en-US" altLang="ja-JP" dirty="0"/>
          </a:p>
          <a:p>
            <a:pPr marL="171450" indent="-171450">
              <a:buFont typeface="Wingdings" panose="05000000000000000000" pitchFamily="2" charset="2"/>
              <a:buChar char="l"/>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dirty="0"/>
              <a:t>＊ ニュースキンが考える、水分、皮脂、</a:t>
            </a:r>
            <a:r>
              <a:rPr lang="en-US" altLang="ja-JP" sz="1200" dirty="0"/>
              <a:t>NMF</a:t>
            </a:r>
            <a:r>
              <a:rPr lang="ja-JP" altLang="en-US" sz="1200" dirty="0"/>
              <a:t>がバランス　よく整っている肌と同じような状態のこと。</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0623E-1CCF-4C0E-9305-69A5BCAA5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126253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0271D-34EC-4F73-B847-BD8E49F1791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A36D6F-CB1A-4845-9D34-3399B6123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CCF373-7349-40BE-9884-8A23DFB1EFF8}"/>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5" name="フッター プレースホルダー 4">
            <a:extLst>
              <a:ext uri="{FF2B5EF4-FFF2-40B4-BE49-F238E27FC236}">
                <a16:creationId xmlns:a16="http://schemas.microsoft.com/office/drawing/2014/main" id="{B6478BAB-4F83-4BE3-A50F-3B816BD875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073B0F-2874-403D-A4E1-59598FBD493E}"/>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17546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88E87F-C1EC-49DA-9CD7-FEA405AD6D4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D2719D-42CD-43BD-A414-2C02322166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BBA08E-7DF1-4836-BA4A-5493DB8B0369}"/>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5" name="フッター プレースホルダー 4">
            <a:extLst>
              <a:ext uri="{FF2B5EF4-FFF2-40B4-BE49-F238E27FC236}">
                <a16:creationId xmlns:a16="http://schemas.microsoft.com/office/drawing/2014/main" id="{A6AF5129-E2ED-4F73-B429-7A5456783C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2BD4B7-E068-4511-B149-0A5EEAC9C1F6}"/>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297400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121B1BD-74A9-4A24-BB8D-7E02263895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B332AD-360C-4BEA-819A-8E723E6E8B1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4FCB1A-C80E-4E28-9C18-1DC145274ECC}"/>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5" name="フッター プレースホルダー 4">
            <a:extLst>
              <a:ext uri="{FF2B5EF4-FFF2-40B4-BE49-F238E27FC236}">
                <a16:creationId xmlns:a16="http://schemas.microsoft.com/office/drawing/2014/main" id="{09919198-FCCD-4227-9EBF-ECF9D4FDAD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83B87D-8213-44A6-9CD2-7B98900E0947}"/>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268499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08AF8B-ACF0-467D-A58D-EE267B4B72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234CB8-2DC7-4597-9CE4-584271A3826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B3C177-0BC9-402C-9539-B2C2917EE860}"/>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5" name="フッター プレースホルダー 4">
            <a:extLst>
              <a:ext uri="{FF2B5EF4-FFF2-40B4-BE49-F238E27FC236}">
                <a16:creationId xmlns:a16="http://schemas.microsoft.com/office/drawing/2014/main" id="{0EA5CAAF-3368-4D5C-BDCC-D70A6200C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6FF7BD-2C07-4071-AB70-3414CE2CF11A}"/>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88061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DDA60-AEFB-4D6E-91FC-C387F0519B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1A07DA-2FEA-42D1-82E0-630CEF468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2BB7CAC-F501-4A6F-9D3B-B82935F30570}"/>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5" name="フッター プレースホルダー 4">
            <a:extLst>
              <a:ext uri="{FF2B5EF4-FFF2-40B4-BE49-F238E27FC236}">
                <a16:creationId xmlns:a16="http://schemas.microsoft.com/office/drawing/2014/main" id="{0B374054-D4B1-4DFB-AB15-FFBEE3AFFC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D436E2-466B-42A9-A848-6132A6D7DB8A}"/>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86993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30121C-37AB-493D-99C8-55B6BE000C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4A3705-BCE7-4615-B9E0-D8B1115FA92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097A15A-0D5F-4453-9A6D-7740E65F4F2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A223020-2068-4368-A665-EE8F28D8B528}"/>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6" name="フッター プレースホルダー 5">
            <a:extLst>
              <a:ext uri="{FF2B5EF4-FFF2-40B4-BE49-F238E27FC236}">
                <a16:creationId xmlns:a16="http://schemas.microsoft.com/office/drawing/2014/main" id="{92C4CE68-F996-4244-A908-4FA12378A2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F7ACB4-66EE-41C8-B522-1E051BB2EBD1}"/>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28263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2D3DF-CB91-41DD-A540-E0FFFA34ED2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2493E7-2C85-4390-8566-7CD0A3A6C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DFA69CA-91CB-4309-918C-90295F6E619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16425E6-B71B-4115-9459-AAB80B24E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5FC3E7-53D9-4516-91A3-1333950AE4B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B290202-178D-4847-B517-0C52AC026114}"/>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8" name="フッター プレースホルダー 7">
            <a:extLst>
              <a:ext uri="{FF2B5EF4-FFF2-40B4-BE49-F238E27FC236}">
                <a16:creationId xmlns:a16="http://schemas.microsoft.com/office/drawing/2014/main" id="{4E9D8D1F-771E-4A82-B867-3BD0B568A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1F056D-5857-43E3-A753-02257EBB14DF}"/>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91813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58ADB2-8E6A-4768-9594-766661848C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CEE5B3-50A9-4DC7-BE76-0AAE90063C9F}"/>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4" name="フッター プレースホルダー 3">
            <a:extLst>
              <a:ext uri="{FF2B5EF4-FFF2-40B4-BE49-F238E27FC236}">
                <a16:creationId xmlns:a16="http://schemas.microsoft.com/office/drawing/2014/main" id="{160AE2AB-89C3-46C8-8CFB-5BE9DBB5F2C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27D0946-B389-448B-B19A-DCF7C2BDAD15}"/>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89695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2001D2-C3A3-4F95-A2F0-A5DB3967C56D}"/>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3" name="フッター プレースホルダー 2">
            <a:extLst>
              <a:ext uri="{FF2B5EF4-FFF2-40B4-BE49-F238E27FC236}">
                <a16:creationId xmlns:a16="http://schemas.microsoft.com/office/drawing/2014/main" id="{86F3086D-8D34-48C0-9BC4-ACBDBBE77E9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26ED6D-2CC0-4E07-92D5-AFC8396BBCD0}"/>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88196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288840-21B4-4ED3-9957-C7BC326E25D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A2CC60-412F-469E-89C6-9D637830E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947093-D764-4D76-BFA3-E8065446F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2C9312-6446-403B-BB48-D527E87434BF}"/>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6" name="フッター プレースホルダー 5">
            <a:extLst>
              <a:ext uri="{FF2B5EF4-FFF2-40B4-BE49-F238E27FC236}">
                <a16:creationId xmlns:a16="http://schemas.microsoft.com/office/drawing/2014/main" id="{42DFB9B2-3973-4D39-A6AA-62EFE4F7BC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ECCF4F-E128-4A7D-B022-90DA336939F4}"/>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42846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BA614-EBC5-43A2-9E08-FBA2DE6C955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A13E60-DB65-4515-B593-E3822C3F8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4064AD2-7088-4BEF-AB8F-7936C12D9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F7EF89-3409-4C39-B472-86E3E4FD7502}"/>
              </a:ext>
            </a:extLst>
          </p:cNvPr>
          <p:cNvSpPr>
            <a:spLocks noGrp="1"/>
          </p:cNvSpPr>
          <p:nvPr>
            <p:ph type="dt" sz="half" idx="10"/>
          </p:nvPr>
        </p:nvSpPr>
        <p:spPr/>
        <p:txBody>
          <a:bodyPr/>
          <a:lstStyle/>
          <a:p>
            <a:fld id="{17541C92-AEBA-47C6-9E10-72492E082161}" type="datetimeFigureOut">
              <a:rPr kumimoji="1" lang="ja-JP" altLang="en-US" smtClean="0"/>
              <a:t>2021/12/22</a:t>
            </a:fld>
            <a:endParaRPr kumimoji="1" lang="ja-JP" altLang="en-US"/>
          </a:p>
        </p:txBody>
      </p:sp>
      <p:sp>
        <p:nvSpPr>
          <p:cNvPr id="6" name="フッター プレースホルダー 5">
            <a:extLst>
              <a:ext uri="{FF2B5EF4-FFF2-40B4-BE49-F238E27FC236}">
                <a16:creationId xmlns:a16="http://schemas.microsoft.com/office/drawing/2014/main" id="{DD8C6263-2CA8-46D8-9BD5-EF2B1DBD75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7A2433-0404-4346-A21C-6A2CA38BD60C}"/>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116664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555394-73F8-48F7-AB10-E2F36E8EB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BEA73B-107C-4278-A001-BF2AF9D88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3BD45A-7A76-403D-8193-CCF095E8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41C92-AEBA-47C6-9E10-72492E082161}" type="datetimeFigureOut">
              <a:rPr kumimoji="1" lang="ja-JP" altLang="en-US" smtClean="0"/>
              <a:t>2021/12/22</a:t>
            </a:fld>
            <a:endParaRPr kumimoji="1" lang="ja-JP" altLang="en-US"/>
          </a:p>
        </p:txBody>
      </p:sp>
      <p:sp>
        <p:nvSpPr>
          <p:cNvPr id="5" name="フッター プレースホルダー 4">
            <a:extLst>
              <a:ext uri="{FF2B5EF4-FFF2-40B4-BE49-F238E27FC236}">
                <a16:creationId xmlns:a16="http://schemas.microsoft.com/office/drawing/2014/main" id="{3DF9A991-78B5-401D-B510-777EDF3AB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EA2739E-40CB-415B-B233-934D528D2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11044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3604852-17BF-4FC4-9A32-2E8CBABF595C}"/>
              </a:ext>
            </a:extLst>
          </p:cNvPr>
          <p:cNvSpPr txBox="1"/>
          <p:nvPr/>
        </p:nvSpPr>
        <p:spPr>
          <a:xfrm>
            <a:off x="6137210" y="2416378"/>
            <a:ext cx="5776498" cy="3046988"/>
          </a:xfrm>
          <a:prstGeom prst="rect">
            <a:avLst/>
          </a:prstGeom>
          <a:noFill/>
        </p:spPr>
        <p:txBody>
          <a:bodyPr wrap="square" rtlCol="0">
            <a:spAutoFit/>
          </a:bodyPr>
          <a:lstStyle/>
          <a:p>
            <a:pPr algn="ctr"/>
            <a:r>
              <a:rPr lang="ja-JP" altLang="en-US" sz="4800" dirty="0">
                <a:latin typeface="+mn-ea"/>
              </a:rPr>
              <a:t>ニュー スキン</a:t>
            </a:r>
            <a:endParaRPr lang="en-US" altLang="ja-JP" sz="4800" dirty="0">
              <a:latin typeface="+mn-ea"/>
            </a:endParaRPr>
          </a:p>
          <a:p>
            <a:pPr algn="ctr"/>
            <a:r>
              <a:rPr lang="ja-JP" altLang="en-US" sz="4800" dirty="0">
                <a:latin typeface="+mn-ea"/>
              </a:rPr>
              <a:t>エクストラマイルド</a:t>
            </a:r>
            <a:endParaRPr lang="en-US" altLang="ja-JP" sz="4800" dirty="0">
              <a:latin typeface="+mn-ea"/>
            </a:endParaRPr>
          </a:p>
          <a:p>
            <a:pPr algn="ctr"/>
            <a:r>
              <a:rPr lang="ja-JP" altLang="en-US" sz="4800" dirty="0">
                <a:latin typeface="+mn-ea"/>
              </a:rPr>
              <a:t>製品説明</a:t>
            </a:r>
            <a:endParaRPr lang="en-US" altLang="ja-JP" sz="4800" dirty="0">
              <a:solidFill>
                <a:srgbClr val="5D9CD5"/>
              </a:solidFill>
              <a:latin typeface="+mn-ea"/>
            </a:endParaRPr>
          </a:p>
          <a:p>
            <a:pPr algn="ctr"/>
            <a:endParaRPr kumimoji="1" lang="en-US" altLang="ja-JP" sz="4800" dirty="0">
              <a:latin typeface="+mn-ea"/>
            </a:endParaRPr>
          </a:p>
        </p:txBody>
      </p:sp>
      <p:pic>
        <p:nvPicPr>
          <p:cNvPr id="3" name="図 2">
            <a:extLst>
              <a:ext uri="{FF2B5EF4-FFF2-40B4-BE49-F238E27FC236}">
                <a16:creationId xmlns:a16="http://schemas.microsoft.com/office/drawing/2014/main" id="{1A33D7A0-ED77-40E6-B62F-42CAF126A8B6}"/>
              </a:ext>
            </a:extLst>
          </p:cNvPr>
          <p:cNvPicPr>
            <a:picLocks noChangeAspect="1"/>
          </p:cNvPicPr>
          <p:nvPr/>
        </p:nvPicPr>
        <p:blipFill rotWithShape="1">
          <a:blip r:embed="rId3">
            <a:extLst>
              <a:ext uri="{28A0092B-C50C-407E-A947-70E740481C1C}">
                <a14:useLocalDpi xmlns:a14="http://schemas.microsoft.com/office/drawing/2010/main" val="0"/>
              </a:ext>
            </a:extLst>
          </a:blip>
          <a:srcRect l="18070" r="16212"/>
          <a:stretch/>
        </p:blipFill>
        <p:spPr>
          <a:xfrm>
            <a:off x="0" y="0"/>
            <a:ext cx="5928360" cy="6858000"/>
          </a:xfrm>
          <a:prstGeom prst="rect">
            <a:avLst/>
          </a:prstGeom>
        </p:spPr>
      </p:pic>
      <p:pic>
        <p:nvPicPr>
          <p:cNvPr id="7" name="図 6">
            <a:extLst>
              <a:ext uri="{FF2B5EF4-FFF2-40B4-BE49-F238E27FC236}">
                <a16:creationId xmlns:a16="http://schemas.microsoft.com/office/drawing/2014/main" id="{243279D3-5C9A-4473-AC3F-3EAF364D4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8339" y="152905"/>
            <a:ext cx="2100021" cy="1104638"/>
          </a:xfrm>
          <a:prstGeom prst="rect">
            <a:avLst/>
          </a:prstGeom>
        </p:spPr>
      </p:pic>
    </p:spTree>
    <p:extLst>
      <p:ext uri="{BB962C8B-B14F-4D97-AF65-F5344CB8AC3E}">
        <p14:creationId xmlns:p14="http://schemas.microsoft.com/office/powerpoint/2010/main" val="154204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25400" y="1085651"/>
            <a:ext cx="2547865" cy="1143000"/>
          </a:xfrm>
        </p:spPr>
        <p:txBody>
          <a:bodyPr>
            <a:normAutofit/>
          </a:bodyPr>
          <a:lstStyle/>
          <a:p>
            <a:r>
              <a:rPr lang="ja-JP" altLang="en-US" sz="2800" dirty="0">
                <a:solidFill>
                  <a:schemeClr val="tx1">
                    <a:lumMod val="65000"/>
                    <a:lumOff val="35000"/>
                  </a:schemeClr>
                </a:solidFill>
                <a:latin typeface="小塚ゴシック Pro R" panose="020B0400000000000000" pitchFamily="34" charset="-128"/>
                <a:ea typeface="小塚ゴシック Pro R" panose="020B0400000000000000"/>
              </a:rPr>
              <a:t>シソ葉エキス</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7" y="2852936"/>
            <a:ext cx="3723217"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4664012" y="1041185"/>
            <a:ext cx="7942254"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1219170"/>
            <a:r>
              <a:rPr lang="ja-JP" altLang="en-US" sz="2800" dirty="0">
                <a:solidFill>
                  <a:schemeClr val="tx1">
                    <a:lumMod val="65000"/>
                    <a:lumOff val="35000"/>
                  </a:schemeClr>
                </a:solidFill>
                <a:latin typeface="小塚ゴシック Pro R" panose="020B0400000000000000" pitchFamily="34" charset="-128"/>
                <a:ea typeface="小塚ゴシック Pro R" panose="020B0400000000000000"/>
              </a:rPr>
              <a:t>コメヌカスフィンゴ糖脂質</a:t>
            </a:r>
          </a:p>
        </p:txBody>
      </p:sp>
      <p:grpSp>
        <p:nvGrpSpPr>
          <p:cNvPr id="5" name="グループ化 4">
            <a:extLst>
              <a:ext uri="{FF2B5EF4-FFF2-40B4-BE49-F238E27FC236}">
                <a16:creationId xmlns:a16="http://schemas.microsoft.com/office/drawing/2014/main" id="{9DD17BD7-033A-4E74-A4CB-FA4FF1A5E489}"/>
              </a:ext>
            </a:extLst>
          </p:cNvPr>
          <p:cNvGrpSpPr/>
          <p:nvPr/>
        </p:nvGrpSpPr>
        <p:grpSpPr>
          <a:xfrm>
            <a:off x="6593774" y="2086934"/>
            <a:ext cx="3591983" cy="4634391"/>
            <a:chOff x="6548054" y="2076188"/>
            <a:chExt cx="3591983" cy="4634391"/>
          </a:xfrm>
        </p:grpSpPr>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6113"/>
            <a:stretch/>
          </p:blipFill>
          <p:spPr bwMode="auto">
            <a:xfrm>
              <a:off x="6548054" y="2076188"/>
              <a:ext cx="3591983" cy="196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a:extLst>
                <a:ext uri="{FF2B5EF4-FFF2-40B4-BE49-F238E27FC236}">
                  <a16:creationId xmlns:a16="http://schemas.microsoft.com/office/drawing/2014/main" id="{A835F316-F23E-453D-A57D-1D72AE7F7970}"/>
                </a:ext>
              </a:extLst>
            </p:cNvPr>
            <p:cNvSpPr txBox="1"/>
            <p:nvPr/>
          </p:nvSpPr>
          <p:spPr>
            <a:xfrm>
              <a:off x="9559044" y="4063365"/>
              <a:ext cx="553998" cy="2114550"/>
            </a:xfrm>
            <a:prstGeom prst="rect">
              <a:avLst/>
            </a:prstGeom>
            <a:noFill/>
          </p:spPr>
          <p:txBody>
            <a:bodyPr vert="eaVert" wrap="square" rtlCol="0">
              <a:spAutoFit/>
            </a:bodyPr>
            <a:lstStyle/>
            <a:p>
              <a:r>
                <a:rPr kumimoji="1" lang="ja-JP" altLang="en-US" sz="2400" dirty="0">
                  <a:ea typeface="小塚ゴシック Pro R" panose="020B0400000000000000"/>
                </a:rPr>
                <a:t>コントロール</a:t>
              </a:r>
            </a:p>
          </p:txBody>
        </p:sp>
        <p:sp>
          <p:nvSpPr>
            <p:cNvPr id="9" name="テキスト ボックス 8">
              <a:extLst>
                <a:ext uri="{FF2B5EF4-FFF2-40B4-BE49-F238E27FC236}">
                  <a16:creationId xmlns:a16="http://schemas.microsoft.com/office/drawing/2014/main" id="{CAFB9A66-2996-41E4-93E0-B60795D695DF}"/>
                </a:ext>
              </a:extLst>
            </p:cNvPr>
            <p:cNvSpPr txBox="1"/>
            <p:nvPr/>
          </p:nvSpPr>
          <p:spPr>
            <a:xfrm>
              <a:off x="8736293" y="4045535"/>
              <a:ext cx="553998" cy="2663190"/>
            </a:xfrm>
            <a:prstGeom prst="rect">
              <a:avLst/>
            </a:prstGeom>
            <a:noFill/>
          </p:spPr>
          <p:txBody>
            <a:bodyPr vert="eaVert" wrap="square" rtlCol="0">
              <a:spAutoFit/>
            </a:bodyPr>
            <a:lstStyle/>
            <a:p>
              <a:r>
                <a:rPr kumimoji="1" lang="ja-JP" altLang="en-US" sz="2400" dirty="0">
                  <a:ea typeface="小塚ゴシック Pro R" panose="020B0400000000000000"/>
                </a:rPr>
                <a:t>小麦由来セラミド</a:t>
              </a:r>
            </a:p>
          </p:txBody>
        </p:sp>
        <p:sp>
          <p:nvSpPr>
            <p:cNvPr id="10" name="テキスト ボックス 9">
              <a:extLst>
                <a:ext uri="{FF2B5EF4-FFF2-40B4-BE49-F238E27FC236}">
                  <a16:creationId xmlns:a16="http://schemas.microsoft.com/office/drawing/2014/main" id="{45CAFD80-FE70-4E07-A40B-A5ED01177E25}"/>
                </a:ext>
              </a:extLst>
            </p:cNvPr>
            <p:cNvSpPr txBox="1"/>
            <p:nvPr/>
          </p:nvSpPr>
          <p:spPr>
            <a:xfrm>
              <a:off x="7913542" y="4068979"/>
              <a:ext cx="553998" cy="2641600"/>
            </a:xfrm>
            <a:prstGeom prst="rect">
              <a:avLst/>
            </a:prstGeom>
            <a:noFill/>
          </p:spPr>
          <p:txBody>
            <a:bodyPr vert="eaVert" wrap="square" rtlCol="0">
              <a:spAutoFit/>
            </a:bodyPr>
            <a:lstStyle/>
            <a:p>
              <a:r>
                <a:rPr lang="ja-JP" altLang="en-US" sz="2400" dirty="0">
                  <a:ea typeface="小塚ゴシック Pro R" panose="020B0400000000000000"/>
                </a:rPr>
                <a:t>蒟蒻</a:t>
              </a:r>
              <a:r>
                <a:rPr kumimoji="1" lang="ja-JP" altLang="en-US" sz="2400" dirty="0">
                  <a:ea typeface="小塚ゴシック Pro R" panose="020B0400000000000000"/>
                </a:rPr>
                <a:t>由来セラミド</a:t>
              </a:r>
            </a:p>
          </p:txBody>
        </p:sp>
        <p:sp>
          <p:nvSpPr>
            <p:cNvPr id="11" name="テキスト ボックス 10">
              <a:extLst>
                <a:ext uri="{FF2B5EF4-FFF2-40B4-BE49-F238E27FC236}">
                  <a16:creationId xmlns:a16="http://schemas.microsoft.com/office/drawing/2014/main" id="{90EE9EAE-D698-4C01-A593-292FC7BB261A}"/>
                </a:ext>
              </a:extLst>
            </p:cNvPr>
            <p:cNvSpPr txBox="1"/>
            <p:nvPr/>
          </p:nvSpPr>
          <p:spPr>
            <a:xfrm>
              <a:off x="7185536" y="4063365"/>
              <a:ext cx="553998" cy="2377440"/>
            </a:xfrm>
            <a:prstGeom prst="rect">
              <a:avLst/>
            </a:prstGeom>
            <a:noFill/>
          </p:spPr>
          <p:txBody>
            <a:bodyPr vert="eaVert" wrap="square" rtlCol="0">
              <a:spAutoFit/>
            </a:bodyPr>
            <a:lstStyle/>
            <a:p>
              <a:r>
                <a:rPr lang="ja-JP" altLang="en-US" sz="2400" b="1" dirty="0">
                  <a:solidFill>
                    <a:srgbClr val="FF0000"/>
                  </a:solidFill>
                  <a:ea typeface="小塚ゴシック Pro R" panose="020B0400000000000000"/>
                </a:rPr>
                <a:t>米</a:t>
              </a:r>
              <a:r>
                <a:rPr kumimoji="1" lang="ja-JP" altLang="en-US" sz="2400" b="1" dirty="0">
                  <a:solidFill>
                    <a:srgbClr val="FF0000"/>
                  </a:solidFill>
                  <a:ea typeface="小塚ゴシック Pro R" panose="020B0400000000000000"/>
                </a:rPr>
                <a:t>由来セラミド</a:t>
              </a:r>
            </a:p>
          </p:txBody>
        </p:sp>
      </p:grpSp>
      <p:sp>
        <p:nvSpPr>
          <p:cNvPr id="12" name="タイトル 5">
            <a:extLst>
              <a:ext uri="{FF2B5EF4-FFF2-40B4-BE49-F238E27FC236}">
                <a16:creationId xmlns:a16="http://schemas.microsoft.com/office/drawing/2014/main" id="{8A05AE30-104B-41C3-804B-E495FCB732C6}"/>
              </a:ext>
            </a:extLst>
          </p:cNvPr>
          <p:cNvSpPr txBox="1">
            <a:spLocks/>
          </p:cNvSpPr>
          <p:nvPr/>
        </p:nvSpPr>
        <p:spPr>
          <a:xfrm>
            <a:off x="0" y="0"/>
            <a:ext cx="12192000" cy="988400"/>
          </a:xfrm>
          <a:prstGeom prst="rect">
            <a:avLst/>
          </a:prstGeom>
          <a:solidFill>
            <a:schemeClr val="accent5">
              <a:lumMod val="60000"/>
              <a:lumOff val="40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48000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5333" dirty="0">
                <a:solidFill>
                  <a:prstClr val="white"/>
                </a:solidFill>
                <a:latin typeface="小塚ゴシック Pro R" panose="020B0400000000000000" pitchFamily="34" charset="-128"/>
                <a:ea typeface="小塚ゴシック Pro R" panose="020B0400000000000000"/>
                <a:cs typeface="Verlag Light"/>
              </a:rPr>
              <a:t>3</a:t>
            </a:r>
            <a:r>
              <a:rPr lang="ja-JP" altLang="en-US" sz="5333" dirty="0">
                <a:solidFill>
                  <a:prstClr val="white"/>
                </a:solidFill>
                <a:latin typeface="小塚ゴシック Pro R" panose="020B0400000000000000" pitchFamily="34" charset="-128"/>
                <a:ea typeface="小塚ゴシック Pro R" panose="020B0400000000000000"/>
                <a:cs typeface="Verlag Light"/>
              </a:rPr>
              <a:t> </a:t>
            </a:r>
            <a:r>
              <a:rPr lang="en-US" altLang="ja-JP" sz="3733" dirty="0">
                <a:solidFill>
                  <a:prstClr val="white"/>
                </a:solidFill>
                <a:latin typeface="小塚ゴシック Pro R" panose="020B0400000000000000" pitchFamily="34" charset="-128"/>
                <a:ea typeface="小塚ゴシック Pro R" panose="020B0400000000000000"/>
                <a:cs typeface="Verlag Light"/>
              </a:rPr>
              <a:t>phase </a:t>
            </a:r>
            <a:r>
              <a:rPr lang="ja-JP" altLang="en-US" sz="2933" dirty="0">
                <a:solidFill>
                  <a:prstClr val="white"/>
                </a:solidFill>
                <a:latin typeface="小塚ゴシック Pro R" panose="020B0400000000000000" pitchFamily="34" charset="-128"/>
                <a:ea typeface="小塚ゴシック Pro R" panose="020B0400000000000000"/>
                <a:cs typeface="Verlag Light"/>
              </a:rPr>
              <a:t>（スリーフェイズ）</a:t>
            </a:r>
            <a:r>
              <a:rPr lang="ja-JP" altLang="en-US" sz="3733" dirty="0">
                <a:solidFill>
                  <a:prstClr val="white"/>
                </a:solidFill>
                <a:latin typeface="小塚ゴシック Pro R" panose="020B0400000000000000" pitchFamily="34" charset="-128"/>
                <a:ea typeface="小塚ゴシック Pro R" panose="020B0400000000000000"/>
                <a:cs typeface="Verlag Light"/>
              </a:rPr>
              <a:t>エマルジョン処方とは</a:t>
            </a:r>
          </a:p>
        </p:txBody>
      </p:sp>
    </p:spTree>
    <p:extLst>
      <p:ext uri="{BB962C8B-B14F-4D97-AF65-F5344CB8AC3E}">
        <p14:creationId xmlns:p14="http://schemas.microsoft.com/office/powerpoint/2010/main" val="198681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33360" b="15210"/>
          <a:stretch/>
        </p:blipFill>
        <p:spPr>
          <a:xfrm>
            <a:off x="4412980" y="2374458"/>
            <a:ext cx="5755077" cy="3456385"/>
          </a:xfrm>
          <a:prstGeom prst="rect">
            <a:avLst/>
          </a:prstGeom>
        </p:spPr>
      </p:pic>
      <p:grpSp>
        <p:nvGrpSpPr>
          <p:cNvPr id="10" name="グループ化 9"/>
          <p:cNvGrpSpPr/>
          <p:nvPr/>
        </p:nvGrpSpPr>
        <p:grpSpPr>
          <a:xfrm>
            <a:off x="1391705" y="2821488"/>
            <a:ext cx="2800767" cy="492442"/>
            <a:chOff x="683568" y="1635646"/>
            <a:chExt cx="2100575" cy="369332"/>
          </a:xfrm>
          <a:effectLst/>
        </p:grpSpPr>
        <p:sp>
          <p:nvSpPr>
            <p:cNvPr id="9" name="角丸四角形 8"/>
            <p:cNvSpPr/>
            <p:nvPr/>
          </p:nvSpPr>
          <p:spPr>
            <a:xfrm>
              <a:off x="683568" y="1635646"/>
              <a:ext cx="2016224" cy="369332"/>
            </a:xfrm>
            <a:prstGeom prst="roundRect">
              <a:avLst/>
            </a:prstGeom>
            <a:solidFill>
              <a:schemeClr val="accent5">
                <a:lumMod val="60000"/>
                <a:lumOff val="40000"/>
              </a:schemeClr>
            </a:solidFill>
            <a:ln>
              <a:solidFill>
                <a:schemeClr val="accent5">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ja-JP" altLang="en-US" sz="2400">
                <a:solidFill>
                  <a:prstClr val="white"/>
                </a:solidFill>
                <a:latin typeface="Calibri"/>
                <a:ea typeface="小塚ゴシック Pro R" panose="020B0400000000000000"/>
              </a:endParaRPr>
            </a:p>
          </p:txBody>
        </p:sp>
        <p:sp>
          <p:nvSpPr>
            <p:cNvPr id="3" name="テキスト ボックス 2"/>
            <p:cNvSpPr txBox="1"/>
            <p:nvPr/>
          </p:nvSpPr>
          <p:spPr>
            <a:xfrm>
              <a:off x="683568" y="1657963"/>
              <a:ext cx="2100575" cy="346249"/>
            </a:xfrm>
            <a:prstGeom prst="rect">
              <a:avLst/>
            </a:prstGeom>
            <a:noFill/>
          </p:spPr>
          <p:txBody>
            <a:bodyPr wrap="none" rtlCol="0">
              <a:spAutoFit/>
            </a:bodyPr>
            <a:lstStyle/>
            <a:p>
              <a:pPr defTabSz="1219170"/>
              <a:r>
                <a:rPr lang="ja-JP" altLang="en-US" sz="2400" dirty="0">
                  <a:solidFill>
                    <a:prstClr val="white"/>
                  </a:solidFill>
                  <a:latin typeface="Calibri"/>
                  <a:ea typeface="小塚ゴシック Pro R" panose="020B0400000000000000"/>
                </a:rPr>
                <a:t>バリア機能*の向上</a:t>
              </a:r>
            </a:p>
          </p:txBody>
        </p:sp>
      </p:grpSp>
      <p:grpSp>
        <p:nvGrpSpPr>
          <p:cNvPr id="14" name="グループ化 13"/>
          <p:cNvGrpSpPr/>
          <p:nvPr/>
        </p:nvGrpSpPr>
        <p:grpSpPr>
          <a:xfrm>
            <a:off x="1391705" y="3851480"/>
            <a:ext cx="2688299" cy="497844"/>
            <a:chOff x="1378165" y="2716023"/>
            <a:chExt cx="2016224" cy="373383"/>
          </a:xfrm>
          <a:effectLst/>
        </p:grpSpPr>
        <p:sp>
          <p:nvSpPr>
            <p:cNvPr id="11" name="角丸四角形 10"/>
            <p:cNvSpPr/>
            <p:nvPr/>
          </p:nvSpPr>
          <p:spPr>
            <a:xfrm>
              <a:off x="1378165" y="2716023"/>
              <a:ext cx="2016224" cy="369332"/>
            </a:xfrm>
            <a:prstGeom prst="roundRect">
              <a:avLst/>
            </a:prstGeom>
            <a:solidFill>
              <a:schemeClr val="accent5">
                <a:lumMod val="60000"/>
                <a:lumOff val="40000"/>
              </a:schemeClr>
            </a:solidFill>
            <a:ln>
              <a:solidFill>
                <a:schemeClr val="accent5">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ja-JP" altLang="en-US" sz="2400">
                <a:solidFill>
                  <a:prstClr val="white"/>
                </a:solidFill>
                <a:latin typeface="Calibri"/>
                <a:ea typeface="小塚ゴシック Pro R" panose="020B0400000000000000"/>
              </a:endParaRPr>
            </a:p>
          </p:txBody>
        </p:sp>
        <p:sp>
          <p:nvSpPr>
            <p:cNvPr id="6" name="テキスト ボックス 5"/>
            <p:cNvSpPr txBox="1"/>
            <p:nvPr/>
          </p:nvSpPr>
          <p:spPr>
            <a:xfrm>
              <a:off x="1657552" y="2743157"/>
              <a:ext cx="1523494" cy="346249"/>
            </a:xfrm>
            <a:prstGeom prst="rect">
              <a:avLst/>
            </a:prstGeom>
            <a:noFill/>
          </p:spPr>
          <p:txBody>
            <a:bodyPr wrap="none" rtlCol="0">
              <a:spAutoFit/>
            </a:bodyPr>
            <a:lstStyle/>
            <a:p>
              <a:pPr defTabSz="1219170"/>
              <a:r>
                <a:rPr lang="ja-JP" altLang="en-US" sz="2400" dirty="0">
                  <a:solidFill>
                    <a:prstClr val="white"/>
                  </a:solidFill>
                  <a:latin typeface="Calibri"/>
                  <a:ea typeface="小塚ゴシック Pro R" panose="020B0400000000000000"/>
                </a:rPr>
                <a:t>保湿力アップ</a:t>
              </a:r>
            </a:p>
          </p:txBody>
        </p:sp>
      </p:grpSp>
      <p:grpSp>
        <p:nvGrpSpPr>
          <p:cNvPr id="15" name="グループ化 14"/>
          <p:cNvGrpSpPr/>
          <p:nvPr/>
        </p:nvGrpSpPr>
        <p:grpSpPr>
          <a:xfrm>
            <a:off x="1352166" y="5017682"/>
            <a:ext cx="2688298" cy="492443"/>
            <a:chOff x="649440" y="3521061"/>
            <a:chExt cx="2016224" cy="369332"/>
          </a:xfrm>
          <a:effectLst/>
        </p:grpSpPr>
        <p:sp>
          <p:nvSpPr>
            <p:cNvPr id="12" name="角丸四角形 11"/>
            <p:cNvSpPr/>
            <p:nvPr/>
          </p:nvSpPr>
          <p:spPr>
            <a:xfrm>
              <a:off x="649440" y="3521061"/>
              <a:ext cx="2016224" cy="369332"/>
            </a:xfrm>
            <a:prstGeom prst="roundRect">
              <a:avLst/>
            </a:prstGeom>
            <a:solidFill>
              <a:schemeClr val="accent5">
                <a:lumMod val="60000"/>
                <a:lumOff val="40000"/>
              </a:schemeClr>
            </a:solidFill>
            <a:ln>
              <a:solidFill>
                <a:schemeClr val="accent5">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ja-JP" altLang="en-US" sz="2400">
                <a:solidFill>
                  <a:prstClr val="white"/>
                </a:solidFill>
                <a:latin typeface="Calibri"/>
                <a:ea typeface="小塚ゴシック Pro R" panose="020B0400000000000000"/>
              </a:endParaRPr>
            </a:p>
          </p:txBody>
        </p:sp>
        <p:sp>
          <p:nvSpPr>
            <p:cNvPr id="8" name="テキスト ボックス 7"/>
            <p:cNvSpPr txBox="1"/>
            <p:nvPr/>
          </p:nvSpPr>
          <p:spPr>
            <a:xfrm>
              <a:off x="958482" y="3526438"/>
              <a:ext cx="1523494" cy="346249"/>
            </a:xfrm>
            <a:prstGeom prst="rect">
              <a:avLst/>
            </a:prstGeom>
            <a:noFill/>
          </p:spPr>
          <p:txBody>
            <a:bodyPr wrap="none" rtlCol="0">
              <a:spAutoFit/>
            </a:bodyPr>
            <a:lstStyle/>
            <a:p>
              <a:pPr defTabSz="1219170"/>
              <a:r>
                <a:rPr lang="ja-JP" altLang="en-US" sz="2400" dirty="0">
                  <a:solidFill>
                    <a:prstClr val="white"/>
                  </a:solidFill>
                  <a:latin typeface="Calibri"/>
                  <a:ea typeface="小塚ゴシック Pro R" panose="020B0400000000000000"/>
                </a:rPr>
                <a:t>ハリ感アップ</a:t>
              </a:r>
            </a:p>
          </p:txBody>
        </p:sp>
      </p:grpSp>
      <p:sp>
        <p:nvSpPr>
          <p:cNvPr id="17" name="タイトル 5"/>
          <p:cNvSpPr>
            <a:spLocks noGrp="1"/>
          </p:cNvSpPr>
          <p:nvPr>
            <p:ph type="title"/>
          </p:nvPr>
        </p:nvSpPr>
        <p:spPr>
          <a:xfrm>
            <a:off x="0" y="0"/>
            <a:ext cx="12192000" cy="9884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480000" tIns="45720" rIns="91440" bIns="45720" rtlCol="0" anchor="ctr">
            <a:normAutofit/>
          </a:bodyPr>
          <a:lstStyle/>
          <a:p>
            <a:pPr algn="l"/>
            <a:r>
              <a:rPr lang="ja-JP" altLang="en-US" sz="4000" dirty="0">
                <a:solidFill>
                  <a:prstClr val="white"/>
                </a:solidFill>
                <a:latin typeface="小塚ゴシック Pro R" panose="020B0400000000000000" pitchFamily="34" charset="-128"/>
                <a:ea typeface="小塚ゴシック Pro R" panose="020B0400000000000000"/>
                <a:cs typeface="Verlag Light"/>
              </a:rPr>
              <a:t>敏感肌のためのトータル システム</a:t>
            </a:r>
          </a:p>
        </p:txBody>
      </p:sp>
      <p:sp>
        <p:nvSpPr>
          <p:cNvPr id="22" name="テキスト ボックス 21"/>
          <p:cNvSpPr txBox="1"/>
          <p:nvPr/>
        </p:nvSpPr>
        <p:spPr>
          <a:xfrm>
            <a:off x="409951" y="1101578"/>
            <a:ext cx="10934404" cy="523220"/>
          </a:xfrm>
          <a:prstGeom prst="rect">
            <a:avLst/>
          </a:prstGeom>
          <a:noFill/>
        </p:spPr>
        <p:txBody>
          <a:bodyPr wrap="none" rtlCol="0">
            <a:spAutoFit/>
          </a:bodyPr>
          <a:lstStyle/>
          <a:p>
            <a:pPr defTabSz="1219170"/>
            <a:r>
              <a:rPr lang="ja-JP" altLang="en-US" sz="2800" dirty="0">
                <a:solidFill>
                  <a:prstClr val="black">
                    <a:lumMod val="65000"/>
                    <a:lumOff val="35000"/>
                  </a:prstClr>
                </a:solidFill>
                <a:latin typeface="小塚ゴシック Pro R" panose="020B0400000000000000" pitchFamily="34" charset="-128"/>
                <a:ea typeface="小塚ゴシック Pro R" panose="020B0400000000000000"/>
              </a:rPr>
              <a:t>ニュー スキン独自の</a:t>
            </a:r>
            <a:r>
              <a:rPr lang="en-US" altLang="ja-JP" sz="2800" dirty="0">
                <a:solidFill>
                  <a:prstClr val="black">
                    <a:lumMod val="65000"/>
                    <a:lumOff val="35000"/>
                  </a:prstClr>
                </a:solidFill>
                <a:latin typeface="小塚ゴシック Pro R" panose="020B0400000000000000" pitchFamily="34" charset="-128"/>
                <a:ea typeface="小塚ゴシック Pro R" panose="020B0400000000000000"/>
              </a:rPr>
              <a:t>3 phase</a:t>
            </a:r>
            <a:r>
              <a:rPr lang="ja-JP" altLang="en-US" sz="2800" dirty="0">
                <a:solidFill>
                  <a:prstClr val="black">
                    <a:lumMod val="65000"/>
                    <a:lumOff val="35000"/>
                  </a:prstClr>
                </a:solidFill>
                <a:latin typeface="小塚ゴシック Pro R" panose="020B0400000000000000" pitchFamily="34" charset="-128"/>
                <a:ea typeface="小塚ゴシック Pro R" panose="020B0400000000000000"/>
              </a:rPr>
              <a:t>（スリー フェイズ）エマルジョン処方</a:t>
            </a:r>
          </a:p>
        </p:txBody>
      </p:sp>
      <p:sp>
        <p:nvSpPr>
          <p:cNvPr id="16" name="テキスト ボックス 15">
            <a:extLst>
              <a:ext uri="{FF2B5EF4-FFF2-40B4-BE49-F238E27FC236}">
                <a16:creationId xmlns:a16="http://schemas.microsoft.com/office/drawing/2014/main" id="{57BAE5AE-7FDB-4604-BDB1-E0F08478C0A3}"/>
              </a:ext>
            </a:extLst>
          </p:cNvPr>
          <p:cNvSpPr txBox="1"/>
          <p:nvPr/>
        </p:nvSpPr>
        <p:spPr>
          <a:xfrm>
            <a:off x="9768787" y="5842337"/>
            <a:ext cx="2423213" cy="1015663"/>
          </a:xfrm>
          <a:prstGeom prst="rect">
            <a:avLst/>
          </a:prstGeom>
          <a:noFill/>
        </p:spPr>
        <p:txBody>
          <a:bodyPr wrap="square" rtlCol="0">
            <a:spAutoFit/>
          </a:bodyPr>
          <a:lstStyle/>
          <a:p>
            <a:pPr defTabSz="1219170"/>
            <a:r>
              <a:rPr lang="ja-JP" altLang="en-US" sz="1200" dirty="0">
                <a:solidFill>
                  <a:prstClr val="black">
                    <a:lumMod val="65000"/>
                    <a:lumOff val="35000"/>
                  </a:prstClr>
                </a:solidFill>
                <a:latin typeface="小塚ゴシック Pro R" panose="020B0400000000000000" pitchFamily="34" charset="-128"/>
                <a:ea typeface="小塚ゴシック Pro R" panose="020B0400000000000000"/>
              </a:rPr>
              <a:t>*水分蒸散量測定試験における本製品散布後の肌からの水分蒸散量が抑えられた状態のことで、「肌の乾燥防止」を指します。</a:t>
            </a:r>
            <a:endParaRPr lang="en-US" altLang="ja-JP" sz="1200" dirty="0">
              <a:solidFill>
                <a:prstClr val="black">
                  <a:lumMod val="65000"/>
                  <a:lumOff val="35000"/>
                </a:prstClr>
              </a:solidFill>
              <a:latin typeface="小塚ゴシック Pro R" panose="020B0400000000000000" pitchFamily="34" charset="-128"/>
              <a:ea typeface="小塚ゴシック Pro R" panose="020B0400000000000000"/>
            </a:endParaRPr>
          </a:p>
          <a:p>
            <a:pPr defTabSz="1219170"/>
            <a:r>
              <a:rPr lang="ja-JP" altLang="en-US" sz="1200" dirty="0">
                <a:solidFill>
                  <a:prstClr val="black">
                    <a:lumMod val="65000"/>
                    <a:lumOff val="35000"/>
                  </a:prstClr>
                </a:solidFill>
                <a:latin typeface="小塚ゴシック Pro R" panose="020B0400000000000000" pitchFamily="34" charset="-128"/>
                <a:ea typeface="小塚ゴシック Pro R" panose="020B0400000000000000"/>
              </a:rPr>
              <a:t>（ニュー スキン調べ）</a:t>
            </a:r>
          </a:p>
        </p:txBody>
      </p:sp>
    </p:spTree>
    <p:extLst>
      <p:ext uri="{BB962C8B-B14F-4D97-AF65-F5344CB8AC3E}">
        <p14:creationId xmlns:p14="http://schemas.microsoft.com/office/powerpoint/2010/main" val="426849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p:cNvSpPr txBox="1">
            <a:spLocks/>
          </p:cNvSpPr>
          <p:nvPr/>
        </p:nvSpPr>
        <p:spPr>
          <a:xfrm>
            <a:off x="0" y="0"/>
            <a:ext cx="12240683" cy="988400"/>
          </a:xfrm>
          <a:prstGeom prst="rect">
            <a:avLst/>
          </a:prstGeom>
          <a:solidFill>
            <a:schemeClr val="accent5">
              <a:lumMod val="60000"/>
              <a:lumOff val="40000"/>
            </a:schemeClr>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480000" tIns="60960" rIns="121920" bIns="6096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1219170"/>
            <a:r>
              <a:rPr lang="en-US" altLang="ja-JP" sz="5333" dirty="0">
                <a:solidFill>
                  <a:prstClr val="white"/>
                </a:solidFill>
                <a:latin typeface="Arial Unicode MS" panose="020B0604020202020204" pitchFamily="50" charset="-128"/>
                <a:ea typeface="小塚ゴシック Pro R" panose="020B0400000000000000"/>
                <a:cs typeface="Arial Unicode MS" panose="020B0604020202020204" pitchFamily="50" charset="-128"/>
              </a:rPr>
              <a:t>extra MILD</a:t>
            </a:r>
            <a:r>
              <a:rPr lang="ja-JP" altLang="en-US" sz="5333" dirty="0">
                <a:solidFill>
                  <a:prstClr val="white"/>
                </a:solidFill>
                <a:latin typeface="Arial Unicode MS" panose="020B0604020202020204" pitchFamily="50" charset="-128"/>
                <a:ea typeface="小塚ゴシック Pro R" panose="020B0400000000000000"/>
                <a:cs typeface="Arial Unicode MS" panose="020B0604020202020204" pitchFamily="50" charset="-128"/>
              </a:rPr>
              <a:t>　　</a:t>
            </a:r>
            <a:r>
              <a:rPr lang="en-US" altLang="ja-JP" sz="5333" dirty="0">
                <a:solidFill>
                  <a:prstClr val="white"/>
                </a:solidFill>
                <a:latin typeface="Arial Unicode MS" panose="020B0604020202020204" pitchFamily="50" charset="-128"/>
                <a:ea typeface="小塚ゴシック Pro R" panose="020B0400000000000000"/>
                <a:cs typeface="Arial Unicode MS" panose="020B0604020202020204" pitchFamily="50" charset="-128"/>
              </a:rPr>
              <a:t>		</a:t>
            </a:r>
            <a:r>
              <a:rPr lang="en-US" altLang="ja-JP" sz="2600" dirty="0">
                <a:solidFill>
                  <a:prstClr val="white"/>
                </a:solidFill>
                <a:latin typeface="Arial Unicode MS" panose="020B0604020202020204" pitchFamily="50" charset="-128"/>
                <a:ea typeface="小塚ゴシック Pro R" panose="020B0400000000000000"/>
                <a:cs typeface="Arial Unicode MS" panose="020B0604020202020204" pitchFamily="50" charset="-128"/>
              </a:rPr>
              <a:t>2014</a:t>
            </a:r>
            <a:r>
              <a:rPr lang="ja-JP" altLang="en-US" sz="2600" dirty="0">
                <a:solidFill>
                  <a:prstClr val="white"/>
                </a:solidFill>
                <a:latin typeface="Arial Unicode MS" panose="020B0604020202020204" pitchFamily="50" charset="-128"/>
                <a:ea typeface="小塚ゴシック Pro R" panose="020B0400000000000000"/>
                <a:cs typeface="Arial Unicode MS" panose="020B0604020202020204" pitchFamily="50" charset="-128"/>
              </a:rPr>
              <a:t>年リニューアル時のテスト結果</a:t>
            </a:r>
          </a:p>
        </p:txBody>
      </p:sp>
      <p:grpSp>
        <p:nvGrpSpPr>
          <p:cNvPr id="4" name="グループ化 3"/>
          <p:cNvGrpSpPr/>
          <p:nvPr/>
        </p:nvGrpSpPr>
        <p:grpSpPr>
          <a:xfrm>
            <a:off x="791749" y="1412777"/>
            <a:ext cx="10657184" cy="4983124"/>
            <a:chOff x="539552" y="915566"/>
            <a:chExt cx="7992888" cy="3737343"/>
          </a:xfrm>
        </p:grpSpPr>
        <p:pic>
          <p:nvPicPr>
            <p:cNvPr id="3" name="図 2"/>
            <p:cNvPicPr>
              <a:picLocks noChangeAspect="1"/>
            </p:cNvPicPr>
            <p:nvPr/>
          </p:nvPicPr>
          <p:blipFill>
            <a:blip r:embed="rId3"/>
            <a:stretch>
              <a:fillRect/>
            </a:stretch>
          </p:blipFill>
          <p:spPr>
            <a:xfrm>
              <a:off x="539552" y="915566"/>
              <a:ext cx="7992888" cy="3737343"/>
            </a:xfrm>
            <a:prstGeom prst="rect">
              <a:avLst/>
            </a:prstGeom>
          </p:spPr>
        </p:pic>
        <p:sp>
          <p:nvSpPr>
            <p:cNvPr id="6" name="テキスト ボックス 5"/>
            <p:cNvSpPr txBox="1"/>
            <p:nvPr/>
          </p:nvSpPr>
          <p:spPr>
            <a:xfrm>
              <a:off x="1187179" y="915566"/>
              <a:ext cx="3479151" cy="500090"/>
            </a:xfrm>
            <a:prstGeom prst="rect">
              <a:avLst/>
            </a:prstGeom>
            <a:solidFill>
              <a:schemeClr val="bg1"/>
            </a:solidFill>
          </p:spPr>
          <p:txBody>
            <a:bodyPr wrap="square" rtlCol="0">
              <a:spAutoFit/>
            </a:bodyPr>
            <a:lstStyle/>
            <a:p>
              <a:pPr defTabSz="1219170"/>
              <a:r>
                <a:rPr lang="ja-JP" altLang="en-US" sz="3733" dirty="0">
                  <a:solidFill>
                    <a:srgbClr val="1F497D">
                      <a:lumMod val="60000"/>
                      <a:lumOff val="40000"/>
                    </a:srgbClr>
                  </a:solidFill>
                  <a:latin typeface="Calibri"/>
                  <a:ea typeface="小塚ゴシック Pro R" panose="020B0400000000000000"/>
                </a:rPr>
                <a:t>バリア機能*の向上</a:t>
              </a:r>
            </a:p>
          </p:txBody>
        </p:sp>
      </p:grpSp>
      <p:sp>
        <p:nvSpPr>
          <p:cNvPr id="8" name="テキスト ボックス 7"/>
          <p:cNvSpPr txBox="1"/>
          <p:nvPr/>
        </p:nvSpPr>
        <p:spPr>
          <a:xfrm>
            <a:off x="3983765" y="5885598"/>
            <a:ext cx="1107996" cy="461665"/>
          </a:xfrm>
          <a:prstGeom prst="rect">
            <a:avLst/>
          </a:prstGeom>
          <a:solidFill>
            <a:schemeClr val="bg1"/>
          </a:solidFill>
        </p:spPr>
        <p:txBody>
          <a:bodyPr wrap="none" rtlCol="0">
            <a:spAutoFit/>
          </a:bodyPr>
          <a:lstStyle/>
          <a:p>
            <a:pPr defTabSz="1219170"/>
            <a:r>
              <a:rPr lang="ja-JP" altLang="en-US" sz="2400" dirty="0">
                <a:solidFill>
                  <a:prstClr val="black">
                    <a:lumMod val="65000"/>
                    <a:lumOff val="35000"/>
                  </a:prstClr>
                </a:solidFill>
                <a:latin typeface="Calibri"/>
                <a:ea typeface="小塚ゴシック Pro R" panose="020B0400000000000000"/>
              </a:rPr>
              <a:t>旧製品</a:t>
            </a:r>
          </a:p>
        </p:txBody>
      </p:sp>
      <p:sp>
        <p:nvSpPr>
          <p:cNvPr id="10" name="テキスト ボックス 9"/>
          <p:cNvSpPr txBox="1"/>
          <p:nvPr/>
        </p:nvSpPr>
        <p:spPr>
          <a:xfrm>
            <a:off x="6096000" y="5885597"/>
            <a:ext cx="1922939" cy="461665"/>
          </a:xfrm>
          <a:prstGeom prst="rect">
            <a:avLst/>
          </a:prstGeom>
          <a:solidFill>
            <a:schemeClr val="bg1"/>
          </a:solidFill>
        </p:spPr>
        <p:txBody>
          <a:bodyPr wrap="square" rtlCol="0">
            <a:spAutoFit/>
          </a:bodyPr>
          <a:lstStyle/>
          <a:p>
            <a:pPr algn="ctr" defTabSz="1219170"/>
            <a:r>
              <a:rPr lang="ja-JP" altLang="en-US" sz="2400" dirty="0">
                <a:solidFill>
                  <a:prstClr val="black">
                    <a:lumMod val="65000"/>
                    <a:lumOff val="35000"/>
                  </a:prstClr>
                </a:solidFill>
                <a:latin typeface="Calibri"/>
                <a:ea typeface="小塚ゴシック Pro R" panose="020B0400000000000000"/>
              </a:rPr>
              <a:t>現行品</a:t>
            </a:r>
          </a:p>
        </p:txBody>
      </p:sp>
      <p:sp>
        <p:nvSpPr>
          <p:cNvPr id="9" name="テキスト ボックス 8"/>
          <p:cNvSpPr txBox="1"/>
          <p:nvPr/>
        </p:nvSpPr>
        <p:spPr>
          <a:xfrm>
            <a:off x="7973807" y="3770637"/>
            <a:ext cx="2925801" cy="1077026"/>
          </a:xfrm>
          <a:prstGeom prst="rect">
            <a:avLst/>
          </a:prstGeom>
          <a:solidFill>
            <a:schemeClr val="bg1">
              <a:lumMod val="95000"/>
            </a:schemeClr>
          </a:solidFill>
        </p:spPr>
        <p:txBody>
          <a:bodyPr wrap="none" rtlCol="0">
            <a:spAutoFit/>
          </a:bodyPr>
          <a:lstStyle/>
          <a:p>
            <a:pPr defTabSz="1219170"/>
            <a:r>
              <a:rPr lang="ja-JP" altLang="en-US" sz="2133" dirty="0">
                <a:solidFill>
                  <a:prstClr val="black"/>
                </a:solidFill>
                <a:latin typeface="Calibri"/>
                <a:ea typeface="小塚ゴシック Pro R" panose="020B0400000000000000"/>
              </a:rPr>
              <a:t>肌からの</a:t>
            </a:r>
            <a:r>
              <a:rPr lang="ja-JP" altLang="en-US" sz="2133" dirty="0">
                <a:solidFill>
                  <a:srgbClr val="FF0000"/>
                </a:solidFill>
                <a:latin typeface="Calibri"/>
                <a:ea typeface="小塚ゴシック Pro R" panose="020B0400000000000000"/>
              </a:rPr>
              <a:t>水分蒸散量が</a:t>
            </a:r>
            <a:endParaRPr lang="en-US" altLang="ja-JP" sz="2133" dirty="0">
              <a:solidFill>
                <a:srgbClr val="FF0000"/>
              </a:solidFill>
              <a:latin typeface="Calibri"/>
              <a:ea typeface="小塚ゴシック Pro R" panose="020B0400000000000000"/>
            </a:endParaRPr>
          </a:p>
          <a:p>
            <a:pPr defTabSz="1219170"/>
            <a:r>
              <a:rPr lang="ja-JP" altLang="en-US" sz="2133" dirty="0">
                <a:solidFill>
                  <a:prstClr val="black"/>
                </a:solidFill>
                <a:latin typeface="Calibri"/>
                <a:ea typeface="小塚ゴシック Pro R" panose="020B0400000000000000"/>
              </a:rPr>
              <a:t>旧製品に比べ</a:t>
            </a:r>
            <a:r>
              <a:rPr lang="ja-JP" altLang="en-US" sz="2133" dirty="0">
                <a:solidFill>
                  <a:srgbClr val="FF0000"/>
                </a:solidFill>
                <a:latin typeface="Calibri"/>
                <a:ea typeface="小塚ゴシック Pro R" panose="020B0400000000000000"/>
              </a:rPr>
              <a:t>約</a:t>
            </a:r>
            <a:r>
              <a:rPr lang="en-US" altLang="ja-JP" sz="2133" dirty="0">
                <a:solidFill>
                  <a:srgbClr val="FF0000"/>
                </a:solidFill>
                <a:latin typeface="Calibri"/>
                <a:ea typeface="小塚ゴシック Pro R" panose="020B0400000000000000"/>
              </a:rPr>
              <a:t>5</a:t>
            </a:r>
            <a:r>
              <a:rPr lang="ja-JP" altLang="en-US" sz="2133" dirty="0">
                <a:solidFill>
                  <a:srgbClr val="FF0000"/>
                </a:solidFill>
                <a:latin typeface="Calibri"/>
                <a:ea typeface="小塚ゴシック Pro R" panose="020B0400000000000000"/>
              </a:rPr>
              <a:t>％</a:t>
            </a:r>
            <a:endParaRPr lang="en-US" altLang="ja-JP" sz="2133" dirty="0">
              <a:solidFill>
                <a:srgbClr val="FF0000"/>
              </a:solidFill>
              <a:latin typeface="Calibri"/>
              <a:ea typeface="小塚ゴシック Pro R" panose="020B0400000000000000"/>
            </a:endParaRPr>
          </a:p>
          <a:p>
            <a:pPr defTabSz="1219170"/>
            <a:r>
              <a:rPr lang="ja-JP" altLang="en-US" sz="2133" dirty="0">
                <a:solidFill>
                  <a:srgbClr val="FF0000"/>
                </a:solidFill>
                <a:latin typeface="Calibri"/>
                <a:ea typeface="小塚ゴシック Pro R" panose="020B0400000000000000"/>
              </a:rPr>
              <a:t>抑えられました。</a:t>
            </a:r>
          </a:p>
        </p:txBody>
      </p:sp>
      <p:sp>
        <p:nvSpPr>
          <p:cNvPr id="11" name="テキスト ボックス 10"/>
          <p:cNvSpPr txBox="1"/>
          <p:nvPr/>
        </p:nvSpPr>
        <p:spPr>
          <a:xfrm>
            <a:off x="1549043" y="2916544"/>
            <a:ext cx="553998" cy="2862322"/>
          </a:xfrm>
          <a:prstGeom prst="rect">
            <a:avLst/>
          </a:prstGeom>
          <a:solidFill>
            <a:schemeClr val="bg1"/>
          </a:solidFill>
        </p:spPr>
        <p:txBody>
          <a:bodyPr vert="eaVert" wrap="none" rtlCol="0">
            <a:spAutoFit/>
          </a:bodyPr>
          <a:lstStyle/>
          <a:p>
            <a:pPr defTabSz="1219170"/>
            <a:r>
              <a:rPr lang="ja-JP" altLang="en-US" sz="2400" dirty="0">
                <a:solidFill>
                  <a:schemeClr val="bg1"/>
                </a:solidFill>
                <a:latin typeface="Calibri"/>
                <a:ea typeface="小塚ゴシック Pro R" panose="020B0400000000000000"/>
              </a:rPr>
              <a:t>肌からの水分蒸散量</a:t>
            </a:r>
          </a:p>
        </p:txBody>
      </p:sp>
      <p:sp>
        <p:nvSpPr>
          <p:cNvPr id="13" name="テキスト ボックス 12"/>
          <p:cNvSpPr txBox="1"/>
          <p:nvPr/>
        </p:nvSpPr>
        <p:spPr>
          <a:xfrm>
            <a:off x="4123493" y="2097799"/>
            <a:ext cx="3570208" cy="461665"/>
          </a:xfrm>
          <a:prstGeom prst="rect">
            <a:avLst/>
          </a:prstGeom>
          <a:solidFill>
            <a:schemeClr val="bg1"/>
          </a:solidFill>
        </p:spPr>
        <p:txBody>
          <a:bodyPr wrap="none" rtlCol="0">
            <a:spAutoFit/>
          </a:bodyPr>
          <a:lstStyle/>
          <a:p>
            <a:pPr defTabSz="1219170"/>
            <a:r>
              <a:rPr lang="en-US" altLang="ja-JP" sz="2400" dirty="0">
                <a:solidFill>
                  <a:prstClr val="black">
                    <a:lumMod val="65000"/>
                    <a:lumOff val="35000"/>
                  </a:prstClr>
                </a:solidFill>
                <a:latin typeface="Calibri"/>
                <a:ea typeface="小塚ゴシック Pro R" panose="020B0400000000000000"/>
              </a:rPr>
              <a:t>【</a:t>
            </a:r>
            <a:r>
              <a:rPr lang="ja-JP" altLang="en-US" sz="2400" dirty="0">
                <a:solidFill>
                  <a:prstClr val="black">
                    <a:lumMod val="65000"/>
                    <a:lumOff val="35000"/>
                  </a:prstClr>
                </a:solidFill>
                <a:latin typeface="Calibri"/>
                <a:ea typeface="小塚ゴシック Pro R" panose="020B0400000000000000"/>
              </a:rPr>
              <a:t>肌からの水分蒸散量</a:t>
            </a:r>
            <a:r>
              <a:rPr lang="en-US" altLang="ja-JP" sz="2400" dirty="0">
                <a:solidFill>
                  <a:prstClr val="black">
                    <a:lumMod val="65000"/>
                    <a:lumOff val="35000"/>
                  </a:prstClr>
                </a:solidFill>
                <a:latin typeface="Calibri"/>
                <a:ea typeface="小塚ゴシック Pro R" panose="020B0400000000000000"/>
              </a:rPr>
              <a:t>】</a:t>
            </a:r>
            <a:endParaRPr lang="ja-JP" altLang="en-US" sz="2400" dirty="0">
              <a:solidFill>
                <a:prstClr val="black">
                  <a:lumMod val="65000"/>
                  <a:lumOff val="35000"/>
                </a:prstClr>
              </a:solidFill>
              <a:latin typeface="Calibri"/>
              <a:ea typeface="小塚ゴシック Pro R" panose="020B0400000000000000"/>
            </a:endParaRPr>
          </a:p>
        </p:txBody>
      </p:sp>
      <p:sp>
        <p:nvSpPr>
          <p:cNvPr id="12" name="テキスト ボックス 11">
            <a:extLst>
              <a:ext uri="{FF2B5EF4-FFF2-40B4-BE49-F238E27FC236}">
                <a16:creationId xmlns:a16="http://schemas.microsoft.com/office/drawing/2014/main" id="{A1A74FD8-1893-49F2-848D-6170DE3E63F3}"/>
              </a:ext>
            </a:extLst>
          </p:cNvPr>
          <p:cNvSpPr txBox="1"/>
          <p:nvPr/>
        </p:nvSpPr>
        <p:spPr>
          <a:xfrm>
            <a:off x="9687092" y="5807465"/>
            <a:ext cx="2423213" cy="1015663"/>
          </a:xfrm>
          <a:prstGeom prst="rect">
            <a:avLst/>
          </a:prstGeom>
          <a:noFill/>
        </p:spPr>
        <p:txBody>
          <a:bodyPr wrap="square" rtlCol="0">
            <a:spAutoFit/>
          </a:bodyPr>
          <a:lstStyle/>
          <a:p>
            <a:pPr defTabSz="1219170"/>
            <a:r>
              <a:rPr lang="ja-JP" altLang="en-US" sz="1200" dirty="0">
                <a:solidFill>
                  <a:prstClr val="black">
                    <a:lumMod val="65000"/>
                    <a:lumOff val="35000"/>
                  </a:prstClr>
                </a:solidFill>
                <a:latin typeface="小塚ゴシック Pro R" panose="020B0400000000000000" pitchFamily="34" charset="-128"/>
                <a:ea typeface="小塚ゴシック Pro R" panose="020B0400000000000000"/>
              </a:rPr>
              <a:t>*水分蒸散量測定試験における本製品散布後の肌からの水分蒸散量が抑えられた状態のことで、「肌の乾燥防止」を指します。</a:t>
            </a:r>
            <a:endParaRPr lang="en-US" altLang="ja-JP" sz="1200" dirty="0">
              <a:solidFill>
                <a:prstClr val="black">
                  <a:lumMod val="65000"/>
                  <a:lumOff val="35000"/>
                </a:prstClr>
              </a:solidFill>
              <a:latin typeface="小塚ゴシック Pro R" panose="020B0400000000000000" pitchFamily="34" charset="-128"/>
              <a:ea typeface="小塚ゴシック Pro R" panose="020B0400000000000000"/>
            </a:endParaRPr>
          </a:p>
          <a:p>
            <a:pPr defTabSz="1219170"/>
            <a:r>
              <a:rPr lang="ja-JP" altLang="en-US" sz="1200" dirty="0">
                <a:solidFill>
                  <a:prstClr val="black">
                    <a:lumMod val="65000"/>
                    <a:lumOff val="35000"/>
                  </a:prstClr>
                </a:solidFill>
                <a:latin typeface="小塚ゴシック Pro R" panose="020B0400000000000000" pitchFamily="34" charset="-128"/>
                <a:ea typeface="小塚ゴシック Pro R" panose="020B0400000000000000"/>
              </a:rPr>
              <a:t>（ニュー スキン調べ）</a:t>
            </a:r>
          </a:p>
        </p:txBody>
      </p:sp>
      <p:sp>
        <p:nvSpPr>
          <p:cNvPr id="14" name="テキスト ボックス 13">
            <a:extLst>
              <a:ext uri="{FF2B5EF4-FFF2-40B4-BE49-F238E27FC236}">
                <a16:creationId xmlns:a16="http://schemas.microsoft.com/office/drawing/2014/main" id="{AF104BAC-27B8-463F-8E60-F66264E1C25E}"/>
              </a:ext>
            </a:extLst>
          </p:cNvPr>
          <p:cNvSpPr txBox="1"/>
          <p:nvPr/>
        </p:nvSpPr>
        <p:spPr>
          <a:xfrm>
            <a:off x="7577219" y="2222399"/>
            <a:ext cx="2109873" cy="276999"/>
          </a:xfrm>
          <a:prstGeom prst="rect">
            <a:avLst/>
          </a:prstGeom>
          <a:solidFill>
            <a:schemeClr val="bg1"/>
          </a:solidFill>
        </p:spPr>
        <p:txBody>
          <a:bodyPr wrap="none" rtlCol="0">
            <a:spAutoFit/>
          </a:bodyPr>
          <a:lstStyle/>
          <a:p>
            <a:pPr defTabSz="1219170"/>
            <a:r>
              <a:rPr lang="en-US" altLang="ja-JP" sz="1200" dirty="0">
                <a:solidFill>
                  <a:prstClr val="black">
                    <a:lumMod val="65000"/>
                    <a:lumOff val="35000"/>
                  </a:prstClr>
                </a:solidFill>
                <a:latin typeface="Calibri"/>
                <a:ea typeface="小塚ゴシック Pro R" panose="020B0400000000000000"/>
              </a:rPr>
              <a:t>※1</a:t>
            </a:r>
            <a:r>
              <a:rPr lang="ja-JP" altLang="en-US" sz="1200" dirty="0">
                <a:solidFill>
                  <a:prstClr val="black">
                    <a:lumMod val="65000"/>
                    <a:lumOff val="35000"/>
                  </a:prstClr>
                </a:solidFill>
                <a:latin typeface="Calibri"/>
                <a:ea typeface="小塚ゴシック Pro R" panose="020B0400000000000000"/>
              </a:rPr>
              <a:t>時間後　改良前との比較</a:t>
            </a:r>
          </a:p>
        </p:txBody>
      </p:sp>
    </p:spTree>
    <p:extLst>
      <p:ext uri="{BB962C8B-B14F-4D97-AF65-F5344CB8AC3E}">
        <p14:creationId xmlns:p14="http://schemas.microsoft.com/office/powerpoint/2010/main" val="134049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6208" t="5904" r="6715" b="7291"/>
          <a:stretch/>
        </p:blipFill>
        <p:spPr>
          <a:xfrm>
            <a:off x="719403" y="1315032"/>
            <a:ext cx="10849205" cy="4999633"/>
          </a:xfrm>
          <a:prstGeom prst="rect">
            <a:avLst/>
          </a:prstGeom>
        </p:spPr>
      </p:pic>
      <p:sp>
        <p:nvSpPr>
          <p:cNvPr id="5" name="タイトル 5"/>
          <p:cNvSpPr txBox="1">
            <a:spLocks/>
          </p:cNvSpPr>
          <p:nvPr/>
        </p:nvSpPr>
        <p:spPr>
          <a:xfrm>
            <a:off x="0" y="0"/>
            <a:ext cx="12192000" cy="988400"/>
          </a:xfrm>
          <a:prstGeom prst="rect">
            <a:avLst/>
          </a:prstGeom>
          <a:solidFill>
            <a:schemeClr val="accent5">
              <a:lumMod val="60000"/>
              <a:lumOff val="40000"/>
            </a:schemeClr>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480000" tIns="60960" rIns="121920" bIns="6096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1219170"/>
            <a:r>
              <a:rPr lang="en-US" altLang="ja-JP" sz="5333" dirty="0">
                <a:solidFill>
                  <a:prstClr val="white"/>
                </a:solidFill>
                <a:latin typeface="小塚ゴシック Pro R" panose="020B0400000000000000"/>
                <a:ea typeface="小塚ゴシック Pro R" panose="020B0400000000000000"/>
                <a:cs typeface="Arial Unicode MS" panose="020B0604020202020204" pitchFamily="50" charset="-128"/>
              </a:rPr>
              <a:t>extra MILD</a:t>
            </a:r>
            <a:endParaRPr lang="ja-JP" altLang="en-US" sz="5333" dirty="0">
              <a:solidFill>
                <a:prstClr val="white"/>
              </a:solidFill>
              <a:latin typeface="小塚ゴシック Pro R" panose="020B0400000000000000"/>
              <a:ea typeface="小塚ゴシック Pro R" panose="020B0400000000000000"/>
              <a:cs typeface="Arial Unicode MS" panose="020B0604020202020204" pitchFamily="50" charset="-128"/>
            </a:endParaRPr>
          </a:p>
        </p:txBody>
      </p:sp>
      <p:sp>
        <p:nvSpPr>
          <p:cNvPr id="3" name="テキスト ボックス 2"/>
          <p:cNvSpPr txBox="1"/>
          <p:nvPr/>
        </p:nvSpPr>
        <p:spPr>
          <a:xfrm>
            <a:off x="1423282" y="1316167"/>
            <a:ext cx="3087758" cy="666786"/>
          </a:xfrm>
          <a:prstGeom prst="rect">
            <a:avLst/>
          </a:prstGeom>
          <a:solidFill>
            <a:schemeClr val="bg1"/>
          </a:solidFill>
        </p:spPr>
        <p:txBody>
          <a:bodyPr wrap="square" rtlCol="0">
            <a:spAutoFit/>
          </a:bodyPr>
          <a:lstStyle/>
          <a:p>
            <a:pPr defTabSz="1219170"/>
            <a:r>
              <a:rPr lang="ja-JP" altLang="en-US" sz="3733" dirty="0">
                <a:solidFill>
                  <a:srgbClr val="1F497D">
                    <a:lumMod val="60000"/>
                    <a:lumOff val="40000"/>
                  </a:srgbClr>
                </a:solidFill>
                <a:latin typeface="小塚ゴシック Pro R" panose="020B0400000000000000"/>
                <a:ea typeface="小塚ゴシック Pro R" panose="020B0400000000000000"/>
              </a:rPr>
              <a:t>保湿力アップ</a:t>
            </a:r>
          </a:p>
        </p:txBody>
      </p:sp>
      <p:sp>
        <p:nvSpPr>
          <p:cNvPr id="7" name="テキスト ボックス 6"/>
          <p:cNvSpPr txBox="1"/>
          <p:nvPr/>
        </p:nvSpPr>
        <p:spPr>
          <a:xfrm>
            <a:off x="7845994" y="5816441"/>
            <a:ext cx="1007007" cy="420564"/>
          </a:xfrm>
          <a:prstGeom prst="rect">
            <a:avLst/>
          </a:prstGeom>
          <a:solidFill>
            <a:schemeClr val="bg1"/>
          </a:solidFill>
        </p:spPr>
        <p:txBody>
          <a:bodyPr wrap="none" rtlCol="0">
            <a:spAutoFit/>
          </a:bodyPr>
          <a:lstStyle/>
          <a:p>
            <a:pPr defTabSz="1219170"/>
            <a:r>
              <a:rPr lang="ja-JP" altLang="en-US" sz="2133" dirty="0">
                <a:solidFill>
                  <a:prstClr val="black">
                    <a:lumMod val="65000"/>
                    <a:lumOff val="35000"/>
                  </a:prstClr>
                </a:solidFill>
                <a:latin typeface="小塚ゴシック Pro R" panose="020B0400000000000000"/>
                <a:ea typeface="小塚ゴシック Pro R" panose="020B0400000000000000"/>
              </a:rPr>
              <a:t>旧製品</a:t>
            </a:r>
          </a:p>
        </p:txBody>
      </p:sp>
      <p:sp>
        <p:nvSpPr>
          <p:cNvPr id="8" name="テキスト ボックス 7"/>
          <p:cNvSpPr txBox="1"/>
          <p:nvPr/>
        </p:nvSpPr>
        <p:spPr>
          <a:xfrm>
            <a:off x="9105333" y="5816441"/>
            <a:ext cx="2103461" cy="420564"/>
          </a:xfrm>
          <a:prstGeom prst="rect">
            <a:avLst/>
          </a:prstGeom>
          <a:solidFill>
            <a:schemeClr val="bg1"/>
          </a:solidFill>
        </p:spPr>
        <p:txBody>
          <a:bodyPr wrap="none" rtlCol="0">
            <a:spAutoFit/>
          </a:bodyPr>
          <a:lstStyle/>
          <a:p>
            <a:pPr defTabSz="1219170"/>
            <a:r>
              <a:rPr lang="ja-JP" altLang="en-US" sz="2133" dirty="0">
                <a:solidFill>
                  <a:prstClr val="black">
                    <a:lumMod val="65000"/>
                    <a:lumOff val="35000"/>
                  </a:prstClr>
                </a:solidFill>
                <a:latin typeface="小塚ゴシック Pro R" panose="020B0400000000000000"/>
                <a:ea typeface="小塚ゴシック Pro R" panose="020B0400000000000000"/>
              </a:rPr>
              <a:t>リニューアル品</a:t>
            </a:r>
          </a:p>
        </p:txBody>
      </p:sp>
      <p:sp>
        <p:nvSpPr>
          <p:cNvPr id="9" name="テキスト ボックス 8"/>
          <p:cNvSpPr txBox="1"/>
          <p:nvPr/>
        </p:nvSpPr>
        <p:spPr>
          <a:xfrm>
            <a:off x="2234371" y="2066800"/>
            <a:ext cx="1856598" cy="379656"/>
          </a:xfrm>
          <a:prstGeom prst="rect">
            <a:avLst/>
          </a:prstGeom>
          <a:solidFill>
            <a:schemeClr val="bg1"/>
          </a:solidFill>
        </p:spPr>
        <p:txBody>
          <a:bodyPr wrap="none" rtlCol="0">
            <a:spAutoFit/>
          </a:bodyPr>
          <a:lstStyle/>
          <a:p>
            <a:pPr defTabSz="1219170"/>
            <a:r>
              <a:rPr lang="ja-JP" altLang="en-US" sz="1867" b="1" dirty="0">
                <a:solidFill>
                  <a:prstClr val="black">
                    <a:lumMod val="65000"/>
                    <a:lumOff val="35000"/>
                  </a:prstClr>
                </a:solidFill>
                <a:latin typeface="小塚ゴシック Pro R" panose="020B0400000000000000"/>
                <a:ea typeface="小塚ゴシック Pro R" panose="020B0400000000000000"/>
              </a:rPr>
              <a:t>リニューアル品</a:t>
            </a:r>
          </a:p>
        </p:txBody>
      </p:sp>
      <p:sp>
        <p:nvSpPr>
          <p:cNvPr id="10" name="テキスト ボックス 9"/>
          <p:cNvSpPr txBox="1"/>
          <p:nvPr/>
        </p:nvSpPr>
        <p:spPr>
          <a:xfrm>
            <a:off x="4197649" y="2088996"/>
            <a:ext cx="1107996" cy="461665"/>
          </a:xfrm>
          <a:prstGeom prst="rect">
            <a:avLst/>
          </a:prstGeom>
          <a:solidFill>
            <a:schemeClr val="bg1"/>
          </a:solidFill>
        </p:spPr>
        <p:txBody>
          <a:bodyPr wrap="none" rtlCol="0">
            <a:spAutoFit/>
          </a:bodyPr>
          <a:lstStyle/>
          <a:p>
            <a:pPr defTabSz="1219170"/>
            <a:r>
              <a:rPr lang="ja-JP" altLang="en-US" sz="2400" dirty="0">
                <a:solidFill>
                  <a:prstClr val="black">
                    <a:lumMod val="65000"/>
                    <a:lumOff val="35000"/>
                  </a:prstClr>
                </a:solidFill>
                <a:ea typeface="小塚ゴシック Pro R" panose="020B0400000000000000"/>
              </a:rPr>
              <a:t>旧製品</a:t>
            </a:r>
          </a:p>
        </p:txBody>
      </p:sp>
      <p:sp>
        <p:nvSpPr>
          <p:cNvPr id="11" name="テキスト ボックス 10"/>
          <p:cNvSpPr txBox="1"/>
          <p:nvPr/>
        </p:nvSpPr>
        <p:spPr>
          <a:xfrm>
            <a:off x="5140153" y="1547973"/>
            <a:ext cx="2646878" cy="461665"/>
          </a:xfrm>
          <a:prstGeom prst="rect">
            <a:avLst/>
          </a:prstGeom>
          <a:solidFill>
            <a:schemeClr val="bg1"/>
          </a:solidFill>
        </p:spPr>
        <p:txBody>
          <a:bodyPr wrap="none" rtlCol="0">
            <a:spAutoFit/>
          </a:bodyPr>
          <a:lstStyle/>
          <a:p>
            <a:pPr defTabSz="1219170"/>
            <a:r>
              <a:rPr lang="en-US" altLang="ja-JP" sz="2400" dirty="0">
                <a:solidFill>
                  <a:schemeClr val="bg1"/>
                </a:solidFill>
                <a:latin typeface="小塚ゴシック Pro R" panose="020B0400000000000000"/>
                <a:ea typeface="小塚ゴシック Pro R" panose="020B0400000000000000"/>
              </a:rPr>
              <a:t>【</a:t>
            </a:r>
            <a:r>
              <a:rPr lang="ja-JP" altLang="en-US" sz="2400" dirty="0">
                <a:solidFill>
                  <a:schemeClr val="bg1"/>
                </a:solidFill>
                <a:latin typeface="小塚ゴシック Pro R" panose="020B0400000000000000"/>
                <a:ea typeface="小塚ゴシック Pro R" panose="020B0400000000000000"/>
              </a:rPr>
              <a:t>肌水分量比較</a:t>
            </a:r>
            <a:r>
              <a:rPr lang="en-US" altLang="ja-JP" sz="2400" dirty="0">
                <a:solidFill>
                  <a:schemeClr val="bg1"/>
                </a:solidFill>
                <a:latin typeface="小塚ゴシック Pro R" panose="020B0400000000000000"/>
                <a:ea typeface="小塚ゴシック Pro R" panose="020B0400000000000000"/>
              </a:rPr>
              <a:t>】</a:t>
            </a:r>
            <a:endParaRPr lang="ja-JP" altLang="en-US" sz="2400" dirty="0">
              <a:solidFill>
                <a:schemeClr val="bg1"/>
              </a:solidFill>
              <a:latin typeface="小塚ゴシック Pro R" panose="020B0400000000000000"/>
              <a:ea typeface="小塚ゴシック Pro R" panose="020B0400000000000000"/>
            </a:endParaRPr>
          </a:p>
        </p:txBody>
      </p:sp>
      <p:sp>
        <p:nvSpPr>
          <p:cNvPr id="13" name="テキスト ボックス 12"/>
          <p:cNvSpPr txBox="1"/>
          <p:nvPr/>
        </p:nvSpPr>
        <p:spPr>
          <a:xfrm>
            <a:off x="7540811" y="2852936"/>
            <a:ext cx="1856598" cy="1241622"/>
          </a:xfrm>
          <a:prstGeom prst="rect">
            <a:avLst/>
          </a:prstGeom>
          <a:solidFill>
            <a:schemeClr val="bg1">
              <a:lumMod val="95000"/>
            </a:schemeClr>
          </a:solidFill>
        </p:spPr>
        <p:txBody>
          <a:bodyPr wrap="none" rtlCol="0">
            <a:spAutoFit/>
          </a:bodyPr>
          <a:lstStyle/>
          <a:p>
            <a:pPr defTabSz="1219170"/>
            <a:r>
              <a:rPr lang="ja-JP" altLang="en-US" sz="1867" b="1" dirty="0">
                <a:solidFill>
                  <a:srgbClr val="FF0000"/>
                </a:solidFill>
                <a:latin typeface="小塚ゴシック Pro R" panose="020B0400000000000000"/>
                <a:ea typeface="小塚ゴシック Pro R" panose="020B0400000000000000"/>
              </a:rPr>
              <a:t>肌水分量が</a:t>
            </a:r>
            <a:endParaRPr lang="en-US" altLang="ja-JP" sz="1867" b="1" dirty="0">
              <a:solidFill>
                <a:srgbClr val="FF0000"/>
              </a:solidFill>
              <a:latin typeface="小塚ゴシック Pro R" panose="020B0400000000000000"/>
              <a:ea typeface="小塚ゴシック Pro R" panose="020B0400000000000000"/>
            </a:endParaRPr>
          </a:p>
          <a:p>
            <a:pPr defTabSz="1219170"/>
            <a:r>
              <a:rPr lang="ja-JP" altLang="en-US" sz="1867" b="1" dirty="0">
                <a:solidFill>
                  <a:prstClr val="black"/>
                </a:solidFill>
                <a:latin typeface="小塚ゴシック Pro R" panose="020B0400000000000000"/>
                <a:ea typeface="小塚ゴシック Pro R" panose="020B0400000000000000"/>
              </a:rPr>
              <a:t>旧製品に比べ</a:t>
            </a:r>
            <a:endParaRPr lang="en-US" altLang="ja-JP" sz="1867" b="1" dirty="0">
              <a:solidFill>
                <a:prstClr val="black"/>
              </a:solidFill>
              <a:latin typeface="小塚ゴシック Pro R" panose="020B0400000000000000"/>
              <a:ea typeface="小塚ゴシック Pro R" panose="020B0400000000000000"/>
            </a:endParaRPr>
          </a:p>
          <a:p>
            <a:pPr defTabSz="1219170"/>
            <a:r>
              <a:rPr lang="ja-JP" altLang="en-US" sz="1867" b="1" dirty="0">
                <a:solidFill>
                  <a:srgbClr val="FF0000"/>
                </a:solidFill>
                <a:latin typeface="小塚ゴシック Pro R" panose="020B0400000000000000"/>
                <a:ea typeface="小塚ゴシック Pro R" panose="020B0400000000000000"/>
              </a:rPr>
              <a:t>約</a:t>
            </a:r>
            <a:r>
              <a:rPr lang="en-US" altLang="ja-JP" sz="1867" b="1" dirty="0">
                <a:solidFill>
                  <a:srgbClr val="FF0000"/>
                </a:solidFill>
                <a:latin typeface="小塚ゴシック Pro R" panose="020B0400000000000000"/>
                <a:ea typeface="小塚ゴシック Pro R" panose="020B0400000000000000"/>
              </a:rPr>
              <a:t>20</a:t>
            </a:r>
            <a:r>
              <a:rPr lang="ja-JP" altLang="en-US" sz="1867" b="1" dirty="0">
                <a:solidFill>
                  <a:srgbClr val="FF0000"/>
                </a:solidFill>
                <a:latin typeface="小塚ゴシック Pro R" panose="020B0400000000000000"/>
                <a:ea typeface="小塚ゴシック Pro R" panose="020B0400000000000000"/>
              </a:rPr>
              <a:t>％</a:t>
            </a:r>
            <a:endParaRPr lang="en-US" altLang="ja-JP" sz="1867" b="1" dirty="0">
              <a:solidFill>
                <a:srgbClr val="FF0000"/>
              </a:solidFill>
              <a:latin typeface="小塚ゴシック Pro R" panose="020B0400000000000000"/>
              <a:ea typeface="小塚ゴシック Pro R" panose="020B0400000000000000"/>
            </a:endParaRPr>
          </a:p>
          <a:p>
            <a:pPr defTabSz="1219170"/>
            <a:r>
              <a:rPr lang="ja-JP" altLang="en-US" sz="1867" b="1" dirty="0">
                <a:solidFill>
                  <a:srgbClr val="FF0000"/>
                </a:solidFill>
                <a:latin typeface="小塚ゴシック Pro R" panose="020B0400000000000000"/>
                <a:ea typeface="小塚ゴシック Pro R" panose="020B0400000000000000"/>
              </a:rPr>
              <a:t>向上しました。</a:t>
            </a:r>
          </a:p>
        </p:txBody>
      </p:sp>
      <p:sp>
        <p:nvSpPr>
          <p:cNvPr id="12" name="テキスト ボックス 11">
            <a:extLst>
              <a:ext uri="{FF2B5EF4-FFF2-40B4-BE49-F238E27FC236}">
                <a16:creationId xmlns:a16="http://schemas.microsoft.com/office/drawing/2014/main" id="{06C96BD9-357C-46C7-A8CC-EAA3BDC809D6}"/>
              </a:ext>
            </a:extLst>
          </p:cNvPr>
          <p:cNvSpPr txBox="1"/>
          <p:nvPr/>
        </p:nvSpPr>
        <p:spPr>
          <a:xfrm>
            <a:off x="9171386" y="5775340"/>
            <a:ext cx="1922939" cy="461665"/>
          </a:xfrm>
          <a:prstGeom prst="rect">
            <a:avLst/>
          </a:prstGeom>
          <a:solidFill>
            <a:schemeClr val="bg1"/>
          </a:solidFill>
        </p:spPr>
        <p:txBody>
          <a:bodyPr wrap="square" rtlCol="0">
            <a:spAutoFit/>
          </a:bodyPr>
          <a:lstStyle/>
          <a:p>
            <a:pPr algn="ctr" defTabSz="1219170"/>
            <a:r>
              <a:rPr lang="ja-JP" altLang="en-US" sz="2400" dirty="0">
                <a:solidFill>
                  <a:prstClr val="black">
                    <a:lumMod val="65000"/>
                    <a:lumOff val="35000"/>
                  </a:prstClr>
                </a:solidFill>
                <a:latin typeface="小塚ゴシック Pro R" panose="020B0400000000000000"/>
                <a:ea typeface="小塚ゴシック Pro R" panose="020B0400000000000000"/>
              </a:rPr>
              <a:t>現行品</a:t>
            </a:r>
          </a:p>
        </p:txBody>
      </p:sp>
      <p:sp>
        <p:nvSpPr>
          <p:cNvPr id="14" name="タイトル 5">
            <a:extLst>
              <a:ext uri="{FF2B5EF4-FFF2-40B4-BE49-F238E27FC236}">
                <a16:creationId xmlns:a16="http://schemas.microsoft.com/office/drawing/2014/main" id="{6A6F7998-9C36-4713-918C-31F6728F72EC}"/>
              </a:ext>
            </a:extLst>
          </p:cNvPr>
          <p:cNvSpPr txBox="1">
            <a:spLocks/>
          </p:cNvSpPr>
          <p:nvPr/>
        </p:nvSpPr>
        <p:spPr>
          <a:xfrm>
            <a:off x="0" y="0"/>
            <a:ext cx="12240683" cy="988400"/>
          </a:xfrm>
          <a:prstGeom prst="rect">
            <a:avLst/>
          </a:prstGeom>
          <a:solidFill>
            <a:schemeClr val="accent5">
              <a:lumMod val="60000"/>
              <a:lumOff val="40000"/>
            </a:schemeClr>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480000" tIns="60960" rIns="121920" bIns="6096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1219170"/>
            <a:r>
              <a:rPr lang="en-US" altLang="ja-JP" sz="5333" dirty="0">
                <a:solidFill>
                  <a:prstClr val="white"/>
                </a:solidFill>
                <a:latin typeface="小塚ゴシック Pro R" panose="020B0400000000000000"/>
                <a:ea typeface="小塚ゴシック Pro R" panose="020B0400000000000000"/>
                <a:cs typeface="Arial Unicode MS" panose="020B0604020202020204" pitchFamily="50" charset="-128"/>
              </a:rPr>
              <a:t>extra MILD</a:t>
            </a:r>
            <a:r>
              <a:rPr lang="ja-JP" altLang="en-US" sz="5333" dirty="0">
                <a:solidFill>
                  <a:prstClr val="white"/>
                </a:solidFill>
                <a:latin typeface="小塚ゴシック Pro R" panose="020B0400000000000000"/>
                <a:ea typeface="小塚ゴシック Pro R" panose="020B0400000000000000"/>
                <a:cs typeface="Arial Unicode MS" panose="020B0604020202020204" pitchFamily="50" charset="-128"/>
              </a:rPr>
              <a:t>　　</a:t>
            </a:r>
            <a:r>
              <a:rPr lang="en-US" altLang="ja-JP" sz="5333" dirty="0">
                <a:solidFill>
                  <a:prstClr val="white"/>
                </a:solidFill>
                <a:latin typeface="小塚ゴシック Pro R" panose="020B0400000000000000"/>
                <a:ea typeface="小塚ゴシック Pro R" panose="020B0400000000000000"/>
                <a:cs typeface="Arial Unicode MS" panose="020B0604020202020204" pitchFamily="50" charset="-128"/>
              </a:rPr>
              <a:t>		</a:t>
            </a:r>
            <a:r>
              <a:rPr lang="en-US" altLang="ja-JP" sz="2600" dirty="0">
                <a:solidFill>
                  <a:prstClr val="white"/>
                </a:solidFill>
                <a:latin typeface="小塚ゴシック Pro R" panose="020B0400000000000000"/>
                <a:ea typeface="小塚ゴシック Pro R" panose="020B0400000000000000"/>
                <a:cs typeface="Arial Unicode MS" panose="020B0604020202020204" pitchFamily="50" charset="-128"/>
              </a:rPr>
              <a:t>2014</a:t>
            </a:r>
            <a:r>
              <a:rPr lang="ja-JP" altLang="en-US" sz="2600" dirty="0">
                <a:solidFill>
                  <a:prstClr val="white"/>
                </a:solidFill>
                <a:latin typeface="小塚ゴシック Pro R" panose="020B0400000000000000"/>
                <a:ea typeface="小塚ゴシック Pro R" panose="020B0400000000000000"/>
                <a:cs typeface="Arial Unicode MS" panose="020B0604020202020204" pitchFamily="50" charset="-128"/>
              </a:rPr>
              <a:t>年リニューアル時のテスト結果</a:t>
            </a:r>
          </a:p>
        </p:txBody>
      </p:sp>
      <p:sp>
        <p:nvSpPr>
          <p:cNvPr id="15" name="テキスト ボックス 14">
            <a:extLst>
              <a:ext uri="{FF2B5EF4-FFF2-40B4-BE49-F238E27FC236}">
                <a16:creationId xmlns:a16="http://schemas.microsoft.com/office/drawing/2014/main" id="{CF225225-9277-42CE-A917-D307BAC4D068}"/>
              </a:ext>
            </a:extLst>
          </p:cNvPr>
          <p:cNvSpPr txBox="1"/>
          <p:nvPr/>
        </p:nvSpPr>
        <p:spPr>
          <a:xfrm>
            <a:off x="2234371" y="2086679"/>
            <a:ext cx="1764211" cy="461665"/>
          </a:xfrm>
          <a:prstGeom prst="rect">
            <a:avLst/>
          </a:prstGeom>
          <a:solidFill>
            <a:schemeClr val="bg1"/>
          </a:solidFill>
        </p:spPr>
        <p:txBody>
          <a:bodyPr wrap="square" rtlCol="0">
            <a:spAutoFit/>
          </a:bodyPr>
          <a:lstStyle/>
          <a:p>
            <a:pPr algn="ctr" defTabSz="1219170"/>
            <a:r>
              <a:rPr lang="ja-JP" altLang="en-US" sz="2400" dirty="0">
                <a:solidFill>
                  <a:prstClr val="black">
                    <a:lumMod val="65000"/>
                    <a:lumOff val="35000"/>
                  </a:prstClr>
                </a:solidFill>
                <a:latin typeface="小塚ゴシック Pro R" panose="020B0400000000000000"/>
                <a:ea typeface="小塚ゴシック Pro R" panose="020B0400000000000000"/>
              </a:rPr>
              <a:t>現行品</a:t>
            </a:r>
          </a:p>
        </p:txBody>
      </p:sp>
      <p:sp>
        <p:nvSpPr>
          <p:cNvPr id="17" name="テキスト ボックス 16">
            <a:extLst>
              <a:ext uri="{FF2B5EF4-FFF2-40B4-BE49-F238E27FC236}">
                <a16:creationId xmlns:a16="http://schemas.microsoft.com/office/drawing/2014/main" id="{87750B9A-C390-4E84-941E-CD54A2D52793}"/>
              </a:ext>
            </a:extLst>
          </p:cNvPr>
          <p:cNvSpPr txBox="1"/>
          <p:nvPr/>
        </p:nvSpPr>
        <p:spPr>
          <a:xfrm>
            <a:off x="4751647" y="1521288"/>
            <a:ext cx="2646878" cy="461665"/>
          </a:xfrm>
          <a:prstGeom prst="rect">
            <a:avLst/>
          </a:prstGeom>
          <a:solidFill>
            <a:schemeClr val="bg1"/>
          </a:solidFill>
        </p:spPr>
        <p:txBody>
          <a:bodyPr wrap="none" rtlCol="0">
            <a:spAutoFit/>
          </a:bodyPr>
          <a:lstStyle/>
          <a:p>
            <a:pPr defTabSz="1219170"/>
            <a:r>
              <a:rPr lang="en-US" altLang="ja-JP" sz="2400" dirty="0">
                <a:solidFill>
                  <a:prstClr val="black">
                    <a:lumMod val="65000"/>
                    <a:lumOff val="35000"/>
                  </a:prstClr>
                </a:solidFill>
                <a:latin typeface="Calibri"/>
                <a:ea typeface="小塚ゴシック Pro R" panose="020B0400000000000000"/>
              </a:rPr>
              <a:t>【</a:t>
            </a:r>
            <a:r>
              <a:rPr lang="ja-JP" altLang="en-US" sz="2400" dirty="0">
                <a:solidFill>
                  <a:prstClr val="black">
                    <a:lumMod val="65000"/>
                    <a:lumOff val="35000"/>
                  </a:prstClr>
                </a:solidFill>
                <a:latin typeface="Calibri"/>
                <a:ea typeface="小塚ゴシック Pro R" panose="020B0400000000000000"/>
              </a:rPr>
              <a:t>肌水分量比較</a:t>
            </a:r>
            <a:r>
              <a:rPr lang="en-US" altLang="ja-JP" sz="2400" dirty="0">
                <a:solidFill>
                  <a:prstClr val="black">
                    <a:lumMod val="65000"/>
                    <a:lumOff val="35000"/>
                  </a:prstClr>
                </a:solidFill>
                <a:latin typeface="Calibri"/>
                <a:ea typeface="小塚ゴシック Pro R" panose="020B0400000000000000"/>
              </a:rPr>
              <a:t>】</a:t>
            </a:r>
            <a:endParaRPr lang="ja-JP" altLang="en-US" sz="2400" dirty="0">
              <a:solidFill>
                <a:prstClr val="black">
                  <a:lumMod val="65000"/>
                  <a:lumOff val="35000"/>
                </a:prstClr>
              </a:solidFill>
              <a:latin typeface="Calibri"/>
              <a:ea typeface="小塚ゴシック Pro R" panose="020B0400000000000000"/>
            </a:endParaRPr>
          </a:p>
        </p:txBody>
      </p:sp>
    </p:spTree>
    <p:extLst>
      <p:ext uri="{BB962C8B-B14F-4D97-AF65-F5344CB8AC3E}">
        <p14:creationId xmlns:p14="http://schemas.microsoft.com/office/powerpoint/2010/main" val="64758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458" r="6668" b="4330"/>
          <a:stretch/>
        </p:blipFill>
        <p:spPr>
          <a:xfrm>
            <a:off x="719403" y="1304420"/>
            <a:ext cx="10657184" cy="4985989"/>
          </a:xfrm>
          <a:prstGeom prst="rect">
            <a:avLst/>
          </a:prstGeom>
        </p:spPr>
      </p:pic>
      <p:sp>
        <p:nvSpPr>
          <p:cNvPr id="5" name="タイトル 5"/>
          <p:cNvSpPr txBox="1">
            <a:spLocks/>
          </p:cNvSpPr>
          <p:nvPr/>
        </p:nvSpPr>
        <p:spPr>
          <a:xfrm>
            <a:off x="0" y="0"/>
            <a:ext cx="12192000" cy="988400"/>
          </a:xfrm>
          <a:prstGeom prst="rect">
            <a:avLst/>
          </a:prstGeom>
          <a:solidFill>
            <a:schemeClr val="accent5">
              <a:lumMod val="60000"/>
              <a:lumOff val="40000"/>
            </a:schemeClr>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480000" tIns="60960" rIns="121920" bIns="6096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1219170"/>
            <a:r>
              <a:rPr lang="en-US" altLang="ja-JP" sz="5333" dirty="0">
                <a:solidFill>
                  <a:prstClr val="white"/>
                </a:solidFill>
                <a:latin typeface="小塚ゴシック Pro R" panose="020B0400000000000000"/>
                <a:ea typeface="小塚ゴシック Pro R" panose="020B0400000000000000"/>
                <a:cs typeface="Arial Unicode MS" panose="020B0604020202020204" pitchFamily="50" charset="-128"/>
              </a:rPr>
              <a:t>extra MILD</a:t>
            </a:r>
            <a:endParaRPr lang="ja-JP" altLang="en-US" sz="5333" dirty="0">
              <a:solidFill>
                <a:prstClr val="white"/>
              </a:solidFill>
              <a:latin typeface="小塚ゴシック Pro R" panose="020B0400000000000000"/>
              <a:ea typeface="小塚ゴシック Pro R" panose="020B0400000000000000"/>
              <a:cs typeface="Arial Unicode MS" panose="020B0604020202020204" pitchFamily="50" charset="-128"/>
            </a:endParaRPr>
          </a:p>
        </p:txBody>
      </p:sp>
      <p:sp>
        <p:nvSpPr>
          <p:cNvPr id="6" name="テキスト ボックス 5"/>
          <p:cNvSpPr txBox="1"/>
          <p:nvPr/>
        </p:nvSpPr>
        <p:spPr>
          <a:xfrm>
            <a:off x="1423282" y="1316167"/>
            <a:ext cx="3179198" cy="666786"/>
          </a:xfrm>
          <a:prstGeom prst="rect">
            <a:avLst/>
          </a:prstGeom>
          <a:solidFill>
            <a:schemeClr val="bg1"/>
          </a:solidFill>
        </p:spPr>
        <p:txBody>
          <a:bodyPr wrap="square" rtlCol="0">
            <a:spAutoFit/>
          </a:bodyPr>
          <a:lstStyle/>
          <a:p>
            <a:pPr defTabSz="1219170"/>
            <a:r>
              <a:rPr lang="ja-JP" altLang="en-US" sz="3733" dirty="0">
                <a:solidFill>
                  <a:srgbClr val="1F497D">
                    <a:lumMod val="60000"/>
                    <a:lumOff val="40000"/>
                  </a:srgbClr>
                </a:solidFill>
                <a:latin typeface="小塚ゴシック Pro R" panose="020B0400000000000000"/>
                <a:ea typeface="小塚ゴシック Pro R" panose="020B0400000000000000"/>
              </a:rPr>
              <a:t>ハリ感アップ</a:t>
            </a:r>
          </a:p>
        </p:txBody>
      </p:sp>
      <p:sp>
        <p:nvSpPr>
          <p:cNvPr id="7" name="テキスト ボックス 6"/>
          <p:cNvSpPr txBox="1"/>
          <p:nvPr/>
        </p:nvSpPr>
        <p:spPr>
          <a:xfrm>
            <a:off x="7839173" y="5797967"/>
            <a:ext cx="1007007" cy="420564"/>
          </a:xfrm>
          <a:prstGeom prst="rect">
            <a:avLst/>
          </a:prstGeom>
          <a:solidFill>
            <a:schemeClr val="bg1"/>
          </a:solidFill>
        </p:spPr>
        <p:txBody>
          <a:bodyPr wrap="none" rtlCol="0">
            <a:spAutoFit/>
          </a:bodyPr>
          <a:lstStyle/>
          <a:p>
            <a:pPr defTabSz="1219170"/>
            <a:r>
              <a:rPr lang="ja-JP" altLang="en-US" sz="2133" dirty="0">
                <a:solidFill>
                  <a:prstClr val="black">
                    <a:lumMod val="65000"/>
                    <a:lumOff val="35000"/>
                  </a:prstClr>
                </a:solidFill>
                <a:latin typeface="小塚ゴシック Pro R" panose="020B0400000000000000"/>
                <a:ea typeface="小塚ゴシック Pro R" panose="020B0400000000000000"/>
              </a:rPr>
              <a:t>旧製品</a:t>
            </a:r>
          </a:p>
        </p:txBody>
      </p:sp>
      <p:sp>
        <p:nvSpPr>
          <p:cNvPr id="8" name="テキスト ボックス 7"/>
          <p:cNvSpPr txBox="1"/>
          <p:nvPr/>
        </p:nvSpPr>
        <p:spPr>
          <a:xfrm>
            <a:off x="9072332" y="5797967"/>
            <a:ext cx="2103461" cy="420564"/>
          </a:xfrm>
          <a:prstGeom prst="rect">
            <a:avLst/>
          </a:prstGeom>
          <a:solidFill>
            <a:schemeClr val="bg1"/>
          </a:solidFill>
        </p:spPr>
        <p:txBody>
          <a:bodyPr wrap="none" rtlCol="0">
            <a:spAutoFit/>
          </a:bodyPr>
          <a:lstStyle/>
          <a:p>
            <a:pPr defTabSz="1219170"/>
            <a:r>
              <a:rPr lang="ja-JP" altLang="en-US" sz="2133" dirty="0">
                <a:solidFill>
                  <a:prstClr val="black">
                    <a:lumMod val="65000"/>
                    <a:lumOff val="35000"/>
                  </a:prstClr>
                </a:solidFill>
                <a:latin typeface="小塚ゴシック Pro R" panose="020B0400000000000000"/>
                <a:ea typeface="小塚ゴシック Pro R" panose="020B0400000000000000"/>
              </a:rPr>
              <a:t>リニューアル品</a:t>
            </a:r>
          </a:p>
        </p:txBody>
      </p:sp>
      <p:sp>
        <p:nvSpPr>
          <p:cNvPr id="9" name="テキスト ボックス 8"/>
          <p:cNvSpPr txBox="1"/>
          <p:nvPr/>
        </p:nvSpPr>
        <p:spPr>
          <a:xfrm>
            <a:off x="2234371" y="2066800"/>
            <a:ext cx="1856598" cy="379656"/>
          </a:xfrm>
          <a:prstGeom prst="rect">
            <a:avLst/>
          </a:prstGeom>
          <a:solidFill>
            <a:schemeClr val="bg1"/>
          </a:solidFill>
        </p:spPr>
        <p:txBody>
          <a:bodyPr wrap="none" rtlCol="0">
            <a:spAutoFit/>
          </a:bodyPr>
          <a:lstStyle/>
          <a:p>
            <a:pPr defTabSz="1219170"/>
            <a:r>
              <a:rPr lang="ja-JP" altLang="en-US" sz="1867" b="1" dirty="0">
                <a:solidFill>
                  <a:prstClr val="black">
                    <a:lumMod val="65000"/>
                    <a:lumOff val="35000"/>
                  </a:prstClr>
                </a:solidFill>
                <a:latin typeface="小塚ゴシック Pro R" panose="020B0400000000000000"/>
                <a:ea typeface="小塚ゴシック Pro R" panose="020B0400000000000000"/>
              </a:rPr>
              <a:t>リニューアル品</a:t>
            </a:r>
          </a:p>
        </p:txBody>
      </p:sp>
      <p:sp>
        <p:nvSpPr>
          <p:cNvPr id="10" name="テキスト ボックス 9"/>
          <p:cNvSpPr txBox="1"/>
          <p:nvPr/>
        </p:nvSpPr>
        <p:spPr>
          <a:xfrm>
            <a:off x="4175787" y="2056199"/>
            <a:ext cx="1107996" cy="461665"/>
          </a:xfrm>
          <a:prstGeom prst="rect">
            <a:avLst/>
          </a:prstGeom>
          <a:solidFill>
            <a:schemeClr val="bg1"/>
          </a:solidFill>
        </p:spPr>
        <p:txBody>
          <a:bodyPr wrap="none" rtlCol="0">
            <a:spAutoFit/>
          </a:bodyPr>
          <a:lstStyle/>
          <a:p>
            <a:pPr defTabSz="1219170"/>
            <a:r>
              <a:rPr lang="ja-JP" altLang="en-US" sz="2400" dirty="0">
                <a:solidFill>
                  <a:prstClr val="black">
                    <a:lumMod val="65000"/>
                    <a:lumOff val="35000"/>
                  </a:prstClr>
                </a:solidFill>
                <a:latin typeface="小塚ゴシック Pro R" panose="020B0400000000000000"/>
                <a:ea typeface="小塚ゴシック Pro R" panose="020B0400000000000000"/>
              </a:rPr>
              <a:t>旧製品</a:t>
            </a:r>
          </a:p>
        </p:txBody>
      </p:sp>
      <p:sp>
        <p:nvSpPr>
          <p:cNvPr id="11" name="テキスト ボックス 10"/>
          <p:cNvSpPr txBox="1"/>
          <p:nvPr/>
        </p:nvSpPr>
        <p:spPr>
          <a:xfrm>
            <a:off x="4937653" y="1659798"/>
            <a:ext cx="3570208" cy="461665"/>
          </a:xfrm>
          <a:prstGeom prst="rect">
            <a:avLst/>
          </a:prstGeom>
          <a:solidFill>
            <a:schemeClr val="bg1"/>
          </a:solidFill>
        </p:spPr>
        <p:txBody>
          <a:bodyPr wrap="none" rtlCol="0">
            <a:spAutoFit/>
          </a:bodyPr>
          <a:lstStyle/>
          <a:p>
            <a:pPr defTabSz="1219170"/>
            <a:r>
              <a:rPr lang="en-US" altLang="ja-JP" sz="2400" dirty="0">
                <a:solidFill>
                  <a:prstClr val="black">
                    <a:lumMod val="65000"/>
                    <a:lumOff val="35000"/>
                  </a:prstClr>
                </a:solidFill>
                <a:latin typeface="小塚ゴシック Pro R" panose="020B0400000000000000"/>
                <a:ea typeface="小塚ゴシック Pro R" panose="020B0400000000000000"/>
              </a:rPr>
              <a:t>【</a:t>
            </a:r>
            <a:r>
              <a:rPr lang="ja-JP" altLang="en-US" sz="2400" dirty="0">
                <a:solidFill>
                  <a:prstClr val="black">
                    <a:lumMod val="65000"/>
                    <a:lumOff val="35000"/>
                  </a:prstClr>
                </a:solidFill>
                <a:latin typeface="小塚ゴシック Pro R" panose="020B0400000000000000"/>
                <a:ea typeface="小塚ゴシック Pro R" panose="020B0400000000000000"/>
              </a:rPr>
              <a:t>ハリ感（弾性）比較</a:t>
            </a:r>
            <a:r>
              <a:rPr lang="en-US" altLang="ja-JP" sz="2400" dirty="0">
                <a:solidFill>
                  <a:prstClr val="black">
                    <a:lumMod val="65000"/>
                    <a:lumOff val="35000"/>
                  </a:prstClr>
                </a:solidFill>
                <a:latin typeface="小塚ゴシック Pro R" panose="020B0400000000000000"/>
                <a:ea typeface="小塚ゴシック Pro R" panose="020B0400000000000000"/>
              </a:rPr>
              <a:t>】</a:t>
            </a:r>
            <a:endParaRPr lang="ja-JP" altLang="en-US" sz="2400" dirty="0">
              <a:solidFill>
                <a:prstClr val="black">
                  <a:lumMod val="65000"/>
                  <a:lumOff val="35000"/>
                </a:prstClr>
              </a:solidFill>
              <a:latin typeface="小塚ゴシック Pro R" panose="020B0400000000000000"/>
              <a:ea typeface="小塚ゴシック Pro R" panose="020B0400000000000000"/>
            </a:endParaRPr>
          </a:p>
        </p:txBody>
      </p:sp>
      <p:sp>
        <p:nvSpPr>
          <p:cNvPr id="13" name="テキスト ボックス 12"/>
          <p:cNvSpPr txBox="1"/>
          <p:nvPr/>
        </p:nvSpPr>
        <p:spPr>
          <a:xfrm>
            <a:off x="7504955" y="2885339"/>
            <a:ext cx="1856598" cy="1241622"/>
          </a:xfrm>
          <a:prstGeom prst="rect">
            <a:avLst/>
          </a:prstGeom>
          <a:solidFill>
            <a:schemeClr val="bg1">
              <a:lumMod val="95000"/>
            </a:schemeClr>
          </a:solidFill>
        </p:spPr>
        <p:txBody>
          <a:bodyPr wrap="none" rtlCol="0">
            <a:spAutoFit/>
          </a:bodyPr>
          <a:lstStyle/>
          <a:p>
            <a:pPr defTabSz="1219170"/>
            <a:r>
              <a:rPr lang="ja-JP" altLang="en-US" sz="1867" b="1" dirty="0">
                <a:solidFill>
                  <a:srgbClr val="FF0000"/>
                </a:solidFill>
                <a:latin typeface="小塚ゴシック Pro R" panose="020B0400000000000000"/>
                <a:ea typeface="小塚ゴシック Pro R" panose="020B0400000000000000"/>
              </a:rPr>
              <a:t>肌弾性が</a:t>
            </a:r>
            <a:endParaRPr lang="en-US" altLang="ja-JP" sz="1867" b="1" dirty="0">
              <a:solidFill>
                <a:srgbClr val="FF0000"/>
              </a:solidFill>
              <a:latin typeface="小塚ゴシック Pro R" panose="020B0400000000000000"/>
              <a:ea typeface="小塚ゴシック Pro R" panose="020B0400000000000000"/>
            </a:endParaRPr>
          </a:p>
          <a:p>
            <a:pPr defTabSz="1219170"/>
            <a:r>
              <a:rPr lang="ja-JP" altLang="en-US" sz="1867" b="1" dirty="0">
                <a:solidFill>
                  <a:prstClr val="black"/>
                </a:solidFill>
                <a:latin typeface="小塚ゴシック Pro R" panose="020B0400000000000000"/>
                <a:ea typeface="小塚ゴシック Pro R" panose="020B0400000000000000"/>
              </a:rPr>
              <a:t>旧製品に比べ</a:t>
            </a:r>
            <a:endParaRPr lang="en-US" altLang="ja-JP" sz="1867" b="1" dirty="0">
              <a:solidFill>
                <a:prstClr val="black"/>
              </a:solidFill>
              <a:latin typeface="小塚ゴシック Pro R" panose="020B0400000000000000"/>
              <a:ea typeface="小塚ゴシック Pro R" panose="020B0400000000000000"/>
            </a:endParaRPr>
          </a:p>
          <a:p>
            <a:pPr defTabSz="1219170"/>
            <a:r>
              <a:rPr lang="ja-JP" altLang="en-US" sz="1867" b="1" dirty="0">
                <a:solidFill>
                  <a:srgbClr val="FF0000"/>
                </a:solidFill>
                <a:latin typeface="小塚ゴシック Pro R" panose="020B0400000000000000"/>
                <a:ea typeface="小塚ゴシック Pro R" panose="020B0400000000000000"/>
              </a:rPr>
              <a:t>約</a:t>
            </a:r>
            <a:r>
              <a:rPr lang="en-US" altLang="ja-JP" sz="1867" b="1" dirty="0">
                <a:solidFill>
                  <a:srgbClr val="FF0000"/>
                </a:solidFill>
                <a:latin typeface="小塚ゴシック Pro R" panose="020B0400000000000000"/>
                <a:ea typeface="小塚ゴシック Pro R" panose="020B0400000000000000"/>
              </a:rPr>
              <a:t>10</a:t>
            </a:r>
            <a:r>
              <a:rPr lang="ja-JP" altLang="en-US" sz="1867" b="1" dirty="0">
                <a:solidFill>
                  <a:srgbClr val="FF0000"/>
                </a:solidFill>
                <a:latin typeface="小塚ゴシック Pro R" panose="020B0400000000000000"/>
                <a:ea typeface="小塚ゴシック Pro R" panose="020B0400000000000000"/>
              </a:rPr>
              <a:t>％</a:t>
            </a:r>
            <a:endParaRPr lang="en-US" altLang="ja-JP" sz="1867" b="1" dirty="0">
              <a:solidFill>
                <a:srgbClr val="FF0000"/>
              </a:solidFill>
              <a:latin typeface="小塚ゴシック Pro R" panose="020B0400000000000000"/>
              <a:ea typeface="小塚ゴシック Pro R" panose="020B0400000000000000"/>
            </a:endParaRPr>
          </a:p>
          <a:p>
            <a:pPr defTabSz="1219170"/>
            <a:r>
              <a:rPr lang="ja-JP" altLang="en-US" sz="1867" b="1" dirty="0">
                <a:solidFill>
                  <a:srgbClr val="FF0000"/>
                </a:solidFill>
                <a:latin typeface="小塚ゴシック Pro R" panose="020B0400000000000000"/>
                <a:ea typeface="小塚ゴシック Pro R" panose="020B0400000000000000"/>
              </a:rPr>
              <a:t>向上しました。</a:t>
            </a:r>
          </a:p>
        </p:txBody>
      </p:sp>
      <p:sp>
        <p:nvSpPr>
          <p:cNvPr id="12" name="テキスト ボックス 11">
            <a:extLst>
              <a:ext uri="{FF2B5EF4-FFF2-40B4-BE49-F238E27FC236}">
                <a16:creationId xmlns:a16="http://schemas.microsoft.com/office/drawing/2014/main" id="{664F8F29-140A-45E2-87F6-9F990701B556}"/>
              </a:ext>
            </a:extLst>
          </p:cNvPr>
          <p:cNvSpPr txBox="1"/>
          <p:nvPr/>
        </p:nvSpPr>
        <p:spPr>
          <a:xfrm>
            <a:off x="9135530" y="5797967"/>
            <a:ext cx="1922939" cy="461665"/>
          </a:xfrm>
          <a:prstGeom prst="rect">
            <a:avLst/>
          </a:prstGeom>
          <a:solidFill>
            <a:schemeClr val="bg1"/>
          </a:solidFill>
        </p:spPr>
        <p:txBody>
          <a:bodyPr wrap="square" rtlCol="0">
            <a:spAutoFit/>
          </a:bodyPr>
          <a:lstStyle/>
          <a:p>
            <a:pPr algn="ctr" defTabSz="1219170"/>
            <a:r>
              <a:rPr lang="ja-JP" altLang="en-US" sz="2400" dirty="0">
                <a:solidFill>
                  <a:prstClr val="black">
                    <a:lumMod val="65000"/>
                    <a:lumOff val="35000"/>
                  </a:prstClr>
                </a:solidFill>
                <a:latin typeface="小塚ゴシック Pro R" panose="020B0400000000000000"/>
                <a:ea typeface="小塚ゴシック Pro R" panose="020B0400000000000000"/>
              </a:rPr>
              <a:t>現行品</a:t>
            </a:r>
          </a:p>
        </p:txBody>
      </p:sp>
      <p:sp>
        <p:nvSpPr>
          <p:cNvPr id="14" name="タイトル 5">
            <a:extLst>
              <a:ext uri="{FF2B5EF4-FFF2-40B4-BE49-F238E27FC236}">
                <a16:creationId xmlns:a16="http://schemas.microsoft.com/office/drawing/2014/main" id="{320036C6-81AD-4F3F-B9A0-0A159DC8FFFD}"/>
              </a:ext>
            </a:extLst>
          </p:cNvPr>
          <p:cNvSpPr txBox="1">
            <a:spLocks/>
          </p:cNvSpPr>
          <p:nvPr/>
        </p:nvSpPr>
        <p:spPr>
          <a:xfrm>
            <a:off x="0" y="0"/>
            <a:ext cx="12240683" cy="988400"/>
          </a:xfrm>
          <a:prstGeom prst="rect">
            <a:avLst/>
          </a:prstGeom>
          <a:solidFill>
            <a:schemeClr val="accent5">
              <a:lumMod val="60000"/>
              <a:lumOff val="40000"/>
            </a:schemeClr>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480000" tIns="60960" rIns="121920" bIns="6096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1219170"/>
            <a:r>
              <a:rPr lang="en-US" altLang="ja-JP" sz="5333" dirty="0">
                <a:solidFill>
                  <a:prstClr val="white"/>
                </a:solidFill>
                <a:latin typeface="小塚ゴシック Pro R" panose="020B0400000000000000"/>
                <a:ea typeface="小塚ゴシック Pro R" panose="020B0400000000000000"/>
                <a:cs typeface="Arial Unicode MS" panose="020B0604020202020204" pitchFamily="50" charset="-128"/>
              </a:rPr>
              <a:t>extra MILD</a:t>
            </a:r>
            <a:r>
              <a:rPr lang="ja-JP" altLang="en-US" sz="5333" dirty="0">
                <a:solidFill>
                  <a:prstClr val="white"/>
                </a:solidFill>
                <a:latin typeface="小塚ゴシック Pro R" panose="020B0400000000000000"/>
                <a:ea typeface="小塚ゴシック Pro R" panose="020B0400000000000000"/>
                <a:cs typeface="Arial Unicode MS" panose="020B0604020202020204" pitchFamily="50" charset="-128"/>
              </a:rPr>
              <a:t>　　</a:t>
            </a:r>
            <a:r>
              <a:rPr lang="en-US" altLang="ja-JP" sz="5333" dirty="0">
                <a:solidFill>
                  <a:prstClr val="white"/>
                </a:solidFill>
                <a:latin typeface="小塚ゴシック Pro R" panose="020B0400000000000000"/>
                <a:ea typeface="小塚ゴシック Pro R" panose="020B0400000000000000"/>
                <a:cs typeface="Arial Unicode MS" panose="020B0604020202020204" pitchFamily="50" charset="-128"/>
              </a:rPr>
              <a:t>		</a:t>
            </a:r>
            <a:r>
              <a:rPr lang="en-US" altLang="ja-JP" sz="2600" dirty="0">
                <a:solidFill>
                  <a:prstClr val="white"/>
                </a:solidFill>
                <a:latin typeface="小塚ゴシック Pro R" panose="020B0400000000000000"/>
                <a:ea typeface="小塚ゴシック Pro R" panose="020B0400000000000000"/>
                <a:cs typeface="Arial Unicode MS" panose="020B0604020202020204" pitchFamily="50" charset="-128"/>
              </a:rPr>
              <a:t>2014</a:t>
            </a:r>
            <a:r>
              <a:rPr lang="ja-JP" altLang="en-US" sz="2600" dirty="0">
                <a:solidFill>
                  <a:prstClr val="white"/>
                </a:solidFill>
                <a:latin typeface="小塚ゴシック Pro R" panose="020B0400000000000000"/>
                <a:ea typeface="小塚ゴシック Pro R" panose="020B0400000000000000"/>
                <a:cs typeface="Arial Unicode MS" panose="020B0604020202020204" pitchFamily="50" charset="-128"/>
              </a:rPr>
              <a:t>年リニューアル時のテスト結果</a:t>
            </a:r>
          </a:p>
        </p:txBody>
      </p:sp>
      <p:sp>
        <p:nvSpPr>
          <p:cNvPr id="15" name="テキスト ボックス 14">
            <a:extLst>
              <a:ext uri="{FF2B5EF4-FFF2-40B4-BE49-F238E27FC236}">
                <a16:creationId xmlns:a16="http://schemas.microsoft.com/office/drawing/2014/main" id="{D57C5695-CB04-4509-A537-E76DAD52B2F5}"/>
              </a:ext>
            </a:extLst>
          </p:cNvPr>
          <p:cNvSpPr txBox="1"/>
          <p:nvPr/>
        </p:nvSpPr>
        <p:spPr>
          <a:xfrm>
            <a:off x="2326757" y="2025795"/>
            <a:ext cx="1764211" cy="461665"/>
          </a:xfrm>
          <a:prstGeom prst="rect">
            <a:avLst/>
          </a:prstGeom>
          <a:solidFill>
            <a:schemeClr val="bg1"/>
          </a:solidFill>
        </p:spPr>
        <p:txBody>
          <a:bodyPr wrap="square" rtlCol="0">
            <a:spAutoFit/>
          </a:bodyPr>
          <a:lstStyle/>
          <a:p>
            <a:pPr algn="ctr" defTabSz="1219170"/>
            <a:r>
              <a:rPr lang="ja-JP" altLang="en-US" sz="2400" dirty="0">
                <a:solidFill>
                  <a:prstClr val="black">
                    <a:lumMod val="65000"/>
                    <a:lumOff val="35000"/>
                  </a:prstClr>
                </a:solidFill>
                <a:latin typeface="小塚ゴシック Pro R" panose="020B0400000000000000"/>
                <a:ea typeface="小塚ゴシック Pro R" panose="020B0400000000000000"/>
              </a:rPr>
              <a:t>現行品</a:t>
            </a:r>
          </a:p>
        </p:txBody>
      </p:sp>
    </p:spTree>
    <p:extLst>
      <p:ext uri="{BB962C8B-B14F-4D97-AF65-F5344CB8AC3E}">
        <p14:creationId xmlns:p14="http://schemas.microsoft.com/office/powerpoint/2010/main" val="296746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X:\Marketing\製品切り抜き画像\0_新製品_リニューアル\extraMILD\extraMILD_mode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59" r="12303"/>
          <a:stretch/>
        </p:blipFill>
        <p:spPr bwMode="auto">
          <a:xfrm>
            <a:off x="6095999" y="78367"/>
            <a:ext cx="6096001" cy="5733256"/>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5"/>
          <p:cNvSpPr>
            <a:spLocks noGrp="1"/>
          </p:cNvSpPr>
          <p:nvPr>
            <p:ph type="title"/>
          </p:nvPr>
        </p:nvSpPr>
        <p:spPr>
          <a:xfrm>
            <a:off x="0" y="0"/>
            <a:ext cx="6096000" cy="685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480000" tIns="45720" rIns="91440" bIns="45720" rtlCol="0" anchor="ctr">
            <a:normAutofit/>
          </a:bodyPr>
          <a:lstStyle/>
          <a:p>
            <a:pPr algn="l"/>
            <a:r>
              <a:rPr lang="en-US" altLang="ja-JP" sz="3733" dirty="0">
                <a:solidFill>
                  <a:prstClr val="white"/>
                </a:solidFill>
                <a:latin typeface="小塚ゴシック Pro R" panose="020B0400000000000000" pitchFamily="34" charset="-128"/>
                <a:ea typeface="小塚ゴシック Pro R" panose="020B0400000000000000"/>
                <a:cs typeface="Arial Unicode MS" panose="020B0604020202020204" pitchFamily="50" charset="-128"/>
              </a:rPr>
              <a:t>extra MILD</a:t>
            </a:r>
            <a:r>
              <a:rPr lang="ja-JP" altLang="en-US" sz="3733" dirty="0">
                <a:solidFill>
                  <a:prstClr val="white"/>
                </a:solidFill>
                <a:latin typeface="小塚ゴシック Pro R" panose="020B0400000000000000" pitchFamily="34" charset="-128"/>
                <a:ea typeface="小塚ゴシック Pro R" panose="020B0400000000000000"/>
                <a:cs typeface="Verlag Light"/>
              </a:rPr>
              <a:t>は</a:t>
            </a:r>
            <a:br>
              <a:rPr lang="en-US" altLang="ja-JP" sz="3733" dirty="0">
                <a:solidFill>
                  <a:prstClr val="white"/>
                </a:solidFill>
                <a:latin typeface="小塚ゴシック Pro R" panose="020B0400000000000000" pitchFamily="34" charset="-128"/>
                <a:ea typeface="小塚ゴシック Pro R" panose="020B0400000000000000"/>
                <a:cs typeface="Verlag Light"/>
              </a:rPr>
            </a:br>
            <a:br>
              <a:rPr lang="en-US" altLang="ja-JP" sz="3733" dirty="0">
                <a:solidFill>
                  <a:prstClr val="white"/>
                </a:solidFill>
                <a:latin typeface="小塚ゴシック Pro R" panose="020B0400000000000000" pitchFamily="34" charset="-128"/>
                <a:ea typeface="小塚ゴシック Pro R" panose="020B0400000000000000"/>
                <a:cs typeface="Verlag Light"/>
              </a:rPr>
            </a:br>
            <a:r>
              <a:rPr lang="ja-JP" altLang="en-US" sz="3733" dirty="0">
                <a:solidFill>
                  <a:prstClr val="white"/>
                </a:solidFill>
                <a:latin typeface="小塚ゴシック Pro R" panose="020B0400000000000000" pitchFamily="34" charset="-128"/>
                <a:ea typeface="小塚ゴシック Pro R" panose="020B0400000000000000"/>
                <a:cs typeface="Verlag Light"/>
              </a:rPr>
              <a:t>まるで</a:t>
            </a:r>
            <a:br>
              <a:rPr lang="en-US" altLang="ja-JP" sz="3733" dirty="0">
                <a:solidFill>
                  <a:prstClr val="white"/>
                </a:solidFill>
                <a:latin typeface="小塚ゴシック Pro R" panose="020B0400000000000000" pitchFamily="34" charset="-128"/>
                <a:ea typeface="小塚ゴシック Pro R" panose="020B0400000000000000"/>
                <a:cs typeface="Verlag Light"/>
              </a:rPr>
            </a:br>
            <a:r>
              <a:rPr lang="ja-JP" altLang="en-US" sz="3733" dirty="0">
                <a:solidFill>
                  <a:prstClr val="white"/>
                </a:solidFill>
                <a:latin typeface="小塚ゴシック Pro R" panose="020B0400000000000000" pitchFamily="34" charset="-128"/>
                <a:ea typeface="小塚ゴシック Pro R" panose="020B0400000000000000"/>
                <a:cs typeface="Verlag Light"/>
              </a:rPr>
              <a:t>肌の上に１枚の</a:t>
            </a:r>
            <a:r>
              <a:rPr lang="en-US" altLang="ja-JP" sz="3733" dirty="0">
                <a:solidFill>
                  <a:prstClr val="white"/>
                </a:solidFill>
                <a:latin typeface="小塚ゴシック Pro R" panose="020B0400000000000000" pitchFamily="34" charset="-128"/>
                <a:ea typeface="小塚ゴシック Pro R" panose="020B0400000000000000"/>
                <a:cs typeface="Verlag Light"/>
              </a:rPr>
              <a:t>   </a:t>
            </a:r>
            <a:br>
              <a:rPr lang="en-US" altLang="ja-JP" sz="3733" dirty="0">
                <a:solidFill>
                  <a:prstClr val="white"/>
                </a:solidFill>
                <a:latin typeface="小塚ゴシック Pro R" panose="020B0400000000000000" pitchFamily="34" charset="-128"/>
                <a:ea typeface="小塚ゴシック Pro R" panose="020B0400000000000000"/>
                <a:cs typeface="Verlag Light"/>
              </a:rPr>
            </a:br>
            <a:br>
              <a:rPr lang="en-US" altLang="ja-JP" sz="3733" dirty="0">
                <a:solidFill>
                  <a:prstClr val="white"/>
                </a:solidFill>
                <a:latin typeface="小塚ゴシック Pro R" panose="020B0400000000000000" pitchFamily="34" charset="-128"/>
                <a:ea typeface="小塚ゴシック Pro R" panose="020B0400000000000000"/>
                <a:cs typeface="Verlag Light"/>
              </a:rPr>
            </a:br>
            <a:r>
              <a:rPr lang="en-US" altLang="ja-JP" sz="3733" dirty="0">
                <a:solidFill>
                  <a:prstClr val="white"/>
                </a:solidFill>
                <a:latin typeface="小塚ゴシック Pro R" panose="020B0400000000000000" pitchFamily="34" charset="-128"/>
                <a:ea typeface="小塚ゴシック Pro R" panose="020B0400000000000000"/>
                <a:cs typeface="Verlag Light"/>
              </a:rPr>
              <a:t> </a:t>
            </a:r>
            <a:r>
              <a:rPr lang="ja-JP" altLang="en-US" sz="3733" dirty="0">
                <a:solidFill>
                  <a:prstClr val="white"/>
                </a:solidFill>
                <a:latin typeface="小塚ゴシック Pro R" panose="020B0400000000000000" pitchFamily="34" charset="-128"/>
                <a:ea typeface="小塚ゴシック Pro R" panose="020B0400000000000000"/>
                <a:cs typeface="Verlag Light"/>
              </a:rPr>
              <a:t>「理想的なうるおい膜」</a:t>
            </a:r>
            <a:br>
              <a:rPr lang="en-US" altLang="ja-JP" sz="3733" dirty="0">
                <a:solidFill>
                  <a:prstClr val="white"/>
                </a:solidFill>
                <a:latin typeface="小塚ゴシック Pro R" panose="020B0400000000000000" pitchFamily="34" charset="-128"/>
                <a:ea typeface="小塚ゴシック Pro R" panose="020B0400000000000000"/>
                <a:cs typeface="Verlag Light"/>
              </a:rPr>
            </a:br>
            <a:br>
              <a:rPr lang="en-US" altLang="ja-JP" sz="3733" dirty="0">
                <a:solidFill>
                  <a:prstClr val="white"/>
                </a:solidFill>
                <a:latin typeface="小塚ゴシック Pro R" panose="020B0400000000000000" pitchFamily="34" charset="-128"/>
                <a:ea typeface="小塚ゴシック Pro R" panose="020B0400000000000000"/>
                <a:cs typeface="Verlag Light"/>
              </a:rPr>
            </a:br>
            <a:r>
              <a:rPr lang="ja-JP" altLang="en-US" sz="3733" dirty="0">
                <a:solidFill>
                  <a:prstClr val="white"/>
                </a:solidFill>
                <a:latin typeface="小塚ゴシック Pro R" panose="020B0400000000000000" pitchFamily="34" charset="-128"/>
                <a:ea typeface="小塚ゴシック Pro R" panose="020B0400000000000000"/>
                <a:cs typeface="Verlag Light"/>
              </a:rPr>
              <a:t>のヴェールをかぶるようなイメージ</a:t>
            </a:r>
          </a:p>
        </p:txBody>
      </p:sp>
      <p:pic>
        <p:nvPicPr>
          <p:cNvPr id="5" name="図 4"/>
          <p:cNvPicPr>
            <a:picLocks noChangeAspect="1"/>
          </p:cNvPicPr>
          <p:nvPr/>
        </p:nvPicPr>
        <p:blipFill>
          <a:blip r:embed="rId4"/>
          <a:stretch>
            <a:fillRect/>
          </a:stretch>
        </p:blipFill>
        <p:spPr>
          <a:xfrm>
            <a:off x="9874276" y="4628285"/>
            <a:ext cx="2317724" cy="2229715"/>
          </a:xfrm>
          <a:prstGeom prst="rect">
            <a:avLst/>
          </a:prstGeom>
        </p:spPr>
      </p:pic>
    </p:spTree>
    <p:extLst>
      <p:ext uri="{BB962C8B-B14F-4D97-AF65-F5344CB8AC3E}">
        <p14:creationId xmlns:p14="http://schemas.microsoft.com/office/powerpoint/2010/main" val="8266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5810" y="1493520"/>
            <a:ext cx="10944529" cy="5029199"/>
          </a:xfrm>
        </p:spPr>
        <p:txBody>
          <a:bodyPr>
            <a:normAutofit/>
          </a:bodyPr>
          <a:lstStyle/>
          <a:p>
            <a:r>
              <a:rPr kumimoji="1" lang="ja-JP" altLang="en-US" sz="4000" dirty="0">
                <a:solidFill>
                  <a:srgbClr val="0070C0"/>
                </a:solidFill>
                <a:latin typeface="小塚ゴシック Pro R" panose="020B0400000000000000" pitchFamily="34" charset="-128"/>
                <a:ea typeface="小塚ゴシック Pro R" panose="020B0400000000000000" pitchFamily="34" charset="-128"/>
              </a:rPr>
              <a:t>どんな人*にも、切り替えるきっかけがある</a:t>
            </a:r>
            <a:endParaRPr kumimoji="1" lang="en-US" altLang="ja-JP" sz="4000" dirty="0">
              <a:solidFill>
                <a:srgbClr val="0070C0"/>
              </a:solidFill>
              <a:latin typeface="小塚ゴシック Pro R" panose="020B0400000000000000" pitchFamily="34" charset="-128"/>
              <a:ea typeface="小塚ゴシック Pro R" panose="020B0400000000000000" pitchFamily="34" charset="-128"/>
            </a:endParaRPr>
          </a:p>
          <a:p>
            <a:pPr marL="0" indent="0">
              <a:buNone/>
            </a:pPr>
            <a:r>
              <a:rPr kumimoji="1" lang="en-US" altLang="ja-JP" sz="4000" dirty="0">
                <a:latin typeface="小塚ゴシック Pro R" panose="020B0400000000000000" pitchFamily="34" charset="-128"/>
                <a:ea typeface="小塚ゴシック Pro R" panose="020B0400000000000000" pitchFamily="34" charset="-128"/>
              </a:rPr>
              <a:t>	</a:t>
            </a:r>
            <a:r>
              <a:rPr lang="ja-JP" altLang="en-US"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新規開拓に適している</a:t>
            </a:r>
            <a:endParaRPr lang="en-US" altLang="ja-JP"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pPr marL="0" indent="0">
              <a:buNone/>
            </a:pPr>
            <a:endParaRPr lang="en-US" altLang="ja-JP"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r>
              <a:rPr lang="ja-JP" altLang="en-US" sz="4000" dirty="0">
                <a:solidFill>
                  <a:srgbClr val="0070C0"/>
                </a:solidFill>
                <a:latin typeface="小塚ゴシック Pro R" panose="020B0400000000000000" pitchFamily="34" charset="-128"/>
                <a:ea typeface="小塚ゴシック Pro R" panose="020B0400000000000000" pitchFamily="34" charset="-128"/>
              </a:rPr>
              <a:t>どんな人*にも、すすめやすい</a:t>
            </a:r>
            <a:endParaRPr lang="en-US" altLang="ja-JP" sz="4000" dirty="0">
              <a:solidFill>
                <a:srgbClr val="0070C0"/>
              </a:solidFill>
              <a:latin typeface="小塚ゴシック Pro R" panose="020B0400000000000000" pitchFamily="34" charset="-128"/>
              <a:ea typeface="小塚ゴシック Pro R" panose="020B0400000000000000" pitchFamily="34" charset="-128"/>
            </a:endParaRPr>
          </a:p>
          <a:p>
            <a:pPr marL="609585" lvl="1" indent="0">
              <a:buNone/>
            </a:pPr>
            <a:r>
              <a:rPr lang="en-US" altLang="ja-JP" sz="4000" dirty="0">
                <a:latin typeface="小塚ゴシック Pro R" panose="020B0400000000000000" pitchFamily="34" charset="-128"/>
                <a:ea typeface="小塚ゴシック Pro R" panose="020B0400000000000000" pitchFamily="34" charset="-128"/>
              </a:rPr>
              <a:t>	</a:t>
            </a:r>
            <a:r>
              <a:rPr lang="ja-JP" altLang="en-US" sz="28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デリケート肌の方から使える</a:t>
            </a:r>
            <a:endParaRPr lang="en-US" altLang="ja-JP" sz="28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pPr marL="609585" lvl="1" indent="0">
              <a:buNone/>
            </a:pPr>
            <a:endParaRPr lang="en-US" altLang="ja-JP" sz="28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r>
              <a:rPr lang="ja-JP" altLang="en-US" sz="4000" dirty="0">
                <a:solidFill>
                  <a:srgbClr val="0070C0"/>
                </a:solidFill>
                <a:latin typeface="小塚ゴシック Pro R" panose="020B0400000000000000" pitchFamily="34" charset="-128"/>
                <a:ea typeface="小塚ゴシック Pro R" panose="020B0400000000000000" pitchFamily="34" charset="-128"/>
              </a:rPr>
              <a:t>どんどん使えて、続けられる</a:t>
            </a:r>
            <a:endParaRPr lang="en-US" altLang="ja-JP" sz="4000" dirty="0">
              <a:solidFill>
                <a:srgbClr val="0070C0"/>
              </a:solidFill>
              <a:latin typeface="小塚ゴシック Pro R" panose="020B0400000000000000" pitchFamily="34" charset="-128"/>
              <a:ea typeface="小塚ゴシック Pro R" panose="020B0400000000000000" pitchFamily="34" charset="-128"/>
            </a:endParaRPr>
          </a:p>
          <a:p>
            <a:pPr marL="609585" lvl="1" indent="0">
              <a:buNone/>
            </a:pPr>
            <a:r>
              <a:rPr lang="en-US" altLang="ja-JP" sz="4000" dirty="0">
                <a:latin typeface="小塚ゴシック Pro R" panose="020B0400000000000000" pitchFamily="34" charset="-128"/>
                <a:ea typeface="小塚ゴシック Pro R" panose="020B0400000000000000" pitchFamily="34" charset="-128"/>
              </a:rPr>
              <a:t>	</a:t>
            </a:r>
            <a:r>
              <a:rPr lang="ja-JP" altLang="en-US" sz="28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お手頃価格で継続購入しやすい</a:t>
            </a:r>
            <a:endParaRPr lang="en-US" altLang="ja-JP" sz="28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p:txBody>
      </p:sp>
      <p:sp>
        <p:nvSpPr>
          <p:cNvPr id="4" name="タイトル 1">
            <a:extLst>
              <a:ext uri="{FF2B5EF4-FFF2-40B4-BE49-F238E27FC236}">
                <a16:creationId xmlns:a16="http://schemas.microsoft.com/office/drawing/2014/main" id="{17BE1ECB-E390-4076-AE6C-F099BCAEB8AF}"/>
              </a:ext>
            </a:extLst>
          </p:cNvPr>
          <p:cNvSpPr txBox="1">
            <a:spLocks/>
          </p:cNvSpPr>
          <p:nvPr/>
        </p:nvSpPr>
        <p:spPr>
          <a:xfrm>
            <a:off x="0" y="0"/>
            <a:ext cx="12192000" cy="1143000"/>
          </a:xfrm>
          <a:prstGeom prst="rect">
            <a:avLst/>
          </a:prstGeom>
          <a:solidFill>
            <a:schemeClr val="accent5">
              <a:lumMod val="60000"/>
              <a:lumOff val="40000"/>
            </a:schemeClr>
          </a:solidFill>
        </p:spPr>
        <p:txBody>
          <a:bodyPr vert="horz" lIns="121920" tIns="60960" rIns="121920" bIns="6096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1219170"/>
            <a:r>
              <a:rPr lang="ja-JP" altLang="en-US" sz="5400" dirty="0">
                <a:solidFill>
                  <a:prstClr val="white"/>
                </a:solidFill>
                <a:latin typeface="小塚ゴシック Pro R" panose="020B0400000000000000" pitchFamily="34" charset="-128"/>
                <a:ea typeface="小塚ゴシック Pro R" panose="020B0400000000000000" pitchFamily="34" charset="-128"/>
              </a:rPr>
              <a:t>エクストラマイルド、だれにでも</a:t>
            </a:r>
          </a:p>
        </p:txBody>
      </p:sp>
      <p:sp>
        <p:nvSpPr>
          <p:cNvPr id="5" name="テキスト ボックス 4">
            <a:extLst>
              <a:ext uri="{FF2B5EF4-FFF2-40B4-BE49-F238E27FC236}">
                <a16:creationId xmlns:a16="http://schemas.microsoft.com/office/drawing/2014/main" id="{DE6EDB0D-1D2C-4350-A6F6-61F461285BA0}"/>
              </a:ext>
            </a:extLst>
          </p:cNvPr>
          <p:cNvSpPr txBox="1"/>
          <p:nvPr/>
        </p:nvSpPr>
        <p:spPr>
          <a:xfrm>
            <a:off x="10260303" y="6384219"/>
            <a:ext cx="1748817" cy="276999"/>
          </a:xfrm>
          <a:prstGeom prst="rect">
            <a:avLst/>
          </a:prstGeom>
          <a:noFill/>
        </p:spPr>
        <p:txBody>
          <a:bodyPr wrap="square" rtlCol="0">
            <a:spAutoFit/>
          </a:bodyPr>
          <a:lstStyle/>
          <a:p>
            <a:pPr defTabSz="1219170"/>
            <a:r>
              <a:rPr lang="ja-JP" altLang="en-US" sz="1200" dirty="0">
                <a:solidFill>
                  <a:prstClr val="black">
                    <a:lumMod val="65000"/>
                    <a:lumOff val="35000"/>
                  </a:prstClr>
                </a:solidFill>
                <a:latin typeface="小塚ゴシック Pro R" panose="020B0400000000000000" pitchFamily="34" charset="-128"/>
                <a:ea typeface="小塚ゴシック Pro R" panose="020B0400000000000000"/>
              </a:rPr>
              <a:t>*幅広い対象のこと</a:t>
            </a:r>
            <a:endParaRPr lang="en-US" altLang="ja-JP" sz="1200" dirty="0">
              <a:solidFill>
                <a:prstClr val="black">
                  <a:lumMod val="65000"/>
                  <a:lumOff val="35000"/>
                </a:prstClr>
              </a:solidFill>
              <a:latin typeface="小塚ゴシック Pro R" panose="020B0400000000000000" pitchFamily="34" charset="-128"/>
              <a:ea typeface="小塚ゴシック Pro R" panose="020B0400000000000000"/>
            </a:endParaRPr>
          </a:p>
        </p:txBody>
      </p:sp>
    </p:spTree>
    <p:extLst>
      <p:ext uri="{BB962C8B-B14F-4D97-AF65-F5344CB8AC3E}">
        <p14:creationId xmlns:p14="http://schemas.microsoft.com/office/powerpoint/2010/main" val="366960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B0F3A40-EA68-46C1-B4B2-4FCFB2C01A66}"/>
              </a:ext>
            </a:extLst>
          </p:cNvPr>
          <p:cNvSpPr/>
          <p:nvPr/>
        </p:nvSpPr>
        <p:spPr>
          <a:xfrm>
            <a:off x="2669723" y="3121674"/>
            <a:ext cx="7275946" cy="662332"/>
          </a:xfrm>
          <a:prstGeom prst="rect">
            <a:avLst/>
          </a:prstGeom>
          <a:noFill/>
        </p:spPr>
        <p:txBody>
          <a:bodyPr wrap="square" lIns="107287" tIns="53643" rIns="107287" bIns="53643" rtlCol="0">
            <a:spAutoFit/>
          </a:bodyPr>
          <a:lstStyle/>
          <a:p>
            <a:pPr>
              <a:spcAft>
                <a:spcPts val="0"/>
              </a:spcAft>
            </a:pPr>
            <a:r>
              <a:rPr lang="ja-JP" kern="1200" dirty="0">
                <a:solidFill>
                  <a:srgbClr val="595959"/>
                </a:solidFill>
                <a:effectLst/>
                <a:latin typeface="Verlag Book" pitchFamily="50" charset="0"/>
                <a:ea typeface="小塚ゴシック Pro R" panose="020B0400000000000000"/>
                <a:cs typeface="ヒラギノ角ゴ Pro W6"/>
              </a:rPr>
              <a:t>※</a:t>
            </a:r>
            <a:r>
              <a:rPr lang="en-US" altLang="ja-JP" kern="1200" dirty="0">
                <a:solidFill>
                  <a:srgbClr val="595959"/>
                </a:solidFill>
                <a:effectLst/>
                <a:latin typeface="Verlag Book" pitchFamily="50" charset="0"/>
                <a:ea typeface="小塚ゴシック Pro R" panose="020B0400000000000000"/>
                <a:cs typeface="ヒラギノ角ゴ Pro W6"/>
              </a:rPr>
              <a:t> </a:t>
            </a:r>
            <a:r>
              <a:rPr lang="en-US" dirty="0">
                <a:solidFill>
                  <a:srgbClr val="000000"/>
                </a:solidFill>
                <a:latin typeface="Verlag Book" pitchFamily="50" charset="0"/>
                <a:ea typeface="小塚ゴシック Pro R" panose="020B0400000000000000"/>
                <a:cs typeface="Times New Roman"/>
              </a:rPr>
              <a:t>©2018 Nu </a:t>
            </a:r>
            <a:r>
              <a:rPr lang="en-US" kern="1200" dirty="0">
                <a:solidFill>
                  <a:srgbClr val="000000"/>
                </a:solidFill>
                <a:effectLst/>
                <a:latin typeface="Verlag Book" pitchFamily="50" charset="0"/>
                <a:ea typeface="小塚ゴシック Pro R" panose="020B0400000000000000"/>
                <a:cs typeface="Times New Roman"/>
              </a:rPr>
              <a:t>Skin Japan Co., Ltd</a:t>
            </a:r>
            <a:r>
              <a:rPr lang="en-US" kern="1200" dirty="0">
                <a:solidFill>
                  <a:srgbClr val="000000"/>
                </a:solidFill>
                <a:effectLst/>
                <a:latin typeface="Verlag Book"/>
                <a:ea typeface="小塚ゴシック Pro R" panose="020B0400000000000000"/>
                <a:cs typeface="Times New Roman"/>
              </a:rPr>
              <a:t>. </a:t>
            </a:r>
            <a:endParaRPr lang="ja-JP" dirty="0">
              <a:effectLst/>
              <a:latin typeface="ＭＳ Ｐゴシック"/>
              <a:ea typeface="小塚ゴシック Pro R" panose="020B0400000000000000"/>
              <a:cs typeface="ＭＳ Ｐゴシック"/>
            </a:endParaRPr>
          </a:p>
          <a:p>
            <a:pPr>
              <a:spcAft>
                <a:spcPts val="0"/>
              </a:spcAft>
            </a:pPr>
            <a:r>
              <a:rPr lang="ja-JP" kern="1200" dirty="0">
                <a:solidFill>
                  <a:srgbClr val="000000"/>
                </a:solidFill>
                <a:effectLst/>
                <a:latin typeface="ＭＳ Ｐゴシック"/>
                <a:ea typeface="小塚ゴシック Pro R" panose="020B0400000000000000"/>
                <a:cs typeface="Times New Roman"/>
              </a:rPr>
              <a:t>掲載されている画像等の無断転載および改変は</a:t>
            </a:r>
            <a:r>
              <a:rPr lang="ja-JP" altLang="en-US" kern="1200" dirty="0">
                <a:solidFill>
                  <a:srgbClr val="000000"/>
                </a:solidFill>
                <a:effectLst/>
                <a:latin typeface="ＭＳ Ｐゴシック"/>
                <a:ea typeface="小塚ゴシック Pro R" panose="020B0400000000000000"/>
                <a:cs typeface="Times New Roman"/>
              </a:rPr>
              <a:t>禁じられています</a:t>
            </a:r>
            <a:r>
              <a:rPr lang="ja-JP" kern="1200" dirty="0">
                <a:solidFill>
                  <a:srgbClr val="000000"/>
                </a:solidFill>
                <a:effectLst/>
                <a:latin typeface="ＭＳ Ｐゴシック"/>
                <a:ea typeface="小塚ゴシック Pro R" panose="020B0400000000000000"/>
                <a:cs typeface="Times New Roman"/>
              </a:rPr>
              <a:t>。</a:t>
            </a:r>
            <a:endParaRPr lang="ja-JP" dirty="0">
              <a:effectLst/>
              <a:latin typeface="ＭＳ Ｐゴシック"/>
              <a:ea typeface="小塚ゴシック Pro R" panose="020B0400000000000000"/>
              <a:cs typeface="ＭＳ Ｐゴシック"/>
            </a:endParaRPr>
          </a:p>
        </p:txBody>
      </p:sp>
      <p:pic>
        <p:nvPicPr>
          <p:cNvPr id="9" name="Picture 2" descr="C:\Users\yaetorii\AppData\Local\Microsoft\Windows\Temporary Internet Files\Content.IE5\7TBWHVNJ\MC900411320[1].wmf">
            <a:extLst>
              <a:ext uri="{FF2B5EF4-FFF2-40B4-BE49-F238E27FC236}">
                <a16:creationId xmlns:a16="http://schemas.microsoft.com/office/drawing/2014/main" id="{74F0FB1D-E5DF-4581-9E67-19E6E28F7D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2781" y="3112252"/>
            <a:ext cx="732621" cy="5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7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Marketing\製品切り抜き画像\0_新製品_リニューアル\extraMILD\extraMILD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957" y="819072"/>
            <a:ext cx="9051528" cy="6038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4352" y="4101075"/>
            <a:ext cx="283346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1753332" y="609028"/>
            <a:ext cx="10344489" cy="646331"/>
          </a:xfrm>
          <a:prstGeom prst="rect">
            <a:avLst/>
          </a:prstGeom>
        </p:spPr>
        <p:txBody>
          <a:bodyPr wrap="square">
            <a:spAutoFit/>
          </a:bodyPr>
          <a:lstStyle/>
          <a:p>
            <a:pPr defTabSz="1219170"/>
            <a:r>
              <a:rPr lang="ja-JP" altLang="en-US" sz="3600" dirty="0">
                <a:solidFill>
                  <a:srgbClr val="5D9CD5"/>
                </a:solidFill>
                <a:latin typeface="小塚ゴシック Pro R" pitchFamily="34" charset="-128"/>
                <a:ea typeface="小塚ゴシック Pro R" pitchFamily="34" charset="-128"/>
                <a:cs typeface="Verlag Light"/>
              </a:rPr>
              <a:t>すべての肌に「理想的なうるおい膜」を</a:t>
            </a:r>
            <a:endParaRPr lang="ja-JP" altLang="en-US" sz="3600" dirty="0">
              <a:solidFill>
                <a:srgbClr val="5D9CD5"/>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777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51655" y="2841854"/>
            <a:ext cx="4070419" cy="163121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1219170"/>
            <a:r>
              <a:rPr lang="en-US" altLang="ja-JP" sz="10000" dirty="0">
                <a:solidFill>
                  <a:srgbClr val="5D9CD5"/>
                </a:solidFill>
                <a:latin typeface="Verlag Bold" pitchFamily="50" charset="0"/>
                <a:ea typeface="小塚ゴシック Pro R" panose="020B0400000000000000"/>
              </a:rPr>
              <a:t>39.4</a:t>
            </a:r>
            <a:r>
              <a:rPr lang="ja-JP" altLang="en-US" sz="10000" dirty="0">
                <a:solidFill>
                  <a:srgbClr val="5D9CD5"/>
                </a:solidFill>
                <a:latin typeface="Verlag Bold" pitchFamily="50" charset="0"/>
                <a:ea typeface="小塚ゴシック Pro R" panose="020B0400000000000000"/>
              </a:rPr>
              <a:t>％</a:t>
            </a:r>
          </a:p>
        </p:txBody>
      </p:sp>
      <p:sp>
        <p:nvSpPr>
          <p:cNvPr id="7" name="テキスト ボックス 6"/>
          <p:cNvSpPr txBox="1"/>
          <p:nvPr/>
        </p:nvSpPr>
        <p:spPr>
          <a:xfrm>
            <a:off x="8750332" y="6517309"/>
            <a:ext cx="3199915" cy="253916"/>
          </a:xfrm>
          <a:prstGeom prst="rect">
            <a:avLst/>
          </a:prstGeom>
          <a:noFill/>
        </p:spPr>
        <p:txBody>
          <a:bodyPr wrap="none" rtlCol="0">
            <a:spAutoFit/>
          </a:bodyPr>
          <a:lstStyle/>
          <a:p>
            <a:pPr defTabSz="1219170"/>
            <a:r>
              <a:rPr lang="ja-JP" altLang="en-US" sz="1050" dirty="0">
                <a:solidFill>
                  <a:prstClr val="black">
                    <a:lumMod val="65000"/>
                    <a:lumOff val="35000"/>
                  </a:prstClr>
                </a:solidFill>
                <a:latin typeface="Calibri"/>
                <a:ea typeface="小塚ゴシック Pro R" panose="020B0400000000000000"/>
              </a:rPr>
              <a:t>日本香粧品学会誌　</a:t>
            </a:r>
            <a:r>
              <a:rPr lang="en-US" altLang="ja-JP" sz="1050" dirty="0">
                <a:solidFill>
                  <a:prstClr val="black">
                    <a:lumMod val="65000"/>
                    <a:lumOff val="35000"/>
                  </a:prstClr>
                </a:solidFill>
                <a:latin typeface="Mark51050704154944-00010005"/>
                <a:ea typeface="小塚ゴシック Pro R" panose="020B0400000000000000"/>
              </a:rPr>
              <a:t>Vol. 29, No. 2, pp. 125129 (2005)</a:t>
            </a:r>
            <a:endParaRPr lang="ja-JP" altLang="en-US" sz="1050" dirty="0">
              <a:solidFill>
                <a:prstClr val="black">
                  <a:lumMod val="65000"/>
                  <a:lumOff val="35000"/>
                </a:prstClr>
              </a:solidFill>
              <a:latin typeface="Calibri"/>
              <a:ea typeface="小塚ゴシック Pro R" panose="020B0400000000000000"/>
            </a:endParaRPr>
          </a:p>
        </p:txBody>
      </p:sp>
      <p:grpSp>
        <p:nvGrpSpPr>
          <p:cNvPr id="6" name="グループ化 5">
            <a:extLst>
              <a:ext uri="{FF2B5EF4-FFF2-40B4-BE49-F238E27FC236}">
                <a16:creationId xmlns:a16="http://schemas.microsoft.com/office/drawing/2014/main" id="{A5D83718-00F0-42E2-8C70-9E96F8CA5382}"/>
              </a:ext>
            </a:extLst>
          </p:cNvPr>
          <p:cNvGrpSpPr/>
          <p:nvPr/>
        </p:nvGrpSpPr>
        <p:grpSpPr>
          <a:xfrm>
            <a:off x="624385" y="2153738"/>
            <a:ext cx="1056117" cy="2880320"/>
            <a:chOff x="2229311" y="1862711"/>
            <a:chExt cx="1056117" cy="2880320"/>
          </a:xfrm>
        </p:grpSpPr>
        <p:sp>
          <p:nvSpPr>
            <p:cNvPr id="3" name="正方形/長方形 2"/>
            <p:cNvSpPr/>
            <p:nvPr/>
          </p:nvSpPr>
          <p:spPr>
            <a:xfrm>
              <a:off x="2229311" y="1862711"/>
              <a:ext cx="1056117" cy="28803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219170"/>
              <a:endParaRPr lang="ja-JP" altLang="en-US" sz="2400" dirty="0">
                <a:solidFill>
                  <a:schemeClr val="bg1"/>
                </a:solidFill>
                <a:latin typeface="Calibri"/>
                <a:ea typeface="小塚ゴシック Pro R" panose="020B0400000000000000"/>
              </a:endParaRPr>
            </a:p>
          </p:txBody>
        </p:sp>
        <p:sp>
          <p:nvSpPr>
            <p:cNvPr id="4" name="テキスト ボックス 3"/>
            <p:cNvSpPr txBox="1"/>
            <p:nvPr/>
          </p:nvSpPr>
          <p:spPr>
            <a:xfrm>
              <a:off x="2352109" y="2091245"/>
              <a:ext cx="759119" cy="2488823"/>
            </a:xfrm>
            <a:prstGeom prst="rect">
              <a:avLst/>
            </a:prstGeom>
            <a:noFill/>
          </p:spPr>
          <p:txBody>
            <a:bodyPr vert="eaVert" wrap="none" rtlCol="0">
              <a:spAutoFit/>
            </a:bodyPr>
            <a:lstStyle/>
            <a:p>
              <a:pPr defTabSz="1219170"/>
              <a:r>
                <a:rPr lang="ja-JP" altLang="en-US" sz="3733" dirty="0">
                  <a:solidFill>
                    <a:schemeClr val="bg1"/>
                  </a:solidFill>
                  <a:latin typeface="Calibri"/>
                  <a:ea typeface="小塚ゴシック Pro R" panose="020B0400000000000000"/>
                </a:rPr>
                <a:t>敏　感　肌</a:t>
              </a:r>
            </a:p>
          </p:txBody>
        </p:sp>
      </p:grpSp>
      <p:sp>
        <p:nvSpPr>
          <p:cNvPr id="11" name="右矢印 10"/>
          <p:cNvSpPr/>
          <p:nvPr/>
        </p:nvSpPr>
        <p:spPr>
          <a:xfrm>
            <a:off x="3814054" y="2288230"/>
            <a:ext cx="1056117" cy="721436"/>
          </a:xfrm>
          <a:prstGeom prst="rightArrow">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ja-JP" altLang="en-US" sz="2400" dirty="0">
              <a:solidFill>
                <a:prstClr val="white"/>
              </a:solidFill>
              <a:latin typeface="Calibri"/>
              <a:ea typeface="小塚ゴシック Pro R" panose="020B0400000000000000"/>
            </a:endParaRPr>
          </a:p>
        </p:txBody>
      </p:sp>
      <p:sp>
        <p:nvSpPr>
          <p:cNvPr id="12" name="テキスト ボックス 11"/>
          <p:cNvSpPr txBox="1"/>
          <p:nvPr/>
        </p:nvSpPr>
        <p:spPr>
          <a:xfrm>
            <a:off x="4963463" y="2226654"/>
            <a:ext cx="1553630" cy="913007"/>
          </a:xfrm>
          <a:prstGeom prst="rect">
            <a:avLst/>
          </a:prstGeom>
          <a:noFill/>
        </p:spPr>
        <p:txBody>
          <a:bodyPr wrap="none" rtlCol="0">
            <a:spAutoFit/>
          </a:bodyPr>
          <a:lstStyle/>
          <a:p>
            <a:pPr defTabSz="1219170"/>
            <a:r>
              <a:rPr lang="ja-JP" altLang="en-US" sz="5333" dirty="0">
                <a:solidFill>
                  <a:prstClr val="black">
                    <a:lumMod val="65000"/>
                    <a:lumOff val="35000"/>
                  </a:prstClr>
                </a:solidFill>
                <a:latin typeface="小塚ゴシック Pro R" panose="020B0400000000000000" pitchFamily="34" charset="-128"/>
                <a:ea typeface="小塚ゴシック Pro R" panose="020B0400000000000000"/>
              </a:rPr>
              <a:t>便乗</a:t>
            </a:r>
          </a:p>
        </p:txBody>
      </p:sp>
      <p:sp>
        <p:nvSpPr>
          <p:cNvPr id="13" name="テキスト ボックス 12"/>
          <p:cNvSpPr txBox="1"/>
          <p:nvPr/>
        </p:nvSpPr>
        <p:spPr>
          <a:xfrm>
            <a:off x="5042931" y="4270781"/>
            <a:ext cx="2238113" cy="913007"/>
          </a:xfrm>
          <a:prstGeom prst="rect">
            <a:avLst/>
          </a:prstGeom>
          <a:noFill/>
        </p:spPr>
        <p:txBody>
          <a:bodyPr wrap="none" rtlCol="0">
            <a:spAutoFit/>
          </a:bodyPr>
          <a:lstStyle/>
          <a:p>
            <a:pPr defTabSz="1219170"/>
            <a:r>
              <a:rPr lang="ja-JP" altLang="en-US" sz="5333" dirty="0">
                <a:solidFill>
                  <a:prstClr val="black">
                    <a:lumMod val="65000"/>
                    <a:lumOff val="35000"/>
                  </a:prstClr>
                </a:solidFill>
                <a:latin typeface="小塚ゴシック Pro R" panose="020B0400000000000000" pitchFamily="34" charset="-128"/>
                <a:ea typeface="小塚ゴシック Pro R" panose="020B0400000000000000"/>
              </a:rPr>
              <a:t>勘違い</a:t>
            </a:r>
          </a:p>
        </p:txBody>
      </p:sp>
      <p:sp>
        <p:nvSpPr>
          <p:cNvPr id="14" name="タイトル 1">
            <a:extLst>
              <a:ext uri="{FF2B5EF4-FFF2-40B4-BE49-F238E27FC236}">
                <a16:creationId xmlns:a16="http://schemas.microsoft.com/office/drawing/2014/main" id="{48F95EFB-7869-4E96-84E3-98F352207910}"/>
              </a:ext>
            </a:extLst>
          </p:cNvPr>
          <p:cNvSpPr txBox="1">
            <a:spLocks/>
          </p:cNvSpPr>
          <p:nvPr/>
        </p:nvSpPr>
        <p:spPr>
          <a:xfrm>
            <a:off x="0" y="0"/>
            <a:ext cx="12192000" cy="1143000"/>
          </a:xfrm>
          <a:prstGeom prst="rect">
            <a:avLst/>
          </a:prstGeom>
          <a:solidFill>
            <a:schemeClr val="accent5">
              <a:lumMod val="60000"/>
              <a:lumOff val="40000"/>
            </a:schemeClr>
          </a:solidFill>
        </p:spPr>
        <p:txBody>
          <a:bodyPr vert="horz" lIns="121920" tIns="60960" rIns="121920" bIns="6096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1219170"/>
            <a:r>
              <a:rPr lang="ja-JP" altLang="en-US" sz="5400" dirty="0">
                <a:solidFill>
                  <a:prstClr val="white"/>
                </a:solidFill>
                <a:latin typeface="小塚ゴシック Pro R" panose="020B0400000000000000" pitchFamily="34" charset="-128"/>
                <a:ea typeface="小塚ゴシック Pro R" panose="020B0400000000000000"/>
              </a:rPr>
              <a:t>敏感肌について</a:t>
            </a:r>
          </a:p>
        </p:txBody>
      </p:sp>
      <p:sp>
        <p:nvSpPr>
          <p:cNvPr id="5" name="正方形/長方形 4">
            <a:extLst>
              <a:ext uri="{FF2B5EF4-FFF2-40B4-BE49-F238E27FC236}">
                <a16:creationId xmlns:a16="http://schemas.microsoft.com/office/drawing/2014/main" id="{F7F14B8F-9970-4381-A340-E8B7D5552B0A}"/>
              </a:ext>
            </a:extLst>
          </p:cNvPr>
          <p:cNvSpPr/>
          <p:nvPr/>
        </p:nvSpPr>
        <p:spPr>
          <a:xfrm>
            <a:off x="2520249" y="1723365"/>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latin typeface="Verlag Bold" pitchFamily="50" charset="0"/>
                <a:ea typeface="小塚ゴシック Pro R" panose="020B0400000000000000"/>
              </a:rPr>
              <a:t>B</a:t>
            </a:r>
            <a:endParaRPr kumimoji="1" lang="ja-JP" altLang="en-US" sz="3600" dirty="0">
              <a:latin typeface="Verlag Bold" pitchFamily="50" charset="0"/>
              <a:ea typeface="小塚ゴシック Pro R" panose="020B0400000000000000"/>
            </a:endParaRPr>
          </a:p>
        </p:txBody>
      </p:sp>
      <p:sp>
        <p:nvSpPr>
          <p:cNvPr id="16" name="正方形/長方形 15">
            <a:extLst>
              <a:ext uri="{FF2B5EF4-FFF2-40B4-BE49-F238E27FC236}">
                <a16:creationId xmlns:a16="http://schemas.microsoft.com/office/drawing/2014/main" id="{8CDA1FFC-8505-45A6-B4E7-A535605C8E95}"/>
              </a:ext>
            </a:extLst>
          </p:cNvPr>
          <p:cNvSpPr/>
          <p:nvPr/>
        </p:nvSpPr>
        <p:spPr>
          <a:xfrm>
            <a:off x="2518678" y="2400726"/>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latin typeface="Verlag Bold" pitchFamily="50" charset="0"/>
                <a:ea typeface="小塚ゴシック Pro R" panose="020B0400000000000000"/>
              </a:rPr>
              <a:t>I</a:t>
            </a:r>
            <a:endParaRPr kumimoji="1" lang="ja-JP" altLang="en-US" sz="3600" dirty="0">
              <a:latin typeface="Verlag Bold" pitchFamily="50" charset="0"/>
              <a:ea typeface="小塚ゴシック Pro R" panose="020B0400000000000000"/>
            </a:endParaRPr>
          </a:p>
        </p:txBody>
      </p:sp>
      <p:sp>
        <p:nvSpPr>
          <p:cNvPr id="17" name="正方形/長方形 16">
            <a:extLst>
              <a:ext uri="{FF2B5EF4-FFF2-40B4-BE49-F238E27FC236}">
                <a16:creationId xmlns:a16="http://schemas.microsoft.com/office/drawing/2014/main" id="{E995802C-8901-481A-AA30-EDA22C80A118}"/>
              </a:ext>
            </a:extLst>
          </p:cNvPr>
          <p:cNvSpPr/>
          <p:nvPr/>
        </p:nvSpPr>
        <p:spPr>
          <a:xfrm>
            <a:off x="2518678" y="3061819"/>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latin typeface="Verlag Bold" pitchFamily="50" charset="0"/>
                <a:ea typeface="小塚ゴシック Pro R" panose="020B0400000000000000"/>
              </a:rPr>
              <a:t>N</a:t>
            </a:r>
            <a:endParaRPr kumimoji="1" lang="ja-JP" altLang="en-US" sz="3600" dirty="0">
              <a:latin typeface="Verlag Bold" pitchFamily="50" charset="0"/>
              <a:ea typeface="小塚ゴシック Pro R" panose="020B0400000000000000"/>
            </a:endParaRPr>
          </a:p>
        </p:txBody>
      </p:sp>
      <p:sp>
        <p:nvSpPr>
          <p:cNvPr id="18" name="正方形/長方形 17">
            <a:extLst>
              <a:ext uri="{FF2B5EF4-FFF2-40B4-BE49-F238E27FC236}">
                <a16:creationId xmlns:a16="http://schemas.microsoft.com/office/drawing/2014/main" id="{3E2E715D-1D77-46D1-9471-23C3FF257F23}"/>
              </a:ext>
            </a:extLst>
          </p:cNvPr>
          <p:cNvSpPr/>
          <p:nvPr/>
        </p:nvSpPr>
        <p:spPr>
          <a:xfrm>
            <a:off x="2520249" y="3722913"/>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latin typeface="Verlag Bold" pitchFamily="50" charset="0"/>
                <a:ea typeface="小塚ゴシック Pro R" panose="020B0400000000000000"/>
              </a:rPr>
              <a:t>K</a:t>
            </a:r>
            <a:endParaRPr kumimoji="1" lang="ja-JP" altLang="en-US" sz="3600" dirty="0">
              <a:latin typeface="Verlag Bold" pitchFamily="50" charset="0"/>
              <a:ea typeface="小塚ゴシック Pro R" panose="020B0400000000000000"/>
            </a:endParaRPr>
          </a:p>
        </p:txBody>
      </p:sp>
      <p:sp>
        <p:nvSpPr>
          <p:cNvPr id="19" name="正方形/長方形 18">
            <a:extLst>
              <a:ext uri="{FF2B5EF4-FFF2-40B4-BE49-F238E27FC236}">
                <a16:creationId xmlns:a16="http://schemas.microsoft.com/office/drawing/2014/main" id="{4659C7C0-92C4-44B5-8FE8-A5F7A60E7334}"/>
              </a:ext>
            </a:extLst>
          </p:cNvPr>
          <p:cNvSpPr/>
          <p:nvPr/>
        </p:nvSpPr>
        <p:spPr>
          <a:xfrm>
            <a:off x="2520249" y="4385693"/>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latin typeface="Verlag Bold" pitchFamily="50" charset="0"/>
                <a:ea typeface="小塚ゴシック Pro R" panose="020B0400000000000000"/>
              </a:rPr>
              <a:t>A</a:t>
            </a:r>
            <a:endParaRPr kumimoji="1" lang="ja-JP" altLang="en-US" sz="3600" dirty="0">
              <a:latin typeface="Verlag Bold" pitchFamily="50" charset="0"/>
              <a:ea typeface="小塚ゴシック Pro R" panose="020B0400000000000000"/>
            </a:endParaRPr>
          </a:p>
        </p:txBody>
      </p:sp>
      <p:sp>
        <p:nvSpPr>
          <p:cNvPr id="20" name="正方形/長方形 19">
            <a:extLst>
              <a:ext uri="{FF2B5EF4-FFF2-40B4-BE49-F238E27FC236}">
                <a16:creationId xmlns:a16="http://schemas.microsoft.com/office/drawing/2014/main" id="{BE0003AB-B85E-4A16-9D5A-B494EEB8D089}"/>
              </a:ext>
            </a:extLst>
          </p:cNvPr>
          <p:cNvSpPr/>
          <p:nvPr/>
        </p:nvSpPr>
        <p:spPr>
          <a:xfrm>
            <a:off x="2520249" y="5035259"/>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latin typeface="Verlag Bold" pitchFamily="50" charset="0"/>
                <a:ea typeface="小塚ゴシック Pro R" panose="020B0400000000000000"/>
              </a:rPr>
              <a:t>N</a:t>
            </a:r>
            <a:endParaRPr kumimoji="1" lang="ja-JP" altLang="en-US" sz="3600" dirty="0">
              <a:latin typeface="Verlag Bold" pitchFamily="50" charset="0"/>
              <a:ea typeface="小塚ゴシック Pro R" panose="020B0400000000000000"/>
            </a:endParaRPr>
          </a:p>
        </p:txBody>
      </p:sp>
      <p:sp>
        <p:nvSpPr>
          <p:cNvPr id="21" name="右矢印 10">
            <a:extLst>
              <a:ext uri="{FF2B5EF4-FFF2-40B4-BE49-F238E27FC236}">
                <a16:creationId xmlns:a16="http://schemas.microsoft.com/office/drawing/2014/main" id="{AA60C62C-D8F8-49F8-9B5A-0E044CCD069F}"/>
              </a:ext>
            </a:extLst>
          </p:cNvPr>
          <p:cNvSpPr/>
          <p:nvPr/>
        </p:nvSpPr>
        <p:spPr>
          <a:xfrm>
            <a:off x="3814053" y="4229122"/>
            <a:ext cx="1056117" cy="721436"/>
          </a:xfrm>
          <a:prstGeom prst="rightArrow">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ja-JP" altLang="en-US" sz="2400" dirty="0">
              <a:solidFill>
                <a:prstClr val="white"/>
              </a:solidFill>
              <a:latin typeface="Calibri"/>
              <a:ea typeface="小塚ゴシック Pro R" panose="020B0400000000000000"/>
            </a:endParaRPr>
          </a:p>
        </p:txBody>
      </p:sp>
      <p:sp>
        <p:nvSpPr>
          <p:cNvPr id="10" name="右中かっこ 9">
            <a:extLst>
              <a:ext uri="{FF2B5EF4-FFF2-40B4-BE49-F238E27FC236}">
                <a16:creationId xmlns:a16="http://schemas.microsoft.com/office/drawing/2014/main" id="{83CD4EC7-168F-474B-9AE7-5E11DB28FB7A}"/>
              </a:ext>
            </a:extLst>
          </p:cNvPr>
          <p:cNvSpPr/>
          <p:nvPr/>
        </p:nvSpPr>
        <p:spPr>
          <a:xfrm>
            <a:off x="3317161" y="1852549"/>
            <a:ext cx="311739" cy="17056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a typeface="小塚ゴシック Pro R" panose="020B0400000000000000"/>
            </a:endParaRPr>
          </a:p>
        </p:txBody>
      </p:sp>
      <p:sp>
        <p:nvSpPr>
          <p:cNvPr id="23" name="右中かっこ 22">
            <a:extLst>
              <a:ext uri="{FF2B5EF4-FFF2-40B4-BE49-F238E27FC236}">
                <a16:creationId xmlns:a16="http://schemas.microsoft.com/office/drawing/2014/main" id="{6A96B221-EC82-4AC6-8D1C-EF61AC0A68D7}"/>
              </a:ext>
            </a:extLst>
          </p:cNvPr>
          <p:cNvSpPr/>
          <p:nvPr/>
        </p:nvSpPr>
        <p:spPr>
          <a:xfrm>
            <a:off x="3317161" y="3787874"/>
            <a:ext cx="311739" cy="17056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a typeface="小塚ゴシック Pro R" panose="020B0400000000000000"/>
            </a:endParaRPr>
          </a:p>
        </p:txBody>
      </p:sp>
    </p:spTree>
    <p:extLst>
      <p:ext uri="{BB962C8B-B14F-4D97-AF65-F5344CB8AC3E}">
        <p14:creationId xmlns:p14="http://schemas.microsoft.com/office/powerpoint/2010/main" val="232093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897068" y="6559090"/>
            <a:ext cx="3199915" cy="253916"/>
          </a:xfrm>
          <a:prstGeom prst="rect">
            <a:avLst/>
          </a:prstGeom>
          <a:noFill/>
        </p:spPr>
        <p:txBody>
          <a:bodyPr wrap="none" rtlCol="0">
            <a:spAutoFit/>
          </a:bodyPr>
          <a:lstStyle/>
          <a:p>
            <a:pPr defTabSz="1219170"/>
            <a:r>
              <a:rPr lang="ja-JP" altLang="en-US" sz="1050" dirty="0">
                <a:solidFill>
                  <a:prstClr val="black">
                    <a:lumMod val="65000"/>
                    <a:lumOff val="35000"/>
                  </a:prstClr>
                </a:solidFill>
                <a:latin typeface="Calibri"/>
                <a:ea typeface="小塚ゴシック Pro R" panose="020B0400000000000000"/>
              </a:rPr>
              <a:t>日本香粧品学会誌　</a:t>
            </a:r>
            <a:r>
              <a:rPr lang="en-US" altLang="ja-JP" sz="1050" dirty="0">
                <a:solidFill>
                  <a:prstClr val="black">
                    <a:lumMod val="65000"/>
                    <a:lumOff val="35000"/>
                  </a:prstClr>
                </a:solidFill>
                <a:latin typeface="Mark51050704154944-00010005"/>
                <a:ea typeface="小塚ゴシック Pro R" panose="020B0400000000000000"/>
              </a:rPr>
              <a:t>Vol. 29, No. 2, pp. 125129 (2005)</a:t>
            </a:r>
            <a:endParaRPr lang="ja-JP" altLang="en-US" sz="1050" dirty="0">
              <a:solidFill>
                <a:prstClr val="black">
                  <a:lumMod val="65000"/>
                  <a:lumOff val="35000"/>
                </a:prstClr>
              </a:solidFill>
              <a:latin typeface="Calibri"/>
              <a:ea typeface="小塚ゴシック Pro R" panose="020B0400000000000000"/>
            </a:endParaRPr>
          </a:p>
        </p:txBody>
      </p:sp>
      <p:sp>
        <p:nvSpPr>
          <p:cNvPr id="18" name="タイトル 1"/>
          <p:cNvSpPr txBox="1">
            <a:spLocks/>
          </p:cNvSpPr>
          <p:nvPr/>
        </p:nvSpPr>
        <p:spPr>
          <a:xfrm>
            <a:off x="0" y="0"/>
            <a:ext cx="12192000" cy="1143000"/>
          </a:xfrm>
          <a:prstGeom prst="rect">
            <a:avLst/>
          </a:prstGeom>
          <a:solidFill>
            <a:schemeClr val="accent5">
              <a:lumMod val="60000"/>
              <a:lumOff val="40000"/>
            </a:schemeClr>
          </a:solidFill>
        </p:spPr>
        <p:txBody>
          <a:bodyPr vert="horz" lIns="121920" tIns="60960" rIns="121920" bIns="6096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1219170"/>
            <a:r>
              <a:rPr lang="ja-JP" altLang="en-US" sz="5400" dirty="0">
                <a:solidFill>
                  <a:prstClr val="white"/>
                </a:solidFill>
                <a:latin typeface="小塚ゴシック Pro R" panose="020B0400000000000000" pitchFamily="34" charset="-128"/>
                <a:ea typeface="小塚ゴシック Pro R" panose="020B0400000000000000"/>
              </a:rPr>
              <a:t>敏感肌について</a:t>
            </a:r>
          </a:p>
        </p:txBody>
      </p:sp>
      <p:sp>
        <p:nvSpPr>
          <p:cNvPr id="2" name="テキスト ボックス 1">
            <a:extLst>
              <a:ext uri="{FF2B5EF4-FFF2-40B4-BE49-F238E27FC236}">
                <a16:creationId xmlns:a16="http://schemas.microsoft.com/office/drawing/2014/main" id="{35AB39F6-25CF-4231-8FD4-6CDF760924C9}"/>
              </a:ext>
            </a:extLst>
          </p:cNvPr>
          <p:cNvSpPr txBox="1"/>
          <p:nvPr/>
        </p:nvSpPr>
        <p:spPr>
          <a:xfrm>
            <a:off x="3525626" y="2122437"/>
            <a:ext cx="2295892" cy="523220"/>
          </a:xfrm>
          <a:prstGeom prst="rect">
            <a:avLst/>
          </a:prstGeom>
          <a:noFill/>
        </p:spPr>
        <p:txBody>
          <a:bodyPr wrap="square" rtlCol="0">
            <a:spAutoFit/>
          </a:bodyPr>
          <a:lstStyle/>
          <a:p>
            <a:r>
              <a:rPr kumimoji="1" lang="en-US" altLang="ja-JP" sz="2800" dirty="0">
                <a:solidFill>
                  <a:schemeClr val="tx1">
                    <a:lumMod val="65000"/>
                    <a:lumOff val="35000"/>
                  </a:schemeClr>
                </a:solidFill>
                <a:latin typeface="Verlag Book" pitchFamily="50" charset="0"/>
                <a:ea typeface="小塚ゴシック Pro R" panose="020B0400000000000000"/>
              </a:rPr>
              <a:t>BURNING</a:t>
            </a:r>
            <a:endParaRPr kumimoji="1" lang="ja-JP" altLang="en-US" sz="2800" dirty="0">
              <a:solidFill>
                <a:schemeClr val="tx1">
                  <a:lumMod val="65000"/>
                  <a:lumOff val="35000"/>
                </a:schemeClr>
              </a:solidFill>
              <a:latin typeface="Verlag Book" pitchFamily="50" charset="0"/>
              <a:ea typeface="小塚ゴシック Pro R" panose="020B0400000000000000"/>
            </a:endParaRPr>
          </a:p>
        </p:txBody>
      </p:sp>
      <p:sp>
        <p:nvSpPr>
          <p:cNvPr id="17" name="テキスト ボックス 16">
            <a:extLst>
              <a:ext uri="{FF2B5EF4-FFF2-40B4-BE49-F238E27FC236}">
                <a16:creationId xmlns:a16="http://schemas.microsoft.com/office/drawing/2014/main" id="{5D6DB9B0-5696-4C6A-8992-C59A1AA4941C}"/>
              </a:ext>
            </a:extLst>
          </p:cNvPr>
          <p:cNvSpPr txBox="1"/>
          <p:nvPr/>
        </p:nvSpPr>
        <p:spPr>
          <a:xfrm>
            <a:off x="3525625" y="2809542"/>
            <a:ext cx="3253889" cy="523220"/>
          </a:xfrm>
          <a:prstGeom prst="rect">
            <a:avLst/>
          </a:prstGeom>
          <a:noFill/>
        </p:spPr>
        <p:txBody>
          <a:bodyPr wrap="square" rtlCol="0">
            <a:spAutoFit/>
          </a:bodyPr>
          <a:lstStyle/>
          <a:p>
            <a:r>
              <a:rPr lang="en-US" altLang="ja-JP" sz="2800" dirty="0">
                <a:solidFill>
                  <a:schemeClr val="tx1">
                    <a:lumMod val="65000"/>
                    <a:lumOff val="35000"/>
                  </a:schemeClr>
                </a:solidFill>
                <a:latin typeface="Verlag Book" pitchFamily="50" charset="0"/>
                <a:ea typeface="小塚ゴシック Pro R" panose="020B0400000000000000"/>
              </a:rPr>
              <a:t>IRRITATION</a:t>
            </a:r>
            <a:endParaRPr kumimoji="1" lang="ja-JP" altLang="en-US" sz="2800" dirty="0">
              <a:solidFill>
                <a:schemeClr val="tx1">
                  <a:lumMod val="65000"/>
                  <a:lumOff val="35000"/>
                </a:schemeClr>
              </a:solidFill>
              <a:latin typeface="Verlag Book" pitchFamily="50" charset="0"/>
              <a:ea typeface="小塚ゴシック Pro R" panose="020B0400000000000000"/>
            </a:endParaRPr>
          </a:p>
        </p:txBody>
      </p:sp>
      <p:sp>
        <p:nvSpPr>
          <p:cNvPr id="19" name="テキスト ボックス 18">
            <a:extLst>
              <a:ext uri="{FF2B5EF4-FFF2-40B4-BE49-F238E27FC236}">
                <a16:creationId xmlns:a16="http://schemas.microsoft.com/office/drawing/2014/main" id="{30145258-96B6-430B-A345-FCC391858D0A}"/>
              </a:ext>
            </a:extLst>
          </p:cNvPr>
          <p:cNvSpPr txBox="1"/>
          <p:nvPr/>
        </p:nvSpPr>
        <p:spPr>
          <a:xfrm>
            <a:off x="3525626" y="3478245"/>
            <a:ext cx="2295892" cy="523220"/>
          </a:xfrm>
          <a:prstGeom prst="rect">
            <a:avLst/>
          </a:prstGeom>
          <a:noFill/>
        </p:spPr>
        <p:txBody>
          <a:bodyPr wrap="square" rtlCol="0">
            <a:spAutoFit/>
          </a:bodyPr>
          <a:lstStyle/>
          <a:p>
            <a:r>
              <a:rPr kumimoji="1" lang="ja-JP" altLang="en-US" sz="2800" dirty="0">
                <a:solidFill>
                  <a:schemeClr val="tx1">
                    <a:lumMod val="65000"/>
                    <a:lumOff val="35000"/>
                  </a:schemeClr>
                </a:solidFill>
                <a:ea typeface="小塚ゴシック Pro R" panose="020B0400000000000000"/>
              </a:rPr>
              <a:t>にきび</a:t>
            </a:r>
          </a:p>
        </p:txBody>
      </p:sp>
      <p:sp>
        <p:nvSpPr>
          <p:cNvPr id="22" name="テキスト ボックス 21">
            <a:extLst>
              <a:ext uri="{FF2B5EF4-FFF2-40B4-BE49-F238E27FC236}">
                <a16:creationId xmlns:a16="http://schemas.microsoft.com/office/drawing/2014/main" id="{40746C7C-3A34-48E3-9728-098988983EBF}"/>
              </a:ext>
            </a:extLst>
          </p:cNvPr>
          <p:cNvSpPr txBox="1"/>
          <p:nvPr/>
        </p:nvSpPr>
        <p:spPr>
          <a:xfrm>
            <a:off x="3525626" y="4162193"/>
            <a:ext cx="2295892" cy="523220"/>
          </a:xfrm>
          <a:prstGeom prst="rect">
            <a:avLst/>
          </a:prstGeom>
          <a:noFill/>
        </p:spPr>
        <p:txBody>
          <a:bodyPr wrap="square" rtlCol="0">
            <a:spAutoFit/>
          </a:bodyPr>
          <a:lstStyle/>
          <a:p>
            <a:r>
              <a:rPr kumimoji="1" lang="ja-JP" altLang="en-US" sz="2800" dirty="0">
                <a:solidFill>
                  <a:schemeClr val="tx1">
                    <a:lumMod val="65000"/>
                    <a:lumOff val="35000"/>
                  </a:schemeClr>
                </a:solidFill>
                <a:ea typeface="小塚ゴシック Pro R" panose="020B0400000000000000"/>
              </a:rPr>
              <a:t>かぶれ</a:t>
            </a:r>
          </a:p>
        </p:txBody>
      </p:sp>
      <p:sp>
        <p:nvSpPr>
          <p:cNvPr id="23" name="テキスト ボックス 22">
            <a:extLst>
              <a:ext uri="{FF2B5EF4-FFF2-40B4-BE49-F238E27FC236}">
                <a16:creationId xmlns:a16="http://schemas.microsoft.com/office/drawing/2014/main" id="{9E80CB67-770D-45C8-8AB2-2F918B597F4C}"/>
              </a:ext>
            </a:extLst>
          </p:cNvPr>
          <p:cNvSpPr txBox="1"/>
          <p:nvPr/>
        </p:nvSpPr>
        <p:spPr>
          <a:xfrm>
            <a:off x="3525626" y="4784765"/>
            <a:ext cx="2295892" cy="523220"/>
          </a:xfrm>
          <a:prstGeom prst="rect">
            <a:avLst/>
          </a:prstGeom>
          <a:noFill/>
        </p:spPr>
        <p:txBody>
          <a:bodyPr wrap="square" rtlCol="0">
            <a:spAutoFit/>
          </a:bodyPr>
          <a:lstStyle/>
          <a:p>
            <a:r>
              <a:rPr lang="ja-JP" altLang="en-US" sz="2800" dirty="0">
                <a:solidFill>
                  <a:schemeClr val="tx1">
                    <a:lumMod val="65000"/>
                    <a:lumOff val="35000"/>
                  </a:schemeClr>
                </a:solidFill>
                <a:ea typeface="小塚ゴシック Pro R" panose="020B0400000000000000"/>
              </a:rPr>
              <a:t>アトピー</a:t>
            </a:r>
            <a:endParaRPr kumimoji="1" lang="ja-JP" altLang="en-US" sz="2800" dirty="0">
              <a:solidFill>
                <a:schemeClr val="tx1">
                  <a:lumMod val="65000"/>
                  <a:lumOff val="35000"/>
                </a:schemeClr>
              </a:solidFill>
              <a:ea typeface="小塚ゴシック Pro R" panose="020B0400000000000000"/>
            </a:endParaRPr>
          </a:p>
        </p:txBody>
      </p:sp>
      <p:sp>
        <p:nvSpPr>
          <p:cNvPr id="24" name="テキスト ボックス 23">
            <a:extLst>
              <a:ext uri="{FF2B5EF4-FFF2-40B4-BE49-F238E27FC236}">
                <a16:creationId xmlns:a16="http://schemas.microsoft.com/office/drawing/2014/main" id="{DF352802-3B1C-4B2A-93A4-3B9CA5910A54}"/>
              </a:ext>
            </a:extLst>
          </p:cNvPr>
          <p:cNvSpPr txBox="1"/>
          <p:nvPr/>
        </p:nvSpPr>
        <p:spPr>
          <a:xfrm>
            <a:off x="3525625" y="5434331"/>
            <a:ext cx="3765923" cy="523220"/>
          </a:xfrm>
          <a:prstGeom prst="rect">
            <a:avLst/>
          </a:prstGeom>
          <a:noFill/>
        </p:spPr>
        <p:txBody>
          <a:bodyPr wrap="square" rtlCol="0">
            <a:spAutoFit/>
          </a:bodyPr>
          <a:lstStyle/>
          <a:p>
            <a:r>
              <a:rPr kumimoji="1" lang="ja-JP" altLang="en-US" sz="2800" dirty="0">
                <a:solidFill>
                  <a:schemeClr val="tx1">
                    <a:lumMod val="65000"/>
                    <a:lumOff val="35000"/>
                  </a:schemeClr>
                </a:solidFill>
                <a:ea typeface="小塚ゴシック Pro R" panose="020B0400000000000000"/>
              </a:rPr>
              <a:t>日光（紫外線）</a:t>
            </a:r>
          </a:p>
        </p:txBody>
      </p:sp>
      <p:sp>
        <p:nvSpPr>
          <p:cNvPr id="26" name="テキスト ボックス 25">
            <a:extLst>
              <a:ext uri="{FF2B5EF4-FFF2-40B4-BE49-F238E27FC236}">
                <a16:creationId xmlns:a16="http://schemas.microsoft.com/office/drawing/2014/main" id="{16A5FC0D-4FD9-452E-9678-744CF854DA54}"/>
              </a:ext>
            </a:extLst>
          </p:cNvPr>
          <p:cNvSpPr txBox="1"/>
          <p:nvPr/>
        </p:nvSpPr>
        <p:spPr>
          <a:xfrm>
            <a:off x="7467605" y="2122437"/>
            <a:ext cx="4357788" cy="523220"/>
          </a:xfrm>
          <a:prstGeom prst="rect">
            <a:avLst/>
          </a:prstGeom>
          <a:noFill/>
        </p:spPr>
        <p:txBody>
          <a:bodyPr wrap="square" rtlCol="0">
            <a:spAutoFit/>
          </a:bodyPr>
          <a:lstStyle/>
          <a:p>
            <a:r>
              <a:rPr lang="ja-JP" altLang="en-US" sz="2800" dirty="0">
                <a:solidFill>
                  <a:schemeClr val="tx1">
                    <a:lumMod val="65000"/>
                    <a:lumOff val="35000"/>
                  </a:schemeClr>
                </a:solidFill>
                <a:ea typeface="小塚ゴシック Pro R" panose="020B0400000000000000"/>
              </a:rPr>
              <a:t>ヒリヒリ、かゆみ</a:t>
            </a:r>
            <a:endParaRPr kumimoji="1" lang="ja-JP" altLang="en-US" sz="2800" dirty="0">
              <a:solidFill>
                <a:schemeClr val="tx1">
                  <a:lumMod val="65000"/>
                  <a:lumOff val="35000"/>
                </a:schemeClr>
              </a:solidFill>
              <a:ea typeface="小塚ゴシック Pro R" panose="020B0400000000000000"/>
            </a:endParaRPr>
          </a:p>
        </p:txBody>
      </p:sp>
      <p:sp>
        <p:nvSpPr>
          <p:cNvPr id="27" name="テキスト ボックス 26">
            <a:extLst>
              <a:ext uri="{FF2B5EF4-FFF2-40B4-BE49-F238E27FC236}">
                <a16:creationId xmlns:a16="http://schemas.microsoft.com/office/drawing/2014/main" id="{722AC483-C62D-4A5B-AD23-145ED144AD7B}"/>
              </a:ext>
            </a:extLst>
          </p:cNvPr>
          <p:cNvSpPr txBox="1"/>
          <p:nvPr/>
        </p:nvSpPr>
        <p:spPr>
          <a:xfrm>
            <a:off x="7533593" y="2799798"/>
            <a:ext cx="3637327" cy="523220"/>
          </a:xfrm>
          <a:prstGeom prst="rect">
            <a:avLst/>
          </a:prstGeom>
          <a:noFill/>
        </p:spPr>
        <p:txBody>
          <a:bodyPr wrap="square" rtlCol="0">
            <a:spAutoFit/>
          </a:bodyPr>
          <a:lstStyle/>
          <a:p>
            <a:r>
              <a:rPr lang="ja-JP" altLang="en-US" sz="2800" dirty="0">
                <a:solidFill>
                  <a:schemeClr val="tx1">
                    <a:lumMod val="65000"/>
                    <a:lumOff val="35000"/>
                  </a:schemeClr>
                </a:solidFill>
                <a:ea typeface="小塚ゴシック Pro R" panose="020B0400000000000000"/>
              </a:rPr>
              <a:t>赤み、肌荒れ</a:t>
            </a:r>
            <a:endParaRPr kumimoji="1" lang="ja-JP" altLang="en-US" sz="2800" dirty="0">
              <a:solidFill>
                <a:schemeClr val="tx1">
                  <a:lumMod val="65000"/>
                  <a:lumOff val="35000"/>
                </a:schemeClr>
              </a:solidFill>
              <a:ea typeface="小塚ゴシック Pro R" panose="020B0400000000000000"/>
            </a:endParaRPr>
          </a:p>
        </p:txBody>
      </p:sp>
      <p:cxnSp>
        <p:nvCxnSpPr>
          <p:cNvPr id="29" name="直線矢印コネクタ 28">
            <a:extLst>
              <a:ext uri="{FF2B5EF4-FFF2-40B4-BE49-F238E27FC236}">
                <a16:creationId xmlns:a16="http://schemas.microsoft.com/office/drawing/2014/main" id="{E79E4399-65CB-43F6-94AD-C78598446119}"/>
              </a:ext>
            </a:extLst>
          </p:cNvPr>
          <p:cNvCxnSpPr>
            <a:cxnSpLocks/>
          </p:cNvCxnSpPr>
          <p:nvPr/>
        </p:nvCxnSpPr>
        <p:spPr>
          <a:xfrm>
            <a:off x="5821518" y="2393474"/>
            <a:ext cx="1404594" cy="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AB9F5722-DAE6-44B4-AA5F-F0A7BAEF4190}"/>
              </a:ext>
            </a:extLst>
          </p:cNvPr>
          <p:cNvCxnSpPr>
            <a:cxnSpLocks/>
          </p:cNvCxnSpPr>
          <p:nvPr/>
        </p:nvCxnSpPr>
        <p:spPr>
          <a:xfrm>
            <a:off x="5821518" y="2994257"/>
            <a:ext cx="1404594" cy="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36365528-69F8-4B46-BF9E-493AEBE2222D}"/>
              </a:ext>
            </a:extLst>
          </p:cNvPr>
          <p:cNvSpPr/>
          <p:nvPr/>
        </p:nvSpPr>
        <p:spPr>
          <a:xfrm>
            <a:off x="624385" y="2534738"/>
            <a:ext cx="1056117" cy="28803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219170"/>
            <a:endParaRPr lang="ja-JP" altLang="en-US" sz="2400" dirty="0">
              <a:solidFill>
                <a:schemeClr val="bg1"/>
              </a:solidFill>
              <a:latin typeface="Calibri"/>
              <a:ea typeface="小塚ゴシック Pro R" panose="020B0400000000000000"/>
            </a:endParaRPr>
          </a:p>
        </p:txBody>
      </p:sp>
      <p:sp>
        <p:nvSpPr>
          <p:cNvPr id="38" name="正方形/長方形 37">
            <a:extLst>
              <a:ext uri="{FF2B5EF4-FFF2-40B4-BE49-F238E27FC236}">
                <a16:creationId xmlns:a16="http://schemas.microsoft.com/office/drawing/2014/main" id="{E44B0D48-0CBF-4CF3-A4FB-090673010735}"/>
              </a:ext>
            </a:extLst>
          </p:cNvPr>
          <p:cNvSpPr/>
          <p:nvPr/>
        </p:nvSpPr>
        <p:spPr>
          <a:xfrm>
            <a:off x="2520249" y="2104365"/>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latin typeface="Verlag Bold" pitchFamily="50" charset="0"/>
                <a:ea typeface="小塚ゴシック Pro R" panose="020B0400000000000000"/>
              </a:rPr>
              <a:t>B</a:t>
            </a:r>
            <a:endParaRPr kumimoji="1" lang="ja-JP" altLang="en-US" sz="3600" b="1" dirty="0">
              <a:latin typeface="Verlag Bold" pitchFamily="50" charset="0"/>
              <a:ea typeface="小塚ゴシック Pro R" panose="020B0400000000000000"/>
            </a:endParaRPr>
          </a:p>
        </p:txBody>
      </p:sp>
      <p:sp>
        <p:nvSpPr>
          <p:cNvPr id="39" name="正方形/長方形 38">
            <a:extLst>
              <a:ext uri="{FF2B5EF4-FFF2-40B4-BE49-F238E27FC236}">
                <a16:creationId xmlns:a16="http://schemas.microsoft.com/office/drawing/2014/main" id="{E7CBAF01-631D-4274-AE15-D9735D8CD915}"/>
              </a:ext>
            </a:extLst>
          </p:cNvPr>
          <p:cNvSpPr/>
          <p:nvPr/>
        </p:nvSpPr>
        <p:spPr>
          <a:xfrm>
            <a:off x="2518678" y="2781726"/>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latin typeface="Verlag Bold" pitchFamily="50" charset="0"/>
                <a:ea typeface="小塚ゴシック Pro R" panose="020B0400000000000000"/>
              </a:rPr>
              <a:t>I</a:t>
            </a:r>
            <a:endParaRPr kumimoji="1" lang="ja-JP" altLang="en-US" sz="3600" b="1" dirty="0">
              <a:latin typeface="Verlag Bold" pitchFamily="50" charset="0"/>
              <a:ea typeface="小塚ゴシック Pro R" panose="020B0400000000000000"/>
            </a:endParaRPr>
          </a:p>
        </p:txBody>
      </p:sp>
      <p:sp>
        <p:nvSpPr>
          <p:cNvPr id="40" name="正方形/長方形 39">
            <a:extLst>
              <a:ext uri="{FF2B5EF4-FFF2-40B4-BE49-F238E27FC236}">
                <a16:creationId xmlns:a16="http://schemas.microsoft.com/office/drawing/2014/main" id="{2E9B6F47-8AC8-4BFE-B24F-4AC0D93EAED2}"/>
              </a:ext>
            </a:extLst>
          </p:cNvPr>
          <p:cNvSpPr/>
          <p:nvPr/>
        </p:nvSpPr>
        <p:spPr>
          <a:xfrm>
            <a:off x="2518678" y="3442819"/>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latin typeface="Verlag Bold" pitchFamily="50" charset="0"/>
                <a:ea typeface="小塚ゴシック Pro R" panose="020B0400000000000000"/>
              </a:rPr>
              <a:t>N</a:t>
            </a:r>
            <a:endParaRPr kumimoji="1" lang="ja-JP" altLang="en-US" sz="3600" b="1" dirty="0">
              <a:latin typeface="Verlag Bold" pitchFamily="50" charset="0"/>
              <a:ea typeface="小塚ゴシック Pro R" panose="020B0400000000000000"/>
            </a:endParaRPr>
          </a:p>
        </p:txBody>
      </p:sp>
      <p:sp>
        <p:nvSpPr>
          <p:cNvPr id="41" name="正方形/長方形 40">
            <a:extLst>
              <a:ext uri="{FF2B5EF4-FFF2-40B4-BE49-F238E27FC236}">
                <a16:creationId xmlns:a16="http://schemas.microsoft.com/office/drawing/2014/main" id="{80042922-ED05-4372-8685-78B13BDF8BE0}"/>
              </a:ext>
            </a:extLst>
          </p:cNvPr>
          <p:cNvSpPr/>
          <p:nvPr/>
        </p:nvSpPr>
        <p:spPr>
          <a:xfrm>
            <a:off x="2520249" y="4103913"/>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latin typeface="Verlag Bold" pitchFamily="50" charset="0"/>
                <a:ea typeface="小塚ゴシック Pro R" panose="020B0400000000000000"/>
              </a:rPr>
              <a:t>K</a:t>
            </a:r>
            <a:endParaRPr kumimoji="1" lang="ja-JP" altLang="en-US" sz="3600" b="1" dirty="0">
              <a:latin typeface="Verlag Bold" pitchFamily="50" charset="0"/>
              <a:ea typeface="小塚ゴシック Pro R" panose="020B0400000000000000"/>
            </a:endParaRPr>
          </a:p>
        </p:txBody>
      </p:sp>
      <p:sp>
        <p:nvSpPr>
          <p:cNvPr id="42" name="正方形/長方形 41">
            <a:extLst>
              <a:ext uri="{FF2B5EF4-FFF2-40B4-BE49-F238E27FC236}">
                <a16:creationId xmlns:a16="http://schemas.microsoft.com/office/drawing/2014/main" id="{7173D531-C07F-40CB-B12D-6A9627F321E1}"/>
              </a:ext>
            </a:extLst>
          </p:cNvPr>
          <p:cNvSpPr/>
          <p:nvPr/>
        </p:nvSpPr>
        <p:spPr>
          <a:xfrm>
            <a:off x="2520249" y="4766693"/>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latin typeface="Verlag Bold" pitchFamily="50" charset="0"/>
                <a:ea typeface="小塚ゴシック Pro R" panose="020B0400000000000000"/>
              </a:rPr>
              <a:t>A</a:t>
            </a:r>
            <a:endParaRPr kumimoji="1" lang="ja-JP" altLang="en-US" sz="3600" b="1" dirty="0">
              <a:latin typeface="Verlag Bold" pitchFamily="50" charset="0"/>
              <a:ea typeface="小塚ゴシック Pro R" panose="020B0400000000000000"/>
            </a:endParaRPr>
          </a:p>
        </p:txBody>
      </p:sp>
      <p:sp>
        <p:nvSpPr>
          <p:cNvPr id="43" name="正方形/長方形 42">
            <a:extLst>
              <a:ext uri="{FF2B5EF4-FFF2-40B4-BE49-F238E27FC236}">
                <a16:creationId xmlns:a16="http://schemas.microsoft.com/office/drawing/2014/main" id="{CFE14582-9482-4023-8FDA-428C11F15EF4}"/>
              </a:ext>
            </a:extLst>
          </p:cNvPr>
          <p:cNvSpPr/>
          <p:nvPr/>
        </p:nvSpPr>
        <p:spPr>
          <a:xfrm>
            <a:off x="2520249" y="5416259"/>
            <a:ext cx="612742" cy="5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latin typeface="Verlag Bold" pitchFamily="50" charset="0"/>
                <a:ea typeface="小塚ゴシック Pro R" panose="020B0400000000000000"/>
              </a:rPr>
              <a:t>N</a:t>
            </a:r>
            <a:endParaRPr kumimoji="1" lang="ja-JP" altLang="en-US" sz="3600" b="1" dirty="0">
              <a:latin typeface="Verlag Bold" pitchFamily="50" charset="0"/>
              <a:ea typeface="小塚ゴシック Pro R" panose="020B0400000000000000"/>
            </a:endParaRPr>
          </a:p>
        </p:txBody>
      </p:sp>
      <p:sp>
        <p:nvSpPr>
          <p:cNvPr id="28" name="テキスト ボックス 27">
            <a:extLst>
              <a:ext uri="{FF2B5EF4-FFF2-40B4-BE49-F238E27FC236}">
                <a16:creationId xmlns:a16="http://schemas.microsoft.com/office/drawing/2014/main" id="{5163426C-AD54-4CF0-88AC-8D58BFA13044}"/>
              </a:ext>
            </a:extLst>
          </p:cNvPr>
          <p:cNvSpPr txBox="1"/>
          <p:nvPr/>
        </p:nvSpPr>
        <p:spPr>
          <a:xfrm>
            <a:off x="747183" y="2763272"/>
            <a:ext cx="759119" cy="2488823"/>
          </a:xfrm>
          <a:prstGeom prst="rect">
            <a:avLst/>
          </a:prstGeom>
          <a:noFill/>
        </p:spPr>
        <p:txBody>
          <a:bodyPr vert="eaVert" wrap="none" rtlCol="0">
            <a:spAutoFit/>
          </a:bodyPr>
          <a:lstStyle/>
          <a:p>
            <a:pPr defTabSz="1219170"/>
            <a:r>
              <a:rPr lang="ja-JP" altLang="en-US" sz="3733" dirty="0">
                <a:solidFill>
                  <a:schemeClr val="bg1"/>
                </a:solidFill>
                <a:latin typeface="Calibri"/>
                <a:ea typeface="小塚ゴシック Pro R" panose="020B0400000000000000"/>
              </a:rPr>
              <a:t>敏　感　肌</a:t>
            </a:r>
          </a:p>
        </p:txBody>
      </p:sp>
      <p:sp>
        <p:nvSpPr>
          <p:cNvPr id="30" name="テキスト ボックス 29">
            <a:extLst>
              <a:ext uri="{FF2B5EF4-FFF2-40B4-BE49-F238E27FC236}">
                <a16:creationId xmlns:a16="http://schemas.microsoft.com/office/drawing/2014/main" id="{D5F1ED1D-1368-4EAE-82A5-0F512E9D1B44}"/>
              </a:ext>
            </a:extLst>
          </p:cNvPr>
          <p:cNvSpPr txBox="1"/>
          <p:nvPr/>
        </p:nvSpPr>
        <p:spPr>
          <a:xfrm>
            <a:off x="3022704" y="1298172"/>
            <a:ext cx="5371443" cy="523220"/>
          </a:xfrm>
          <a:prstGeom prst="rect">
            <a:avLst/>
          </a:prstGeom>
          <a:noFill/>
        </p:spPr>
        <p:txBody>
          <a:bodyPr wrap="square" rtlCol="0">
            <a:spAutoFit/>
          </a:bodyPr>
          <a:lstStyle/>
          <a:p>
            <a:pPr algn="ctr"/>
            <a:r>
              <a:rPr kumimoji="1" lang="ja-JP" altLang="en-US" sz="2800" b="1" dirty="0">
                <a:solidFill>
                  <a:schemeClr val="tx1">
                    <a:lumMod val="65000"/>
                    <a:lumOff val="35000"/>
                  </a:schemeClr>
                </a:solidFill>
                <a:ea typeface="小塚ゴシック Pro R" panose="020B0400000000000000"/>
              </a:rPr>
              <a:t>敏感肌と感じる６つの要素</a:t>
            </a:r>
          </a:p>
        </p:txBody>
      </p:sp>
    </p:spTree>
    <p:extLst>
      <p:ext uri="{BB962C8B-B14F-4D97-AF65-F5344CB8AC3E}">
        <p14:creationId xmlns:p14="http://schemas.microsoft.com/office/powerpoint/2010/main" val="110051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22404" y="1362312"/>
            <a:ext cx="8653216" cy="830997"/>
          </a:xfrm>
          <a:prstGeom prst="rect">
            <a:avLst/>
          </a:prstGeom>
          <a:noFill/>
        </p:spPr>
        <p:txBody>
          <a:bodyPr wrap="square" rtlCol="0">
            <a:spAutoFit/>
          </a:bodyPr>
          <a:lstStyle/>
          <a:p>
            <a:pPr defTabSz="1219170"/>
            <a:r>
              <a:rPr lang="ja-JP" altLang="en-US" sz="4800" dirty="0">
                <a:solidFill>
                  <a:prstClr val="black">
                    <a:lumMod val="65000"/>
                    <a:lumOff val="35000"/>
                  </a:prstClr>
                </a:solidFill>
                <a:latin typeface="小塚ゴシック Pro R" panose="020B0400000000000000" pitchFamily="34" charset="-128"/>
                <a:ea typeface="小塚ゴシック Pro R" panose="020B0400000000000000"/>
              </a:rPr>
              <a:t>バリア機能が正常な状態は･･･</a:t>
            </a:r>
          </a:p>
        </p:txBody>
      </p:sp>
      <p:sp>
        <p:nvSpPr>
          <p:cNvPr id="4" name="円/楕円 3"/>
          <p:cNvSpPr/>
          <p:nvPr/>
        </p:nvSpPr>
        <p:spPr>
          <a:xfrm>
            <a:off x="4796869" y="2318295"/>
            <a:ext cx="2202271" cy="2282047"/>
          </a:xfrm>
          <a:prstGeom prst="ellipse">
            <a:avLst/>
          </a:prstGeom>
          <a:solidFill>
            <a:schemeClr val="accent5">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3733" dirty="0">
                <a:solidFill>
                  <a:prstClr val="white"/>
                </a:solidFill>
                <a:latin typeface="Calibri"/>
                <a:ea typeface="小塚ゴシック Pro R" panose="020B0400000000000000"/>
              </a:rPr>
              <a:t>水分</a:t>
            </a:r>
          </a:p>
        </p:txBody>
      </p:sp>
      <p:sp>
        <p:nvSpPr>
          <p:cNvPr id="10" name="円/楕円 9"/>
          <p:cNvSpPr/>
          <p:nvPr/>
        </p:nvSpPr>
        <p:spPr>
          <a:xfrm>
            <a:off x="5912594" y="4280914"/>
            <a:ext cx="2202271" cy="2282047"/>
          </a:xfrm>
          <a:prstGeom prst="ellipse">
            <a:avLst/>
          </a:prstGeom>
          <a:solidFill>
            <a:srgbClr val="FF7C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ja-JP" sz="3733" dirty="0">
                <a:solidFill>
                  <a:prstClr val="white"/>
                </a:solidFill>
                <a:latin typeface="Calibri"/>
                <a:ea typeface="小塚ゴシック Pro R" panose="020B0400000000000000"/>
              </a:rPr>
              <a:t>NMF</a:t>
            </a:r>
            <a:endParaRPr lang="ja-JP" altLang="en-US" sz="3733" dirty="0">
              <a:solidFill>
                <a:prstClr val="white"/>
              </a:solidFill>
              <a:latin typeface="Calibri"/>
              <a:ea typeface="小塚ゴシック Pro R" panose="020B0400000000000000"/>
            </a:endParaRPr>
          </a:p>
        </p:txBody>
      </p:sp>
      <p:sp>
        <p:nvSpPr>
          <p:cNvPr id="13" name="円/楕円 12"/>
          <p:cNvSpPr/>
          <p:nvPr/>
        </p:nvSpPr>
        <p:spPr>
          <a:xfrm>
            <a:off x="3738738" y="4325613"/>
            <a:ext cx="2202271" cy="2282047"/>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3600" dirty="0">
                <a:solidFill>
                  <a:prstClr val="white"/>
                </a:solidFill>
                <a:latin typeface="Calibri"/>
                <a:ea typeface="小塚ゴシック Pro R" panose="020B0400000000000000"/>
              </a:rPr>
              <a:t>皮脂・油分</a:t>
            </a:r>
          </a:p>
        </p:txBody>
      </p:sp>
      <p:sp>
        <p:nvSpPr>
          <p:cNvPr id="5" name="テキスト ボックス 4"/>
          <p:cNvSpPr txBox="1"/>
          <p:nvPr/>
        </p:nvSpPr>
        <p:spPr>
          <a:xfrm>
            <a:off x="2022403" y="3781158"/>
            <a:ext cx="8653217" cy="1200329"/>
          </a:xfrm>
          <a:prstGeom prst="rect">
            <a:avLst/>
          </a:prstGeom>
          <a:solidFill>
            <a:schemeClr val="bg1">
              <a:lumMod val="95000"/>
            </a:schemeClr>
          </a:solidFill>
          <a:effectLst>
            <a:softEdge rad="127000"/>
          </a:effectLst>
        </p:spPr>
        <p:txBody>
          <a:bodyPr wrap="square" rtlCol="0">
            <a:spAutoFit/>
          </a:bodyPr>
          <a:lstStyle/>
          <a:p>
            <a:pPr defTabSz="1219170"/>
            <a:r>
              <a:rPr lang="ja-JP" altLang="en-US" sz="7200" dirty="0">
                <a:solidFill>
                  <a:srgbClr val="5D9CD5"/>
                </a:solidFill>
                <a:latin typeface="小塚ゴシック Pro R" panose="020B0400000000000000" pitchFamily="34" charset="-128"/>
                <a:ea typeface="小塚ゴシック Pro R" panose="020B0400000000000000"/>
              </a:rPr>
              <a:t>理想的なうるおい膜</a:t>
            </a:r>
          </a:p>
        </p:txBody>
      </p:sp>
      <p:sp>
        <p:nvSpPr>
          <p:cNvPr id="14" name="タイトル 1"/>
          <p:cNvSpPr txBox="1">
            <a:spLocks/>
          </p:cNvSpPr>
          <p:nvPr/>
        </p:nvSpPr>
        <p:spPr>
          <a:xfrm>
            <a:off x="0" y="0"/>
            <a:ext cx="12192000" cy="1143000"/>
          </a:xfrm>
          <a:prstGeom prst="rect">
            <a:avLst/>
          </a:prstGeom>
          <a:solidFill>
            <a:schemeClr val="accent5">
              <a:lumMod val="60000"/>
              <a:lumOff val="40000"/>
            </a:schemeClr>
          </a:solidFill>
        </p:spPr>
        <p:txBody>
          <a:bodyPr vert="horz" lIns="121920" tIns="60960" rIns="121920" bIns="6096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1219170"/>
            <a:r>
              <a:rPr lang="ja-JP" altLang="en-US" sz="5400" dirty="0">
                <a:solidFill>
                  <a:prstClr val="white"/>
                </a:solidFill>
                <a:latin typeface="小塚ゴシック Pro R" panose="020B0400000000000000" pitchFamily="34" charset="-128"/>
                <a:ea typeface="小塚ゴシック Pro R" panose="020B0400000000000000"/>
              </a:rPr>
              <a:t>敏感肌について</a:t>
            </a:r>
          </a:p>
        </p:txBody>
      </p:sp>
    </p:spTree>
    <p:extLst>
      <p:ext uri="{BB962C8B-B14F-4D97-AF65-F5344CB8AC3E}">
        <p14:creationId xmlns:p14="http://schemas.microsoft.com/office/powerpoint/2010/main" val="58968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42895" y="1422032"/>
            <a:ext cx="10009467" cy="748988"/>
          </a:xfrm>
          <a:prstGeom prst="rect">
            <a:avLst/>
          </a:prstGeom>
          <a:noFill/>
        </p:spPr>
        <p:txBody>
          <a:bodyPr wrap="square" rtlCol="0">
            <a:spAutoFit/>
          </a:bodyPr>
          <a:lstStyle/>
          <a:p>
            <a:pPr defTabSz="1219170"/>
            <a:r>
              <a:rPr lang="ja-JP" altLang="en-US" sz="4267" dirty="0">
                <a:solidFill>
                  <a:prstClr val="black">
                    <a:lumMod val="65000"/>
                    <a:lumOff val="35000"/>
                  </a:prstClr>
                </a:solidFill>
                <a:latin typeface="小塚ゴシック Pro R" panose="020B0400000000000000" pitchFamily="34" charset="-128"/>
                <a:ea typeface="小塚ゴシック Pro R" panose="020B0400000000000000"/>
              </a:rPr>
              <a:t>バリア機能の低下した状態になると･･･</a:t>
            </a:r>
          </a:p>
        </p:txBody>
      </p:sp>
      <p:sp>
        <p:nvSpPr>
          <p:cNvPr id="17" name="円/楕円 16"/>
          <p:cNvSpPr/>
          <p:nvPr/>
        </p:nvSpPr>
        <p:spPr>
          <a:xfrm>
            <a:off x="5231904" y="2660408"/>
            <a:ext cx="1583536" cy="1394075"/>
          </a:xfrm>
          <a:prstGeom prst="ellipse">
            <a:avLst/>
          </a:prstGeom>
          <a:solidFill>
            <a:schemeClr val="accent5">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3200" dirty="0">
                <a:solidFill>
                  <a:prstClr val="white"/>
                </a:solidFill>
                <a:latin typeface="Calibri"/>
                <a:ea typeface="小塚ゴシック Pro R" panose="020B0400000000000000"/>
              </a:rPr>
              <a:t>水分</a:t>
            </a:r>
          </a:p>
        </p:txBody>
      </p:sp>
      <p:sp>
        <p:nvSpPr>
          <p:cNvPr id="18" name="円/楕円 17"/>
          <p:cNvSpPr/>
          <p:nvPr/>
        </p:nvSpPr>
        <p:spPr>
          <a:xfrm>
            <a:off x="6347629" y="4623027"/>
            <a:ext cx="1583536" cy="1394075"/>
          </a:xfrm>
          <a:prstGeom prst="ellipse">
            <a:avLst/>
          </a:prstGeom>
          <a:solidFill>
            <a:srgbClr val="FF7C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ja-JP" sz="3200" dirty="0">
                <a:solidFill>
                  <a:prstClr val="white"/>
                </a:solidFill>
                <a:latin typeface="Calibri"/>
                <a:ea typeface="小塚ゴシック Pro R" panose="020B0400000000000000"/>
              </a:rPr>
              <a:t>NMF</a:t>
            </a:r>
            <a:endParaRPr lang="ja-JP" altLang="en-US" sz="3200" dirty="0">
              <a:solidFill>
                <a:prstClr val="white"/>
              </a:solidFill>
              <a:latin typeface="Calibri"/>
              <a:ea typeface="小塚ゴシック Pro R" panose="020B0400000000000000"/>
            </a:endParaRPr>
          </a:p>
        </p:txBody>
      </p:sp>
      <p:sp>
        <p:nvSpPr>
          <p:cNvPr id="19" name="円/楕円 18"/>
          <p:cNvSpPr/>
          <p:nvPr/>
        </p:nvSpPr>
        <p:spPr>
          <a:xfrm>
            <a:off x="4166215" y="4652533"/>
            <a:ext cx="1583536" cy="1394075"/>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2400" dirty="0">
                <a:solidFill>
                  <a:prstClr val="white"/>
                </a:solidFill>
                <a:latin typeface="Calibri"/>
                <a:ea typeface="小塚ゴシック Pro R" panose="020B0400000000000000"/>
              </a:rPr>
              <a:t>皮脂・油分</a:t>
            </a:r>
          </a:p>
        </p:txBody>
      </p:sp>
      <p:sp>
        <p:nvSpPr>
          <p:cNvPr id="7" name="爆発 1 6"/>
          <p:cNvSpPr/>
          <p:nvPr/>
        </p:nvSpPr>
        <p:spPr>
          <a:xfrm>
            <a:off x="6815440" y="2171020"/>
            <a:ext cx="2663840" cy="1368152"/>
          </a:xfrm>
          <a:prstGeom prst="irregularSeal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2400" b="1" dirty="0">
                <a:solidFill>
                  <a:prstClr val="white"/>
                </a:solidFill>
                <a:latin typeface="Calibri"/>
                <a:ea typeface="小塚ゴシック Pro R" panose="020B0400000000000000"/>
              </a:rPr>
              <a:t>ヒリヒリ</a:t>
            </a:r>
          </a:p>
        </p:txBody>
      </p:sp>
      <p:sp>
        <p:nvSpPr>
          <p:cNvPr id="8" name="爆発 2 7"/>
          <p:cNvSpPr/>
          <p:nvPr/>
        </p:nvSpPr>
        <p:spPr>
          <a:xfrm>
            <a:off x="8880309" y="4968885"/>
            <a:ext cx="2976331" cy="1436447"/>
          </a:xfrm>
          <a:prstGeom prst="irregularSeal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2400" b="1" dirty="0">
                <a:solidFill>
                  <a:prstClr val="white"/>
                </a:solidFill>
                <a:latin typeface="Calibri"/>
                <a:ea typeface="小塚ゴシック Pro R" panose="020B0400000000000000"/>
              </a:rPr>
              <a:t>肌荒れ</a:t>
            </a:r>
          </a:p>
        </p:txBody>
      </p:sp>
      <p:sp>
        <p:nvSpPr>
          <p:cNvPr id="9" name="星 24 8"/>
          <p:cNvSpPr/>
          <p:nvPr/>
        </p:nvSpPr>
        <p:spPr>
          <a:xfrm>
            <a:off x="1352798" y="4805787"/>
            <a:ext cx="2496277" cy="1463913"/>
          </a:xfrm>
          <a:prstGeom prst="star2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2400" b="1" dirty="0">
                <a:solidFill>
                  <a:prstClr val="white"/>
                </a:solidFill>
                <a:latin typeface="Calibri"/>
                <a:ea typeface="小塚ゴシック Pro R" panose="020B0400000000000000"/>
              </a:rPr>
              <a:t>かゆみ</a:t>
            </a:r>
          </a:p>
        </p:txBody>
      </p:sp>
      <p:sp>
        <p:nvSpPr>
          <p:cNvPr id="20" name="タイトル 1"/>
          <p:cNvSpPr txBox="1">
            <a:spLocks/>
          </p:cNvSpPr>
          <p:nvPr/>
        </p:nvSpPr>
        <p:spPr>
          <a:xfrm>
            <a:off x="0" y="0"/>
            <a:ext cx="12192000" cy="1143000"/>
          </a:xfrm>
          <a:prstGeom prst="rect">
            <a:avLst/>
          </a:prstGeom>
          <a:solidFill>
            <a:schemeClr val="accent5">
              <a:lumMod val="60000"/>
              <a:lumOff val="40000"/>
            </a:schemeClr>
          </a:solidFill>
        </p:spPr>
        <p:txBody>
          <a:bodyPr vert="horz" lIns="121920" tIns="60960" rIns="121920" bIns="6096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1219170"/>
            <a:r>
              <a:rPr lang="ja-JP" altLang="en-US" sz="5400" dirty="0">
                <a:solidFill>
                  <a:prstClr val="white"/>
                </a:solidFill>
                <a:latin typeface="小塚ゴシック Pro R" panose="020B0400000000000000" pitchFamily="34" charset="-128"/>
                <a:ea typeface="小塚ゴシック Pro R" panose="020B0400000000000000"/>
              </a:rPr>
              <a:t>敏感肌について</a:t>
            </a:r>
          </a:p>
        </p:txBody>
      </p:sp>
      <p:sp>
        <p:nvSpPr>
          <p:cNvPr id="11" name="テキスト ボックス 10">
            <a:extLst>
              <a:ext uri="{FF2B5EF4-FFF2-40B4-BE49-F238E27FC236}">
                <a16:creationId xmlns:a16="http://schemas.microsoft.com/office/drawing/2014/main" id="{29C0CDEA-3A44-4F06-A974-EC57461826D0}"/>
              </a:ext>
            </a:extLst>
          </p:cNvPr>
          <p:cNvSpPr txBox="1"/>
          <p:nvPr/>
        </p:nvSpPr>
        <p:spPr>
          <a:xfrm>
            <a:off x="2106054" y="3572315"/>
            <a:ext cx="8483150" cy="1200329"/>
          </a:xfrm>
          <a:prstGeom prst="rect">
            <a:avLst/>
          </a:prstGeom>
          <a:solidFill>
            <a:schemeClr val="bg1">
              <a:lumMod val="95000"/>
            </a:schemeClr>
          </a:solidFill>
          <a:effectLst>
            <a:softEdge rad="127000"/>
          </a:effectLst>
        </p:spPr>
        <p:txBody>
          <a:bodyPr wrap="square" rtlCol="0">
            <a:spAutoFit/>
          </a:bodyPr>
          <a:lstStyle/>
          <a:p>
            <a:pPr defTabSz="1219170"/>
            <a:endParaRPr lang="ja-JP" altLang="en-US" sz="7200" dirty="0">
              <a:solidFill>
                <a:srgbClr val="5D9CD5"/>
              </a:solidFill>
              <a:latin typeface="小塚ゴシック Pro R" panose="020B0400000000000000" pitchFamily="34" charset="-128"/>
              <a:ea typeface="小塚ゴシック Pro R" panose="020B0400000000000000"/>
            </a:endParaRPr>
          </a:p>
        </p:txBody>
      </p:sp>
      <p:sp>
        <p:nvSpPr>
          <p:cNvPr id="12" name="テキスト ボックス 11">
            <a:extLst>
              <a:ext uri="{FF2B5EF4-FFF2-40B4-BE49-F238E27FC236}">
                <a16:creationId xmlns:a16="http://schemas.microsoft.com/office/drawing/2014/main" id="{3D3B7D7B-D09C-43BC-8D8F-741283345A07}"/>
              </a:ext>
            </a:extLst>
          </p:cNvPr>
          <p:cNvSpPr txBox="1"/>
          <p:nvPr/>
        </p:nvSpPr>
        <p:spPr>
          <a:xfrm>
            <a:off x="4282866" y="3539172"/>
            <a:ext cx="3570208" cy="1446550"/>
          </a:xfrm>
          <a:prstGeom prst="rect">
            <a:avLst/>
          </a:prstGeom>
          <a:solidFill>
            <a:schemeClr val="bg1">
              <a:lumMod val="95000"/>
            </a:schemeClr>
          </a:solidFill>
          <a:effectLst>
            <a:softEdge rad="317500"/>
          </a:effectLst>
        </p:spPr>
        <p:txBody>
          <a:bodyPr wrap="none" rtlCol="0">
            <a:spAutoFit/>
          </a:bodyPr>
          <a:lstStyle/>
          <a:p>
            <a:pPr defTabSz="1219170"/>
            <a:r>
              <a:rPr lang="ja-JP" altLang="en-US" sz="8800" dirty="0">
                <a:solidFill>
                  <a:srgbClr val="5D9CD5"/>
                </a:solidFill>
                <a:latin typeface="小塚ゴシック Pro R" panose="020B0400000000000000" pitchFamily="34" charset="-128"/>
                <a:ea typeface="小塚ゴシック Pro R" panose="020B0400000000000000"/>
              </a:rPr>
              <a:t>敏感肌</a:t>
            </a:r>
          </a:p>
        </p:txBody>
      </p:sp>
    </p:spTree>
    <p:extLst>
      <p:ext uri="{BB962C8B-B14F-4D97-AF65-F5344CB8AC3E}">
        <p14:creationId xmlns:p14="http://schemas.microsoft.com/office/powerpoint/2010/main" val="145051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0"/>
            <a:ext cx="12192000" cy="9884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480000" tIns="45720" rIns="91440" bIns="45720" rtlCol="0" anchor="ctr">
            <a:normAutofit/>
          </a:bodyPr>
          <a:lstStyle/>
          <a:p>
            <a:pPr algn="l"/>
            <a:r>
              <a:rPr lang="en-US" altLang="ja-JP" sz="5333" dirty="0">
                <a:solidFill>
                  <a:prstClr val="white"/>
                </a:solidFill>
                <a:latin typeface="Arial Unicode MS" panose="020B0604020202020204" pitchFamily="50" charset="-128"/>
                <a:ea typeface="小塚ゴシック Pro R" panose="020B0400000000000000"/>
                <a:cs typeface="Arial Unicode MS" panose="020B0604020202020204" pitchFamily="50" charset="-128"/>
              </a:rPr>
              <a:t>extra MILD</a:t>
            </a:r>
            <a:endParaRPr lang="ja-JP" altLang="en-US" sz="5333" dirty="0">
              <a:solidFill>
                <a:prstClr val="white"/>
              </a:solidFill>
              <a:latin typeface="Arial Unicode MS" panose="020B0604020202020204" pitchFamily="50" charset="-128"/>
              <a:ea typeface="小塚ゴシック Pro R" panose="020B0400000000000000"/>
              <a:cs typeface="Arial Unicode MS" panose="020B0604020202020204" pitchFamily="50" charset="-128"/>
            </a:endParaRPr>
          </a:p>
        </p:txBody>
      </p:sp>
      <p:pic>
        <p:nvPicPr>
          <p:cNvPr id="5" name="図 4"/>
          <p:cNvPicPr>
            <a:picLocks noChangeAspect="1"/>
          </p:cNvPicPr>
          <p:nvPr/>
        </p:nvPicPr>
        <p:blipFill>
          <a:blip r:embed="rId3"/>
          <a:stretch>
            <a:fillRect/>
          </a:stretch>
        </p:blipFill>
        <p:spPr>
          <a:xfrm>
            <a:off x="335360" y="1796819"/>
            <a:ext cx="5088565" cy="4747083"/>
          </a:xfrm>
          <a:prstGeom prst="rect">
            <a:avLst/>
          </a:prstGeom>
        </p:spPr>
      </p:pic>
      <p:sp>
        <p:nvSpPr>
          <p:cNvPr id="2" name="テキスト ボックス 1"/>
          <p:cNvSpPr txBox="1"/>
          <p:nvPr/>
        </p:nvSpPr>
        <p:spPr>
          <a:xfrm>
            <a:off x="4978155" y="2868937"/>
            <a:ext cx="6415539" cy="1815690"/>
          </a:xfrm>
          <a:prstGeom prst="rect">
            <a:avLst/>
          </a:prstGeom>
          <a:noFill/>
        </p:spPr>
        <p:txBody>
          <a:bodyPr wrap="none" rtlCol="0">
            <a:spAutoFit/>
          </a:bodyPr>
          <a:lstStyle/>
          <a:p>
            <a:pPr defTabSz="1219170"/>
            <a:r>
              <a:rPr lang="en-US" altLang="ja-JP" sz="3733" dirty="0">
                <a:solidFill>
                  <a:schemeClr val="tx1">
                    <a:lumMod val="65000"/>
                    <a:lumOff val="35000"/>
                  </a:schemeClr>
                </a:solidFill>
                <a:latin typeface="小塚ゴシック Pro R" panose="020B0400000000000000" pitchFamily="34" charset="-128"/>
                <a:ea typeface="小塚ゴシック Pro R" panose="020B0400000000000000"/>
              </a:rPr>
              <a:t>3 phase</a:t>
            </a:r>
            <a:r>
              <a:rPr lang="ja-JP" altLang="en-US" sz="2667" dirty="0">
                <a:solidFill>
                  <a:schemeClr val="tx1">
                    <a:lumMod val="65000"/>
                    <a:lumOff val="35000"/>
                  </a:schemeClr>
                </a:solidFill>
                <a:latin typeface="小塚ゴシック Pro R" panose="020B0400000000000000" pitchFamily="34" charset="-128"/>
                <a:ea typeface="小塚ゴシック Pro R" panose="020B0400000000000000"/>
              </a:rPr>
              <a:t>（スリーフェイズ）</a:t>
            </a:r>
            <a:endParaRPr lang="en-US" altLang="ja-JP" sz="2667" dirty="0">
              <a:solidFill>
                <a:schemeClr val="tx1">
                  <a:lumMod val="65000"/>
                  <a:lumOff val="35000"/>
                </a:schemeClr>
              </a:solidFill>
              <a:latin typeface="小塚ゴシック Pro R" panose="020B0400000000000000" pitchFamily="34" charset="-128"/>
              <a:ea typeface="小塚ゴシック Pro R" panose="020B0400000000000000"/>
            </a:endParaRPr>
          </a:p>
          <a:p>
            <a:pPr defTabSz="1219170"/>
            <a:r>
              <a:rPr lang="ja-JP" altLang="en-US" sz="3733" dirty="0">
                <a:solidFill>
                  <a:schemeClr val="tx1">
                    <a:lumMod val="65000"/>
                    <a:lumOff val="35000"/>
                  </a:schemeClr>
                </a:solidFill>
                <a:latin typeface="小塚ゴシック Pro R" panose="020B0400000000000000" pitchFamily="34" charset="-128"/>
                <a:ea typeface="小塚ゴシック Pro R" panose="020B0400000000000000"/>
              </a:rPr>
              <a:t>エマルジョン処方が</a:t>
            </a:r>
            <a:endParaRPr lang="en-US" altLang="ja-JP" sz="3733" dirty="0">
              <a:solidFill>
                <a:schemeClr val="tx1">
                  <a:lumMod val="65000"/>
                  <a:lumOff val="35000"/>
                </a:schemeClr>
              </a:solidFill>
              <a:latin typeface="小塚ゴシック Pro R" panose="020B0400000000000000" pitchFamily="34" charset="-128"/>
              <a:ea typeface="小塚ゴシック Pro R" panose="020B0400000000000000"/>
            </a:endParaRPr>
          </a:p>
          <a:p>
            <a:pPr defTabSz="1219170"/>
            <a:r>
              <a:rPr lang="ja-JP" altLang="en-US" sz="3733" dirty="0">
                <a:solidFill>
                  <a:schemeClr val="tx1">
                    <a:lumMod val="65000"/>
                    <a:lumOff val="35000"/>
                  </a:schemeClr>
                </a:solidFill>
                <a:latin typeface="小塚ゴシック Pro R" panose="020B0400000000000000" pitchFamily="34" charset="-128"/>
                <a:ea typeface="小塚ゴシック Pro R" panose="020B0400000000000000"/>
              </a:rPr>
              <a:t>「理想のうるおい膜」を実現</a:t>
            </a:r>
          </a:p>
        </p:txBody>
      </p:sp>
    </p:spTree>
    <p:extLst>
      <p:ext uri="{BB962C8B-B14F-4D97-AF65-F5344CB8AC3E}">
        <p14:creationId xmlns:p14="http://schemas.microsoft.com/office/powerpoint/2010/main" val="360764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5"/>
          <p:cNvSpPr>
            <a:spLocks noGrp="1"/>
          </p:cNvSpPr>
          <p:nvPr>
            <p:ph type="title"/>
          </p:nvPr>
        </p:nvSpPr>
        <p:spPr>
          <a:xfrm>
            <a:off x="0" y="0"/>
            <a:ext cx="12192000" cy="9884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480000" tIns="45720" rIns="91440" bIns="45720" rtlCol="0" anchor="ctr">
            <a:normAutofit/>
          </a:bodyPr>
          <a:lstStyle/>
          <a:p>
            <a:pPr algn="l"/>
            <a:r>
              <a:rPr lang="ja-JP" altLang="en-US" sz="3733" dirty="0">
                <a:solidFill>
                  <a:prstClr val="white"/>
                </a:solidFill>
                <a:latin typeface="小塚ゴシック Pro R" panose="020B0400000000000000" pitchFamily="34" charset="-128"/>
                <a:ea typeface="小塚ゴシック Pro R" panose="020B0400000000000000"/>
                <a:cs typeface="Verlag Light"/>
              </a:rPr>
              <a:t>理想的な肌とは</a:t>
            </a:r>
          </a:p>
        </p:txBody>
      </p:sp>
      <p:pic>
        <p:nvPicPr>
          <p:cNvPr id="2" name="図 1"/>
          <p:cNvPicPr>
            <a:picLocks noChangeAspect="1"/>
          </p:cNvPicPr>
          <p:nvPr/>
        </p:nvPicPr>
        <p:blipFill rotWithShape="1">
          <a:blip r:embed="rId3"/>
          <a:srcRect t="2899" r="503" b="3650"/>
          <a:stretch/>
        </p:blipFill>
        <p:spPr>
          <a:xfrm>
            <a:off x="13003" y="2676092"/>
            <a:ext cx="12178998" cy="3936437"/>
          </a:xfrm>
          <a:prstGeom prst="rect">
            <a:avLst/>
          </a:prstGeom>
        </p:spPr>
      </p:pic>
      <p:sp>
        <p:nvSpPr>
          <p:cNvPr id="4" name="テキスト ボックス 3"/>
          <p:cNvSpPr txBox="1"/>
          <p:nvPr/>
        </p:nvSpPr>
        <p:spPr>
          <a:xfrm>
            <a:off x="431371" y="1508787"/>
            <a:ext cx="2496277" cy="461665"/>
          </a:xfrm>
          <a:prstGeom prst="rect">
            <a:avLst/>
          </a:prstGeom>
          <a:noFill/>
        </p:spPr>
        <p:txBody>
          <a:bodyPr wrap="square" rtlCol="0">
            <a:spAutoFit/>
          </a:bodyPr>
          <a:lstStyle/>
          <a:p>
            <a:pPr defTabSz="1219170"/>
            <a:r>
              <a:rPr lang="ja-JP" altLang="en-US" sz="2400" u="sng" dirty="0">
                <a:solidFill>
                  <a:prstClr val="black">
                    <a:lumMod val="65000"/>
                    <a:lumOff val="35000"/>
                  </a:prstClr>
                </a:solidFill>
                <a:latin typeface="Calibri"/>
                <a:ea typeface="小塚ゴシック Pro R" panose="020B0400000000000000"/>
              </a:rPr>
              <a:t>角層の厚さ</a:t>
            </a:r>
            <a:r>
              <a:rPr lang="en-US" altLang="ja-JP" sz="2400" u="sng" dirty="0">
                <a:solidFill>
                  <a:prstClr val="black">
                    <a:lumMod val="65000"/>
                    <a:lumOff val="35000"/>
                  </a:prstClr>
                </a:solidFill>
                <a:latin typeface="Calibri"/>
                <a:ea typeface="小塚ゴシック Pro R" panose="020B0400000000000000"/>
              </a:rPr>
              <a:t> </a:t>
            </a:r>
            <a:r>
              <a:rPr lang="ja-JP" altLang="en-US" sz="2400" u="sng" dirty="0">
                <a:solidFill>
                  <a:prstClr val="black">
                    <a:lumMod val="65000"/>
                    <a:lumOff val="35000"/>
                  </a:prstClr>
                </a:solidFill>
                <a:latin typeface="Calibri"/>
                <a:ea typeface="小塚ゴシック Pro R" panose="020B0400000000000000"/>
              </a:rPr>
              <a:t>＝</a:t>
            </a:r>
          </a:p>
        </p:txBody>
      </p:sp>
      <p:sp>
        <p:nvSpPr>
          <p:cNvPr id="3" name="テキスト ボックス 2"/>
          <p:cNvSpPr txBox="1"/>
          <p:nvPr/>
        </p:nvSpPr>
        <p:spPr>
          <a:xfrm>
            <a:off x="152427" y="2712904"/>
            <a:ext cx="3299301" cy="666786"/>
          </a:xfrm>
          <a:prstGeom prst="rect">
            <a:avLst/>
          </a:prstGeom>
          <a:solidFill>
            <a:srgbClr val="EDF7FB"/>
          </a:solidFill>
        </p:spPr>
        <p:txBody>
          <a:bodyPr wrap="none" rtlCol="0">
            <a:spAutoFit/>
          </a:bodyPr>
          <a:lstStyle/>
          <a:p>
            <a:pPr defTabSz="1219170"/>
            <a:r>
              <a:rPr lang="ja-JP" altLang="en-US" sz="3733" b="1" dirty="0">
                <a:solidFill>
                  <a:srgbClr val="1F497D">
                    <a:lumMod val="60000"/>
                    <a:lumOff val="40000"/>
                  </a:srgbClr>
                </a:solidFill>
                <a:latin typeface="Calibri"/>
                <a:ea typeface="小塚ゴシック Pro R" panose="020B0400000000000000"/>
              </a:rPr>
              <a:t>理想的な肌*は</a:t>
            </a:r>
          </a:p>
        </p:txBody>
      </p:sp>
      <p:sp>
        <p:nvSpPr>
          <p:cNvPr id="6" name="テキスト ボックス 5"/>
          <p:cNvSpPr txBox="1"/>
          <p:nvPr/>
        </p:nvSpPr>
        <p:spPr>
          <a:xfrm>
            <a:off x="2126695" y="6036285"/>
            <a:ext cx="3467616" cy="584775"/>
          </a:xfrm>
          <a:prstGeom prst="rect">
            <a:avLst/>
          </a:prstGeom>
          <a:solidFill>
            <a:srgbClr val="EDF7FB"/>
          </a:solidFill>
        </p:spPr>
        <p:txBody>
          <a:bodyPr wrap="none" rtlCol="0">
            <a:spAutoFit/>
          </a:bodyPr>
          <a:lstStyle/>
          <a:p>
            <a:pPr defTabSz="1219170"/>
            <a:r>
              <a:rPr lang="en-US" altLang="ja-JP" sz="3200" b="1" dirty="0">
                <a:solidFill>
                  <a:srgbClr val="1F497D">
                    <a:lumMod val="60000"/>
                    <a:lumOff val="40000"/>
                  </a:srgbClr>
                </a:solidFill>
                <a:latin typeface="Calibri"/>
                <a:ea typeface="小塚ゴシック Pro R" panose="020B0400000000000000"/>
              </a:rPr>
              <a:t>〈</a:t>
            </a:r>
            <a:r>
              <a:rPr lang="ja-JP" altLang="en-US" sz="3200" b="1" dirty="0">
                <a:solidFill>
                  <a:srgbClr val="1F497D">
                    <a:lumMod val="60000"/>
                    <a:lumOff val="40000"/>
                  </a:srgbClr>
                </a:solidFill>
                <a:latin typeface="Calibri"/>
                <a:ea typeface="小塚ゴシック Pro R" panose="020B0400000000000000"/>
              </a:rPr>
              <a:t>理想的な角層</a:t>
            </a:r>
            <a:r>
              <a:rPr lang="en-US" altLang="ja-JP" sz="3200" b="1" dirty="0">
                <a:solidFill>
                  <a:srgbClr val="1F497D">
                    <a:lumMod val="60000"/>
                    <a:lumOff val="40000"/>
                  </a:srgbClr>
                </a:solidFill>
                <a:latin typeface="Calibri"/>
                <a:ea typeface="小塚ゴシック Pro R" panose="020B0400000000000000"/>
              </a:rPr>
              <a:t>〉</a:t>
            </a:r>
            <a:endParaRPr lang="ja-JP" altLang="en-US" sz="3200" b="1" dirty="0">
              <a:solidFill>
                <a:srgbClr val="1F497D">
                  <a:lumMod val="60000"/>
                  <a:lumOff val="40000"/>
                </a:srgbClr>
              </a:solidFill>
              <a:latin typeface="Calibri"/>
              <a:ea typeface="小塚ゴシック Pro R" panose="020B0400000000000000"/>
            </a:endParaRPr>
          </a:p>
        </p:txBody>
      </p:sp>
      <p:sp>
        <p:nvSpPr>
          <p:cNvPr id="8" name="テキスト ボックス 7"/>
          <p:cNvSpPr txBox="1"/>
          <p:nvPr/>
        </p:nvSpPr>
        <p:spPr>
          <a:xfrm>
            <a:off x="7296150" y="6020598"/>
            <a:ext cx="4843235" cy="584775"/>
          </a:xfrm>
          <a:prstGeom prst="rect">
            <a:avLst/>
          </a:prstGeom>
          <a:solidFill>
            <a:srgbClr val="EDF7FB"/>
          </a:solidFill>
        </p:spPr>
        <p:txBody>
          <a:bodyPr wrap="square" rtlCol="0">
            <a:spAutoFit/>
          </a:bodyPr>
          <a:lstStyle/>
          <a:p>
            <a:pPr algn="ctr" defTabSz="1219170"/>
            <a:r>
              <a:rPr lang="en-US" altLang="ja-JP" sz="3200" b="1" dirty="0">
                <a:solidFill>
                  <a:srgbClr val="1F497D">
                    <a:lumMod val="60000"/>
                    <a:lumOff val="40000"/>
                  </a:srgbClr>
                </a:solidFill>
                <a:latin typeface="Calibri"/>
                <a:ea typeface="小塚ゴシック Pro R" panose="020B0400000000000000"/>
              </a:rPr>
              <a:t>〈</a:t>
            </a:r>
            <a:r>
              <a:rPr lang="ja-JP" altLang="en-US" sz="3200" b="1" dirty="0">
                <a:solidFill>
                  <a:srgbClr val="1F497D">
                    <a:lumMod val="60000"/>
                    <a:lumOff val="40000"/>
                  </a:srgbClr>
                </a:solidFill>
                <a:latin typeface="Calibri"/>
                <a:ea typeface="小塚ゴシック Pro R" panose="020B0400000000000000"/>
              </a:rPr>
              <a:t>理想的なうるおい膜</a:t>
            </a:r>
            <a:r>
              <a:rPr lang="en-US" altLang="ja-JP" sz="3200" b="1" dirty="0">
                <a:solidFill>
                  <a:srgbClr val="1F497D">
                    <a:lumMod val="60000"/>
                    <a:lumOff val="40000"/>
                  </a:srgbClr>
                </a:solidFill>
                <a:latin typeface="Calibri"/>
                <a:ea typeface="小塚ゴシック Pro R" panose="020B0400000000000000"/>
              </a:rPr>
              <a:t>〉</a:t>
            </a:r>
            <a:endParaRPr lang="ja-JP" altLang="en-US" sz="3200" b="1" dirty="0">
              <a:solidFill>
                <a:srgbClr val="1F497D">
                  <a:lumMod val="60000"/>
                  <a:lumOff val="40000"/>
                </a:srgbClr>
              </a:solidFill>
              <a:latin typeface="Calibri"/>
              <a:ea typeface="小塚ゴシック Pro R" panose="020B0400000000000000"/>
            </a:endParaRPr>
          </a:p>
        </p:txBody>
      </p:sp>
      <p:sp>
        <p:nvSpPr>
          <p:cNvPr id="9" name="テキスト ボックス 8"/>
          <p:cNvSpPr txBox="1"/>
          <p:nvPr/>
        </p:nvSpPr>
        <p:spPr>
          <a:xfrm>
            <a:off x="8575243" y="2877051"/>
            <a:ext cx="2741613" cy="502766"/>
          </a:xfrm>
          <a:prstGeom prst="rect">
            <a:avLst/>
          </a:prstGeom>
          <a:solidFill>
            <a:srgbClr val="EDF7FB"/>
          </a:solidFill>
        </p:spPr>
        <p:txBody>
          <a:bodyPr wrap="square" rtlCol="0">
            <a:spAutoFit/>
          </a:bodyPr>
          <a:lstStyle/>
          <a:p>
            <a:pPr defTabSz="1219170"/>
            <a:endParaRPr lang="ja-JP" altLang="en-US" sz="2667" dirty="0">
              <a:solidFill>
                <a:prstClr val="black">
                  <a:lumMod val="65000"/>
                  <a:lumOff val="35000"/>
                </a:prstClr>
              </a:solidFill>
              <a:latin typeface="Calibri"/>
              <a:ea typeface="小塚ゴシック Pro R" panose="020B0400000000000000"/>
            </a:endParaRPr>
          </a:p>
        </p:txBody>
      </p:sp>
      <p:sp>
        <p:nvSpPr>
          <p:cNvPr id="13" name="テキスト ボックス 12"/>
          <p:cNvSpPr txBox="1"/>
          <p:nvPr/>
        </p:nvSpPr>
        <p:spPr>
          <a:xfrm>
            <a:off x="4154585" y="2794977"/>
            <a:ext cx="1208985" cy="502766"/>
          </a:xfrm>
          <a:prstGeom prst="rect">
            <a:avLst/>
          </a:prstGeom>
          <a:solidFill>
            <a:srgbClr val="EDF7FB"/>
          </a:solidFill>
        </p:spPr>
        <p:txBody>
          <a:bodyPr wrap="none" rtlCol="0">
            <a:spAutoFit/>
          </a:bodyPr>
          <a:lstStyle/>
          <a:p>
            <a:pPr defTabSz="1219170"/>
            <a:r>
              <a:rPr lang="ja-JP" altLang="en-US" sz="2667" dirty="0">
                <a:solidFill>
                  <a:prstClr val="black">
                    <a:lumMod val="65000"/>
                    <a:lumOff val="35000"/>
                  </a:prstClr>
                </a:solidFill>
                <a:latin typeface="Calibri"/>
                <a:ea typeface="小塚ゴシック Pro R" panose="020B0400000000000000"/>
              </a:rPr>
              <a:t>皮脂膜</a:t>
            </a:r>
          </a:p>
        </p:txBody>
      </p:sp>
      <p:sp>
        <p:nvSpPr>
          <p:cNvPr id="14" name="テキスト ボックス 13"/>
          <p:cNvSpPr txBox="1"/>
          <p:nvPr/>
        </p:nvSpPr>
        <p:spPr>
          <a:xfrm>
            <a:off x="4810059" y="5552507"/>
            <a:ext cx="3774428" cy="502766"/>
          </a:xfrm>
          <a:prstGeom prst="rect">
            <a:avLst/>
          </a:prstGeom>
          <a:solidFill>
            <a:srgbClr val="EDF7FB"/>
          </a:solidFill>
        </p:spPr>
        <p:txBody>
          <a:bodyPr wrap="square" rtlCol="0">
            <a:spAutoFit/>
          </a:bodyPr>
          <a:lstStyle/>
          <a:p>
            <a:pPr defTabSz="1219170"/>
            <a:r>
              <a:rPr lang="en-US" altLang="ja-JP" sz="2667" dirty="0">
                <a:solidFill>
                  <a:prstClr val="black">
                    <a:lumMod val="65000"/>
                    <a:lumOff val="35000"/>
                  </a:prstClr>
                </a:solidFill>
                <a:latin typeface="Calibri"/>
                <a:ea typeface="小塚ゴシック Pro R" panose="020B0400000000000000"/>
              </a:rPr>
              <a:t>NMF</a:t>
            </a:r>
            <a:r>
              <a:rPr lang="zh-CN" altLang="en-US" sz="2667" dirty="0">
                <a:solidFill>
                  <a:prstClr val="black">
                    <a:lumMod val="65000"/>
                    <a:lumOff val="35000"/>
                  </a:prstClr>
                </a:solidFill>
                <a:latin typeface="Calibri"/>
                <a:ea typeface="小塚ゴシック Pro R" panose="020B0400000000000000"/>
              </a:rPr>
              <a:t>（天然保湿因子）</a:t>
            </a:r>
            <a:endParaRPr lang="ja-JP" altLang="en-US" sz="2667" dirty="0">
              <a:solidFill>
                <a:prstClr val="black">
                  <a:lumMod val="65000"/>
                  <a:lumOff val="35000"/>
                </a:prstClr>
              </a:solidFill>
              <a:latin typeface="Calibri"/>
              <a:ea typeface="小塚ゴシック Pro R" panose="020B0400000000000000"/>
            </a:endParaRPr>
          </a:p>
        </p:txBody>
      </p:sp>
      <p:sp>
        <p:nvSpPr>
          <p:cNvPr id="15" name="テキスト ボックス 14"/>
          <p:cNvSpPr txBox="1"/>
          <p:nvPr/>
        </p:nvSpPr>
        <p:spPr>
          <a:xfrm>
            <a:off x="577550" y="5589273"/>
            <a:ext cx="3940502" cy="502766"/>
          </a:xfrm>
          <a:prstGeom prst="rect">
            <a:avLst/>
          </a:prstGeom>
          <a:solidFill>
            <a:srgbClr val="EDF7FB"/>
          </a:solidFill>
        </p:spPr>
        <p:txBody>
          <a:bodyPr wrap="none" rtlCol="0">
            <a:spAutoFit/>
          </a:bodyPr>
          <a:lstStyle/>
          <a:p>
            <a:pPr defTabSz="1219170"/>
            <a:r>
              <a:rPr lang="ja-JP" altLang="en-US" sz="2667" dirty="0">
                <a:solidFill>
                  <a:prstClr val="black">
                    <a:lumMod val="65000"/>
                    <a:lumOff val="35000"/>
                  </a:prstClr>
                </a:solidFill>
                <a:latin typeface="Calibri"/>
                <a:ea typeface="小塚ゴシック Pro R" panose="020B0400000000000000"/>
              </a:rPr>
              <a:t>細胞間脂質（セラミド）</a:t>
            </a:r>
          </a:p>
        </p:txBody>
      </p:sp>
      <p:sp>
        <p:nvSpPr>
          <p:cNvPr id="16" name="右中かっこ 15"/>
          <p:cNvSpPr/>
          <p:nvPr/>
        </p:nvSpPr>
        <p:spPr>
          <a:xfrm>
            <a:off x="7198974" y="4201751"/>
            <a:ext cx="396861" cy="1183671"/>
          </a:xfrm>
          <a:prstGeom prst="rightBrace">
            <a:avLst>
              <a:gd name="adj1" fmla="val 27833"/>
              <a:gd name="adj2" fmla="val 503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ja-JP" altLang="en-US" sz="2400">
              <a:solidFill>
                <a:prstClr val="black"/>
              </a:solidFill>
              <a:latin typeface="Calibri"/>
              <a:ea typeface="小塚ゴシック Pro R" panose="020B0400000000000000"/>
            </a:endParaRPr>
          </a:p>
        </p:txBody>
      </p:sp>
      <p:sp>
        <p:nvSpPr>
          <p:cNvPr id="18" name="テキスト ボックス 17"/>
          <p:cNvSpPr txBox="1"/>
          <p:nvPr/>
        </p:nvSpPr>
        <p:spPr>
          <a:xfrm>
            <a:off x="7536161" y="4554855"/>
            <a:ext cx="1218603" cy="461665"/>
          </a:xfrm>
          <a:prstGeom prst="rect">
            <a:avLst/>
          </a:prstGeom>
          <a:noFill/>
        </p:spPr>
        <p:txBody>
          <a:bodyPr wrap="none" rtlCol="0">
            <a:spAutoFit/>
          </a:bodyPr>
          <a:lstStyle/>
          <a:p>
            <a:pPr defTabSz="1219170"/>
            <a:r>
              <a:rPr lang="en-US" altLang="ja-JP" sz="2400" dirty="0">
                <a:solidFill>
                  <a:srgbClr val="FF0000"/>
                </a:solidFill>
                <a:latin typeface="Calibri"/>
                <a:ea typeface="小塚ゴシック Pro R" panose="020B0400000000000000"/>
              </a:rPr>
              <a:t>0.02mm</a:t>
            </a:r>
            <a:endParaRPr lang="ja-JP" altLang="en-US" sz="2400" dirty="0">
              <a:solidFill>
                <a:srgbClr val="FF0000"/>
              </a:solidFill>
              <a:latin typeface="Calibri"/>
              <a:ea typeface="小塚ゴシック Pro R" panose="020B0400000000000000"/>
            </a:endParaRPr>
          </a:p>
        </p:txBody>
      </p:sp>
      <p:sp>
        <p:nvSpPr>
          <p:cNvPr id="19" name="テキスト ボックス 18"/>
          <p:cNvSpPr txBox="1"/>
          <p:nvPr/>
        </p:nvSpPr>
        <p:spPr>
          <a:xfrm>
            <a:off x="2820030" y="1508788"/>
            <a:ext cx="5049780" cy="461665"/>
          </a:xfrm>
          <a:prstGeom prst="rect">
            <a:avLst/>
          </a:prstGeom>
          <a:noFill/>
        </p:spPr>
        <p:txBody>
          <a:bodyPr wrap="none" rtlCol="0">
            <a:spAutoFit/>
          </a:bodyPr>
          <a:lstStyle/>
          <a:p>
            <a:pPr defTabSz="1219170"/>
            <a:r>
              <a:rPr lang="en-US" altLang="ja-JP" sz="2400" u="sng" dirty="0">
                <a:solidFill>
                  <a:srgbClr val="FF0000"/>
                </a:solidFill>
                <a:latin typeface="Calibri"/>
                <a:ea typeface="小塚ゴシック Pro R" panose="020B0400000000000000"/>
              </a:rPr>
              <a:t>0.02mm </a:t>
            </a:r>
            <a:r>
              <a:rPr lang="ja-JP" altLang="en-US" sz="2400" u="sng" dirty="0">
                <a:solidFill>
                  <a:prstClr val="black">
                    <a:lumMod val="65000"/>
                    <a:lumOff val="35000"/>
                  </a:prstClr>
                </a:solidFill>
                <a:latin typeface="Calibri"/>
                <a:ea typeface="小塚ゴシック Pro R" panose="020B0400000000000000"/>
              </a:rPr>
              <a:t>＝</a:t>
            </a:r>
            <a:r>
              <a:rPr lang="en-US" altLang="ja-JP" sz="2400" u="sng" dirty="0">
                <a:solidFill>
                  <a:prstClr val="black">
                    <a:lumMod val="65000"/>
                    <a:lumOff val="35000"/>
                  </a:prstClr>
                </a:solidFill>
                <a:latin typeface="Calibri"/>
                <a:ea typeface="小塚ゴシック Pro R" panose="020B0400000000000000"/>
              </a:rPr>
              <a:t> </a:t>
            </a:r>
            <a:r>
              <a:rPr lang="ja-JP" altLang="en-US" sz="2400" u="sng" dirty="0">
                <a:solidFill>
                  <a:prstClr val="black">
                    <a:lumMod val="65000"/>
                    <a:lumOff val="35000"/>
                  </a:prstClr>
                </a:solidFill>
                <a:latin typeface="Calibri"/>
                <a:ea typeface="小塚ゴシック Pro R" panose="020B0400000000000000"/>
              </a:rPr>
              <a:t>食品用ラップ１枚の厚さ</a:t>
            </a:r>
          </a:p>
        </p:txBody>
      </p:sp>
      <p:sp>
        <p:nvSpPr>
          <p:cNvPr id="17" name="円/楕円 16"/>
          <p:cNvSpPr/>
          <p:nvPr/>
        </p:nvSpPr>
        <p:spPr>
          <a:xfrm>
            <a:off x="9253751" y="3556005"/>
            <a:ext cx="1383192" cy="1271884"/>
          </a:xfrm>
          <a:prstGeom prst="ellipse">
            <a:avLst/>
          </a:prstGeom>
          <a:solidFill>
            <a:schemeClr val="accent5">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2667" dirty="0">
                <a:solidFill>
                  <a:prstClr val="white"/>
                </a:solidFill>
                <a:latin typeface="Calibri"/>
                <a:ea typeface="小塚ゴシック Pro R" panose="020B0400000000000000"/>
              </a:rPr>
              <a:t>水分</a:t>
            </a:r>
          </a:p>
        </p:txBody>
      </p:sp>
      <p:sp>
        <p:nvSpPr>
          <p:cNvPr id="20" name="円/楕円 19"/>
          <p:cNvSpPr/>
          <p:nvPr/>
        </p:nvSpPr>
        <p:spPr>
          <a:xfrm>
            <a:off x="9933664" y="4686938"/>
            <a:ext cx="1383192" cy="1271884"/>
          </a:xfrm>
          <a:prstGeom prst="ellipse">
            <a:avLst/>
          </a:prstGeom>
          <a:solidFill>
            <a:srgbClr val="FF7C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ja-JP" sz="2667" dirty="0">
                <a:solidFill>
                  <a:prstClr val="white"/>
                </a:solidFill>
                <a:latin typeface="Calibri"/>
                <a:ea typeface="小塚ゴシック Pro R" panose="020B0400000000000000"/>
              </a:rPr>
              <a:t>NMF</a:t>
            </a:r>
            <a:endParaRPr lang="ja-JP" altLang="en-US" sz="2667" dirty="0">
              <a:solidFill>
                <a:prstClr val="white"/>
              </a:solidFill>
              <a:latin typeface="Calibri"/>
              <a:ea typeface="小塚ゴシック Pro R" panose="020B0400000000000000"/>
            </a:endParaRPr>
          </a:p>
        </p:txBody>
      </p:sp>
      <p:sp>
        <p:nvSpPr>
          <p:cNvPr id="21" name="円/楕円 20"/>
          <p:cNvSpPr/>
          <p:nvPr/>
        </p:nvSpPr>
        <p:spPr>
          <a:xfrm>
            <a:off x="8584487" y="4689231"/>
            <a:ext cx="1383192" cy="1271884"/>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ja-JP" altLang="en-US" sz="2000" dirty="0">
                <a:solidFill>
                  <a:prstClr val="white"/>
                </a:solidFill>
                <a:latin typeface="Calibri"/>
                <a:ea typeface="小塚ゴシック Pro R" panose="020B0400000000000000"/>
              </a:rPr>
              <a:t>皮脂・油分</a:t>
            </a:r>
          </a:p>
        </p:txBody>
      </p:sp>
      <p:sp>
        <p:nvSpPr>
          <p:cNvPr id="22" name="テキスト ボックス 21">
            <a:extLst>
              <a:ext uri="{FF2B5EF4-FFF2-40B4-BE49-F238E27FC236}">
                <a16:creationId xmlns:a16="http://schemas.microsoft.com/office/drawing/2014/main" id="{7CF98018-098B-45DB-B80E-A2001750FCF4}"/>
              </a:ext>
            </a:extLst>
          </p:cNvPr>
          <p:cNvSpPr txBox="1"/>
          <p:nvPr/>
        </p:nvSpPr>
        <p:spPr>
          <a:xfrm>
            <a:off x="242928" y="6629591"/>
            <a:ext cx="5890631" cy="276999"/>
          </a:xfrm>
          <a:prstGeom prst="rect">
            <a:avLst/>
          </a:prstGeom>
          <a:noFill/>
        </p:spPr>
        <p:txBody>
          <a:bodyPr wrap="square" rtlCol="0">
            <a:spAutoFit/>
          </a:bodyPr>
          <a:lstStyle/>
          <a:p>
            <a:pPr defTabSz="1219170"/>
            <a:r>
              <a:rPr lang="ja-JP" altLang="en-US" sz="1200" dirty="0">
                <a:solidFill>
                  <a:prstClr val="black">
                    <a:lumMod val="65000"/>
                    <a:lumOff val="35000"/>
                  </a:prstClr>
                </a:solidFill>
                <a:latin typeface="小塚ゴシック Pro R" panose="020B0400000000000000" pitchFamily="34" charset="-128"/>
                <a:ea typeface="小塚ゴシック Pro R" panose="020B0400000000000000"/>
              </a:rPr>
              <a:t>*ニュー スキンが考える、水分、皮脂、</a:t>
            </a:r>
            <a:r>
              <a:rPr lang="en-US" altLang="ja-JP" sz="1200" dirty="0">
                <a:solidFill>
                  <a:prstClr val="black">
                    <a:lumMod val="65000"/>
                    <a:lumOff val="35000"/>
                  </a:prstClr>
                </a:solidFill>
                <a:latin typeface="小塚ゴシック Pro R" panose="020B0400000000000000" pitchFamily="34" charset="-128"/>
                <a:ea typeface="小塚ゴシック Pro R" panose="020B0400000000000000"/>
              </a:rPr>
              <a:t>NMF</a:t>
            </a:r>
            <a:r>
              <a:rPr lang="ja-JP" altLang="en-US" sz="1200" dirty="0">
                <a:solidFill>
                  <a:prstClr val="black">
                    <a:lumMod val="65000"/>
                    <a:lumOff val="35000"/>
                  </a:prstClr>
                </a:solidFill>
                <a:latin typeface="小塚ゴシック Pro R" panose="020B0400000000000000" pitchFamily="34" charset="-128"/>
                <a:ea typeface="小塚ゴシック Pro R" panose="020B0400000000000000"/>
              </a:rPr>
              <a:t>がバランスよく整っている状態のこと。</a:t>
            </a:r>
            <a:endParaRPr lang="en-US" altLang="ja-JP" sz="1200" dirty="0">
              <a:solidFill>
                <a:prstClr val="black">
                  <a:lumMod val="65000"/>
                  <a:lumOff val="35000"/>
                </a:prstClr>
              </a:solidFill>
              <a:latin typeface="小塚ゴシック Pro R" panose="020B0400000000000000" pitchFamily="34" charset="-128"/>
              <a:ea typeface="小塚ゴシック Pro R" panose="020B0400000000000000"/>
            </a:endParaRPr>
          </a:p>
        </p:txBody>
      </p:sp>
    </p:spTree>
    <p:extLst>
      <p:ext uri="{BB962C8B-B14F-4D97-AF65-F5344CB8AC3E}">
        <p14:creationId xmlns:p14="http://schemas.microsoft.com/office/powerpoint/2010/main" val="3193520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5"/>
          <p:cNvSpPr>
            <a:spLocks noGrp="1"/>
          </p:cNvSpPr>
          <p:nvPr>
            <p:ph type="title"/>
          </p:nvPr>
        </p:nvSpPr>
        <p:spPr>
          <a:xfrm>
            <a:off x="0" y="0"/>
            <a:ext cx="12192000" cy="9884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480000" tIns="45720" rIns="91440" bIns="45720" rtlCol="0" anchor="ctr">
            <a:normAutofit/>
          </a:bodyPr>
          <a:lstStyle/>
          <a:p>
            <a:pPr algn="l"/>
            <a:r>
              <a:rPr lang="en-US" altLang="ja-JP" sz="5333" dirty="0">
                <a:solidFill>
                  <a:prstClr val="white"/>
                </a:solidFill>
                <a:latin typeface="小塚ゴシック Pro R" panose="020B0400000000000000" pitchFamily="34" charset="-128"/>
                <a:ea typeface="小塚ゴシック Pro R" panose="020B0400000000000000"/>
                <a:cs typeface="Verlag Light"/>
              </a:rPr>
              <a:t>3</a:t>
            </a:r>
            <a:r>
              <a:rPr lang="ja-JP" altLang="en-US" sz="5333" dirty="0">
                <a:solidFill>
                  <a:prstClr val="white"/>
                </a:solidFill>
                <a:latin typeface="小塚ゴシック Pro R" panose="020B0400000000000000" pitchFamily="34" charset="-128"/>
                <a:ea typeface="小塚ゴシック Pro R" panose="020B0400000000000000"/>
                <a:cs typeface="Verlag Light"/>
              </a:rPr>
              <a:t> </a:t>
            </a:r>
            <a:r>
              <a:rPr lang="en-US" altLang="ja-JP" sz="3733" dirty="0">
                <a:solidFill>
                  <a:prstClr val="white"/>
                </a:solidFill>
                <a:latin typeface="小塚ゴシック Pro R" panose="020B0400000000000000" pitchFamily="34" charset="-128"/>
                <a:ea typeface="小塚ゴシック Pro R" panose="020B0400000000000000"/>
                <a:cs typeface="Verlag Light"/>
              </a:rPr>
              <a:t>phase </a:t>
            </a:r>
            <a:r>
              <a:rPr lang="ja-JP" altLang="en-US" sz="2933" dirty="0">
                <a:solidFill>
                  <a:prstClr val="white"/>
                </a:solidFill>
                <a:latin typeface="小塚ゴシック Pro R" panose="020B0400000000000000" pitchFamily="34" charset="-128"/>
                <a:ea typeface="小塚ゴシック Pro R" panose="020B0400000000000000"/>
                <a:cs typeface="Verlag Light"/>
              </a:rPr>
              <a:t>（スリーフェイズ）</a:t>
            </a:r>
            <a:r>
              <a:rPr lang="ja-JP" altLang="en-US" sz="3733" dirty="0">
                <a:solidFill>
                  <a:prstClr val="white"/>
                </a:solidFill>
                <a:latin typeface="小塚ゴシック Pro R" panose="020B0400000000000000" pitchFamily="34" charset="-128"/>
                <a:ea typeface="小塚ゴシック Pro R" panose="020B0400000000000000"/>
                <a:cs typeface="Verlag Light"/>
              </a:rPr>
              <a:t>エマルジョン処方とは</a:t>
            </a:r>
          </a:p>
        </p:txBody>
      </p:sp>
      <p:sp>
        <p:nvSpPr>
          <p:cNvPr id="15" name="角丸四角形 14"/>
          <p:cNvSpPr/>
          <p:nvPr/>
        </p:nvSpPr>
        <p:spPr>
          <a:xfrm>
            <a:off x="2383987" y="5424021"/>
            <a:ext cx="7200800" cy="1248139"/>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ja-JP" altLang="en-US" sz="2400">
              <a:solidFill>
                <a:prstClr val="white"/>
              </a:solidFill>
              <a:latin typeface="Calibri"/>
              <a:ea typeface="小塚ゴシック Pro R" panose="020B0400000000000000"/>
            </a:endParaRPr>
          </a:p>
        </p:txBody>
      </p:sp>
      <p:sp>
        <p:nvSpPr>
          <p:cNvPr id="14" name="テキスト ボックス 13"/>
          <p:cNvSpPr txBox="1"/>
          <p:nvPr/>
        </p:nvSpPr>
        <p:spPr>
          <a:xfrm>
            <a:off x="2918507" y="5521170"/>
            <a:ext cx="6143028" cy="1159420"/>
          </a:xfrm>
          <a:prstGeom prst="rect">
            <a:avLst/>
          </a:prstGeom>
          <a:noFill/>
        </p:spPr>
        <p:txBody>
          <a:bodyPr wrap="none" rtlCol="0">
            <a:spAutoFit/>
          </a:bodyPr>
          <a:lstStyle/>
          <a:p>
            <a:pPr defTabSz="1219170"/>
            <a:r>
              <a:rPr lang="ja-JP" altLang="en-US" sz="2667" dirty="0">
                <a:solidFill>
                  <a:prstClr val="black">
                    <a:lumMod val="65000"/>
                    <a:lumOff val="35000"/>
                  </a:prstClr>
                </a:solidFill>
                <a:latin typeface="Calibri"/>
                <a:ea typeface="小塚ゴシック Pro R" panose="020B0400000000000000"/>
              </a:rPr>
              <a:t>皮膚コンディショニング成分</a:t>
            </a:r>
            <a:r>
              <a:rPr lang="en-US" altLang="ja-JP" sz="1200" dirty="0">
                <a:solidFill>
                  <a:prstClr val="black">
                    <a:lumMod val="65000"/>
                    <a:lumOff val="35000"/>
                  </a:prstClr>
                </a:solidFill>
                <a:latin typeface="Calibri"/>
                <a:ea typeface="小塚ゴシック Pro R" panose="020B0400000000000000"/>
              </a:rPr>
              <a:t>※</a:t>
            </a:r>
            <a:r>
              <a:rPr lang="ja-JP" altLang="en-US" sz="2667" dirty="0">
                <a:solidFill>
                  <a:prstClr val="black">
                    <a:lumMod val="65000"/>
                    <a:lumOff val="35000"/>
                  </a:prstClr>
                </a:solidFill>
                <a:latin typeface="Calibri"/>
                <a:ea typeface="小塚ゴシック Pro R" panose="020B0400000000000000"/>
              </a:rPr>
              <a:t>の働きで</a:t>
            </a:r>
            <a:endParaRPr lang="en-US" altLang="ja-JP" sz="2667" dirty="0">
              <a:solidFill>
                <a:prstClr val="black">
                  <a:lumMod val="65000"/>
                  <a:lumOff val="35000"/>
                </a:prstClr>
              </a:solidFill>
              <a:latin typeface="Calibri"/>
              <a:ea typeface="小塚ゴシック Pro R" panose="020B0400000000000000"/>
            </a:endParaRPr>
          </a:p>
          <a:p>
            <a:pPr defTabSz="1219170"/>
            <a:r>
              <a:rPr lang="ja-JP" altLang="en-US" sz="2667" dirty="0">
                <a:solidFill>
                  <a:prstClr val="black">
                    <a:lumMod val="65000"/>
                    <a:lumOff val="35000"/>
                  </a:prstClr>
                </a:solidFill>
                <a:latin typeface="Calibri"/>
                <a:ea typeface="小塚ゴシック Pro R" panose="020B0400000000000000"/>
              </a:rPr>
              <a:t>理想的な肌へ</a:t>
            </a:r>
            <a:r>
              <a:rPr lang="ja-JP" altLang="en-US" sz="2400" dirty="0">
                <a:solidFill>
                  <a:prstClr val="black">
                    <a:lumMod val="65000"/>
                    <a:lumOff val="35000"/>
                  </a:prstClr>
                </a:solidFill>
                <a:latin typeface="Calibri"/>
                <a:ea typeface="小塚ゴシック Pro R" panose="020B0400000000000000"/>
              </a:rPr>
              <a:t>　　</a:t>
            </a:r>
            <a:endParaRPr lang="en-US" altLang="ja-JP" sz="2400" dirty="0">
              <a:solidFill>
                <a:prstClr val="black">
                  <a:lumMod val="65000"/>
                  <a:lumOff val="35000"/>
                </a:prstClr>
              </a:solidFill>
              <a:latin typeface="Calibri"/>
              <a:ea typeface="小塚ゴシック Pro R" panose="020B0400000000000000"/>
            </a:endParaRPr>
          </a:p>
          <a:p>
            <a:pPr defTabSz="1219170"/>
            <a:r>
              <a:rPr lang="en-US" altLang="ja-JP" sz="1200" dirty="0">
                <a:solidFill>
                  <a:prstClr val="black">
                    <a:lumMod val="65000"/>
                    <a:lumOff val="35000"/>
                  </a:prstClr>
                </a:solidFill>
                <a:latin typeface="Calibri"/>
                <a:ea typeface="小塚ゴシック Pro R" panose="020B0400000000000000"/>
              </a:rPr>
              <a:t>※</a:t>
            </a:r>
            <a:r>
              <a:rPr lang="ja-JP" altLang="en-US" sz="1600" dirty="0">
                <a:solidFill>
                  <a:prstClr val="black">
                    <a:lumMod val="65000"/>
                    <a:lumOff val="35000"/>
                  </a:prstClr>
                </a:solidFill>
                <a:latin typeface="Calibri"/>
                <a:ea typeface="小塚ゴシック Pro R" panose="020B0400000000000000"/>
              </a:rPr>
              <a:t>シソ葉エキス、コメヌカスフィンゴ糖脂質（セラミド）</a:t>
            </a:r>
          </a:p>
        </p:txBody>
      </p:sp>
      <p:sp>
        <p:nvSpPr>
          <p:cNvPr id="16" name="テキスト ボックス 15">
            <a:extLst>
              <a:ext uri="{FF2B5EF4-FFF2-40B4-BE49-F238E27FC236}">
                <a16:creationId xmlns:a16="http://schemas.microsoft.com/office/drawing/2014/main" id="{8A4A2428-834A-46C3-B5B4-38C9EA208CDC}"/>
              </a:ext>
            </a:extLst>
          </p:cNvPr>
          <p:cNvSpPr txBox="1"/>
          <p:nvPr/>
        </p:nvSpPr>
        <p:spPr>
          <a:xfrm>
            <a:off x="6770068" y="1947626"/>
            <a:ext cx="4697234" cy="1938992"/>
          </a:xfrm>
          <a:prstGeom prst="rect">
            <a:avLst/>
          </a:prstGeom>
          <a:solidFill>
            <a:schemeClr val="bg1"/>
          </a:solidFill>
        </p:spPr>
        <p:txBody>
          <a:bodyPr wrap="square" rtlCol="0">
            <a:spAutoFit/>
          </a:bodyPr>
          <a:lstStyle/>
          <a:p>
            <a:pPr defTabSz="1219170"/>
            <a:r>
              <a:rPr lang="ja-JP" altLang="en-US" sz="2400" dirty="0">
                <a:solidFill>
                  <a:prstClr val="black">
                    <a:lumMod val="65000"/>
                    <a:lumOff val="35000"/>
                  </a:prstClr>
                </a:solidFill>
                <a:latin typeface="Calibri"/>
                <a:ea typeface="小塚ゴシック Pro R" panose="020B0400000000000000"/>
              </a:rPr>
              <a:t>ソフトナノ粒子を乳化作用成分として乳化することで、肌上にバランスのとれた理想的なうる</a:t>
            </a:r>
          </a:p>
          <a:p>
            <a:pPr defTabSz="1219170"/>
            <a:r>
              <a:rPr lang="ja-JP" altLang="en-US" sz="2400" dirty="0">
                <a:solidFill>
                  <a:prstClr val="black">
                    <a:lumMod val="65000"/>
                    <a:lumOff val="35000"/>
                  </a:prstClr>
                </a:solidFill>
                <a:latin typeface="Calibri"/>
                <a:ea typeface="小塚ゴシック Pro R" panose="020B0400000000000000"/>
              </a:rPr>
              <a:t>おい膜</a:t>
            </a:r>
            <a:r>
              <a:rPr lang="ja-JP" altLang="en-US" sz="2400" baseline="30000" dirty="0">
                <a:solidFill>
                  <a:prstClr val="black">
                    <a:lumMod val="65000"/>
                    <a:lumOff val="35000"/>
                  </a:prstClr>
                </a:solidFill>
                <a:latin typeface="Calibri"/>
                <a:ea typeface="小塚ゴシック Pro R" panose="020B0400000000000000"/>
              </a:rPr>
              <a:t>＊ </a:t>
            </a:r>
            <a:r>
              <a:rPr lang="ja-JP" altLang="en-US" sz="2400" dirty="0">
                <a:solidFill>
                  <a:prstClr val="black">
                    <a:lumMod val="65000"/>
                    <a:lumOff val="35000"/>
                  </a:prstClr>
                </a:solidFill>
                <a:latin typeface="Calibri"/>
                <a:ea typeface="小塚ゴシック Pro R" panose="020B0400000000000000"/>
              </a:rPr>
              <a:t>をつくり、バリア機能が高まった状態を保ちます。</a:t>
            </a:r>
          </a:p>
        </p:txBody>
      </p:sp>
      <p:sp>
        <p:nvSpPr>
          <p:cNvPr id="18" name="テキスト ボックス 17">
            <a:extLst>
              <a:ext uri="{FF2B5EF4-FFF2-40B4-BE49-F238E27FC236}">
                <a16:creationId xmlns:a16="http://schemas.microsoft.com/office/drawing/2014/main" id="{4F832C60-C288-419D-BA76-A98D6C3ABF12}"/>
              </a:ext>
            </a:extLst>
          </p:cNvPr>
          <p:cNvSpPr txBox="1"/>
          <p:nvPr/>
        </p:nvSpPr>
        <p:spPr>
          <a:xfrm>
            <a:off x="9808013" y="5842239"/>
            <a:ext cx="2181793" cy="769441"/>
          </a:xfrm>
          <a:prstGeom prst="rect">
            <a:avLst/>
          </a:prstGeom>
          <a:noFill/>
        </p:spPr>
        <p:txBody>
          <a:bodyPr wrap="square">
            <a:spAutoFit/>
          </a:bodyPr>
          <a:lstStyle/>
          <a:p>
            <a:r>
              <a:rPr lang="ja-JP" altLang="en-US" sz="1100" dirty="0"/>
              <a:t>＊ ニュースキンが考える、水分、皮脂、</a:t>
            </a:r>
            <a:r>
              <a:rPr lang="en-US" altLang="ja-JP" sz="1100" dirty="0"/>
              <a:t>NMF</a:t>
            </a:r>
            <a:r>
              <a:rPr lang="ja-JP" altLang="en-US" sz="1100" dirty="0"/>
              <a:t>がバランス　よく整っている肌と同じような状態のこと。</a:t>
            </a:r>
          </a:p>
        </p:txBody>
      </p:sp>
      <p:pic>
        <p:nvPicPr>
          <p:cNvPr id="5" name="図 4" descr="ダイアグラム&#10;&#10;自動的に生成された説明">
            <a:extLst>
              <a:ext uri="{FF2B5EF4-FFF2-40B4-BE49-F238E27FC236}">
                <a16:creationId xmlns:a16="http://schemas.microsoft.com/office/drawing/2014/main" id="{2E41CDB3-F838-46EC-B527-686AB729C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85" y="1022640"/>
            <a:ext cx="5438490" cy="3239798"/>
          </a:xfrm>
          <a:prstGeom prst="rect">
            <a:avLst/>
          </a:prstGeom>
        </p:spPr>
      </p:pic>
      <p:sp>
        <p:nvSpPr>
          <p:cNvPr id="4" name="十字形 3">
            <a:extLst>
              <a:ext uri="{FF2B5EF4-FFF2-40B4-BE49-F238E27FC236}">
                <a16:creationId xmlns:a16="http://schemas.microsoft.com/office/drawing/2014/main" id="{4C6D2230-F56C-47A7-B750-570D7AA426C3}"/>
              </a:ext>
            </a:extLst>
          </p:cNvPr>
          <p:cNvSpPr/>
          <p:nvPr/>
        </p:nvSpPr>
        <p:spPr>
          <a:xfrm>
            <a:off x="5493425" y="4399998"/>
            <a:ext cx="895350" cy="895350"/>
          </a:xfrm>
          <a:prstGeom prst="plus">
            <a:avLst>
              <a:gd name="adj" fmla="val 335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36570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1457</Words>
  <Application>Microsoft Office PowerPoint</Application>
  <PresentationFormat>ワイド画面</PresentationFormat>
  <Paragraphs>237</Paragraphs>
  <Slides>17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Arial Unicode MS</vt:lpstr>
      <vt:lpstr>Mark51050704154944-00010005</vt:lpstr>
      <vt:lpstr>ＭＳ Ｐゴシック</vt:lpstr>
      <vt:lpstr>小塚ゴシック Pro R</vt:lpstr>
      <vt:lpstr>游ゴシック</vt:lpstr>
      <vt:lpstr>游ゴシック Light</vt:lpstr>
      <vt:lpstr>Arial</vt:lpstr>
      <vt:lpstr>Calibri</vt:lpstr>
      <vt:lpstr>Verlag Bold</vt:lpstr>
      <vt:lpstr>Verlag Book</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extra MILD</vt:lpstr>
      <vt:lpstr>理想的な肌とは</vt:lpstr>
      <vt:lpstr>3 phase （スリーフェイズ）エマルジョン処方とは</vt:lpstr>
      <vt:lpstr>シソ葉エキス</vt:lpstr>
      <vt:lpstr>敏感肌のためのトータル システム</vt:lpstr>
      <vt:lpstr>PowerPoint プレゼンテーション</vt:lpstr>
      <vt:lpstr>PowerPoint プレゼンテーション</vt:lpstr>
      <vt:lpstr>PowerPoint プレゼンテーション</vt:lpstr>
      <vt:lpstr>extra MILDは  まるで 肌の上に１枚の      「理想的なうるおい膜」  のヴェールをかぶるようなイメージ</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エクストラマイルド シリーズ製品説明</dc:title>
  <dc:creator>Nu Skin Japan co.,LTD.</dc:creator>
  <cp:lastModifiedBy/>
  <cp:revision>8</cp:revision>
  <cp:lastPrinted>2018-11-12T04:43:54Z</cp:lastPrinted>
  <dcterms:created xsi:type="dcterms:W3CDTF">2018-09-09T03:01:55Z</dcterms:created>
  <dcterms:modified xsi:type="dcterms:W3CDTF">2021-12-22T11:49:30Z</dcterms:modified>
  <cp:contentStatus/>
</cp:coreProperties>
</file>