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8"/>
  </p:notesMasterIdLst>
  <p:sldIdLst>
    <p:sldId id="2128" r:id="rId5"/>
    <p:sldId id="256" r:id="rId6"/>
    <p:sldId id="257" r:id="rId7"/>
    <p:sldId id="2143" r:id="rId8"/>
    <p:sldId id="2131" r:id="rId9"/>
    <p:sldId id="2079" r:id="rId10"/>
    <p:sldId id="258" r:id="rId11"/>
    <p:sldId id="2090" r:id="rId12"/>
    <p:sldId id="2066" r:id="rId13"/>
    <p:sldId id="2067" r:id="rId14"/>
    <p:sldId id="2071" r:id="rId15"/>
    <p:sldId id="2104" r:id="rId16"/>
    <p:sldId id="2140" r:id="rId17"/>
    <p:sldId id="2139" r:id="rId18"/>
    <p:sldId id="2141" r:id="rId19"/>
    <p:sldId id="2108" r:id="rId20"/>
    <p:sldId id="2146" r:id="rId21"/>
    <p:sldId id="2106" r:id="rId22"/>
    <p:sldId id="2112" r:id="rId23"/>
    <p:sldId id="2145" r:id="rId24"/>
    <p:sldId id="2110" r:id="rId25"/>
    <p:sldId id="2107" r:id="rId26"/>
    <p:sldId id="2113" r:id="rId27"/>
    <p:sldId id="2099" r:id="rId28"/>
    <p:sldId id="2086" r:id="rId29"/>
    <p:sldId id="2114" r:id="rId30"/>
    <p:sldId id="2100" r:id="rId31"/>
    <p:sldId id="2129" r:id="rId32"/>
    <p:sldId id="2115" r:id="rId33"/>
    <p:sldId id="2126" r:id="rId34"/>
    <p:sldId id="2124" r:id="rId35"/>
    <p:sldId id="2122" r:id="rId36"/>
    <p:sldId id="2134" r:id="rId37"/>
    <p:sldId id="2136" r:id="rId38"/>
    <p:sldId id="2133" r:id="rId39"/>
    <p:sldId id="2135" r:id="rId40"/>
    <p:sldId id="2121" r:id="rId41"/>
    <p:sldId id="2116" r:id="rId42"/>
    <p:sldId id="2083" r:id="rId43"/>
    <p:sldId id="2088" r:id="rId44"/>
    <p:sldId id="2120" r:id="rId45"/>
    <p:sldId id="2127" r:id="rId46"/>
    <p:sldId id="2147" r:id="rId47"/>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Ubbg2K68oahytqi5jMmvQ==" hashData="i6F6k+kF+CSYjHVnTVlW+a5htaZyTWjY6oUwVqHheiuvmHtPleFIaLN6EOlIPuzeBzDVQo6TCWlbP57U/H0qs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16B69E"/>
    <a:srgbClr val="ECF5FE"/>
    <a:srgbClr val="69D0C1"/>
    <a:srgbClr val="FBF5FD"/>
    <a:srgbClr val="F7ECFC"/>
    <a:srgbClr val="DDEDFE"/>
    <a:srgbClr val="CEE6FC"/>
    <a:srgbClr val="B7C1D3"/>
    <a:srgbClr val="778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71543-7651-441E-A65B-97F3DB7A19FF}" v="104" dt="2020-09-14T09:21:32.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6" y="2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uskin.sharepoint.com/sites/nsjshared/Product%20Marketing/Pharmanex/00_Products/ageLOC%20Youthspan/2020&#24180;%20&#12522;&#12491;&#12517;&#12540;&#12450;&#12523;/&#35069;&#21697;&#12503;&#12524;&#12476;&#12531;&#12486;&#12540;&#12471;&#12519;&#12531;/&#23551;&#21629;&#12487;&#12540;&#1247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Sheet1!$C$4</c:f>
              <c:strCache>
                <c:ptCount val="1"/>
                <c:pt idx="0">
                  <c:v>男性</c:v>
                </c:pt>
              </c:strCache>
            </c:strRef>
          </c:tx>
          <c:spPr>
            <a:ln w="28575" cap="rnd">
              <a:solidFill>
                <a:schemeClr val="accent1"/>
              </a:solidFill>
              <a:round/>
            </a:ln>
            <a:effectLst/>
          </c:spPr>
          <c:marker>
            <c:symbol val="diamond"/>
            <c:size val="7"/>
            <c:spPr>
              <a:solidFill>
                <a:schemeClr val="accent1"/>
              </a:solidFill>
              <a:ln w="9525">
                <a:no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4-9ECB-4405-8415-C80AD540D1DD}"/>
                </c:ext>
              </c:extLst>
            </c:dLbl>
            <c:dLbl>
              <c:idx val="3"/>
              <c:delete val="1"/>
              <c:extLst>
                <c:ext xmlns:c15="http://schemas.microsoft.com/office/drawing/2012/chart" uri="{CE6537A1-D6FC-4f65-9D91-7224C49458BB}"/>
                <c:ext xmlns:c16="http://schemas.microsoft.com/office/drawing/2014/chart" uri="{C3380CC4-5D6E-409C-BE32-E72D297353CC}">
                  <c16:uniqueId val="{00000006-9ECB-4405-8415-C80AD540D1DD}"/>
                </c:ext>
              </c:extLst>
            </c:dLbl>
            <c:dLbl>
              <c:idx val="4"/>
              <c:delete val="1"/>
              <c:extLst>
                <c:ext xmlns:c15="http://schemas.microsoft.com/office/drawing/2012/chart" uri="{CE6537A1-D6FC-4f65-9D91-7224C49458BB}"/>
                <c:ext xmlns:c16="http://schemas.microsoft.com/office/drawing/2014/chart" uri="{C3380CC4-5D6E-409C-BE32-E72D297353CC}">
                  <c16:uniqueId val="{0000000C-9ECB-4405-8415-C80AD540D1DD}"/>
                </c:ext>
              </c:extLst>
            </c:dLbl>
            <c:dLbl>
              <c:idx val="6"/>
              <c:delete val="1"/>
              <c:extLst>
                <c:ext xmlns:c15="http://schemas.microsoft.com/office/drawing/2012/chart" uri="{CE6537A1-D6FC-4f65-9D91-7224C49458BB}"/>
                <c:ext xmlns:c16="http://schemas.microsoft.com/office/drawing/2014/chart" uri="{C3380CC4-5D6E-409C-BE32-E72D297353CC}">
                  <c16:uniqueId val="{00000008-9ECB-4405-8415-C80AD540D1DD}"/>
                </c:ext>
              </c:extLst>
            </c:dLbl>
            <c:dLbl>
              <c:idx val="8"/>
              <c:delete val="1"/>
              <c:extLst>
                <c:ext xmlns:c15="http://schemas.microsoft.com/office/drawing/2012/chart" uri="{CE6537A1-D6FC-4f65-9D91-7224C49458BB}"/>
                <c:ext xmlns:c16="http://schemas.microsoft.com/office/drawing/2014/chart" uri="{C3380CC4-5D6E-409C-BE32-E72D297353CC}">
                  <c16:uniqueId val="{0000000E-9ECB-4405-8415-C80AD540D1DD}"/>
                </c:ext>
              </c:extLst>
            </c:dLbl>
            <c:dLbl>
              <c:idx val="9"/>
              <c:delete val="1"/>
              <c:extLst>
                <c:ext xmlns:c15="http://schemas.microsoft.com/office/drawing/2012/chart" uri="{CE6537A1-D6FC-4f65-9D91-7224C49458BB}"/>
                <c:ext xmlns:c16="http://schemas.microsoft.com/office/drawing/2014/chart" uri="{C3380CC4-5D6E-409C-BE32-E72D297353CC}">
                  <c16:uniqueId val="{00000010-9ECB-4405-8415-C80AD540D1DD}"/>
                </c:ext>
              </c:extLst>
            </c:dLbl>
            <c:dLbl>
              <c:idx val="10"/>
              <c:delete val="1"/>
              <c:extLst>
                <c:ext xmlns:c15="http://schemas.microsoft.com/office/drawing/2012/chart" uri="{CE6537A1-D6FC-4f65-9D91-7224C49458BB}"/>
                <c:ext xmlns:c16="http://schemas.microsoft.com/office/drawing/2014/chart" uri="{C3380CC4-5D6E-409C-BE32-E72D297353CC}">
                  <c16:uniqueId val="{00000012-9ECB-4405-8415-C80AD540D1DD}"/>
                </c:ext>
              </c:extLst>
            </c:dLbl>
            <c:dLbl>
              <c:idx val="11"/>
              <c:delete val="1"/>
              <c:extLst>
                <c:ext xmlns:c15="http://schemas.microsoft.com/office/drawing/2012/chart" uri="{CE6537A1-D6FC-4f65-9D91-7224C49458BB}"/>
                <c:ext xmlns:c16="http://schemas.microsoft.com/office/drawing/2014/chart" uri="{C3380CC4-5D6E-409C-BE32-E72D297353CC}">
                  <c16:uniqueId val="{00000014-9ECB-4405-8415-C80AD540D1DD}"/>
                </c:ext>
              </c:extLst>
            </c:dLbl>
            <c:spPr>
              <a:noFill/>
              <a:ln>
                <a:noFill/>
              </a:ln>
              <a:effectLst/>
            </c:spPr>
            <c:txPr>
              <a:bodyPr rot="0" spcFirstLastPara="1" vertOverflow="ellipsis" vert="horz" wrap="square" lIns="38100" tIns="19050" rIns="38100" bIns="19050" anchor="ctr" anchorCtr="1">
                <a:spAutoFit/>
              </a:bodyPr>
              <a:lstStyle/>
              <a:p>
                <a:pPr>
                  <a:defRPr lang="ja-JP" sz="14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Sheet1!$B$5:$B$17</c:f>
              <c:strCache>
                <c:ptCount val="13"/>
                <c:pt idx="0">
                  <c:v>1950年</c:v>
                </c:pt>
                <c:pt idx="1">
                  <c:v>1960年</c:v>
                </c:pt>
                <c:pt idx="2">
                  <c:v>1970年</c:v>
                </c:pt>
                <c:pt idx="3">
                  <c:v>1980年</c:v>
                </c:pt>
                <c:pt idx="4">
                  <c:v>1990年</c:v>
                </c:pt>
                <c:pt idx="5">
                  <c:v>2000年</c:v>
                </c:pt>
                <c:pt idx="6">
                  <c:v>2010年</c:v>
                </c:pt>
                <c:pt idx="7">
                  <c:v>2020年</c:v>
                </c:pt>
                <c:pt idx="8">
                  <c:v>2030年</c:v>
                </c:pt>
                <c:pt idx="9">
                  <c:v>2040年</c:v>
                </c:pt>
                <c:pt idx="10">
                  <c:v>2050年</c:v>
                </c:pt>
                <c:pt idx="11">
                  <c:v>2060年</c:v>
                </c:pt>
                <c:pt idx="12">
                  <c:v>2065年</c:v>
                </c:pt>
              </c:strCache>
            </c:strRef>
          </c:cat>
          <c:val>
            <c:numRef>
              <c:f>Sheet1!$C$5:$C$17</c:f>
              <c:numCache>
                <c:formatCode>General</c:formatCode>
                <c:ptCount val="13"/>
                <c:pt idx="0">
                  <c:v>58</c:v>
                </c:pt>
                <c:pt idx="1">
                  <c:v>65.319999999999993</c:v>
                </c:pt>
                <c:pt idx="2">
                  <c:v>69.31</c:v>
                </c:pt>
                <c:pt idx="3">
                  <c:v>73.349999999999994</c:v>
                </c:pt>
                <c:pt idx="4">
                  <c:v>75.92</c:v>
                </c:pt>
                <c:pt idx="5">
                  <c:v>77.72</c:v>
                </c:pt>
                <c:pt idx="6">
                  <c:v>79.55</c:v>
                </c:pt>
                <c:pt idx="7">
                  <c:v>81.34</c:v>
                </c:pt>
                <c:pt idx="8">
                  <c:v>82.39</c:v>
                </c:pt>
                <c:pt idx="9">
                  <c:v>83.27</c:v>
                </c:pt>
                <c:pt idx="10">
                  <c:v>84.02</c:v>
                </c:pt>
                <c:pt idx="11">
                  <c:v>84.66</c:v>
                </c:pt>
                <c:pt idx="12">
                  <c:v>84.95</c:v>
                </c:pt>
              </c:numCache>
            </c:numRef>
          </c:val>
          <c:smooth val="0"/>
          <c:extLst>
            <c:ext xmlns:c16="http://schemas.microsoft.com/office/drawing/2014/chart" uri="{C3380CC4-5D6E-409C-BE32-E72D297353CC}">
              <c16:uniqueId val="{00000000-9ECB-4405-8415-C80AD540D1DD}"/>
            </c:ext>
          </c:extLst>
        </c:ser>
        <c:ser>
          <c:idx val="1"/>
          <c:order val="1"/>
          <c:tx>
            <c:strRef>
              <c:f>Sheet1!$D$4</c:f>
              <c:strCache>
                <c:ptCount val="1"/>
                <c:pt idx="0">
                  <c:v>女性</c:v>
                </c:pt>
              </c:strCache>
            </c:strRef>
          </c:tx>
          <c:spPr>
            <a:ln w="28575" cap="rnd">
              <a:solidFill>
                <a:srgbClr val="FF66FF"/>
              </a:solidFill>
              <a:round/>
            </a:ln>
            <a:effectLst/>
          </c:spPr>
          <c:marker>
            <c:symbol val="diamond"/>
            <c:size val="7"/>
            <c:spPr>
              <a:solidFill>
                <a:srgbClr val="FF66FF"/>
              </a:solidFill>
              <a:ln w="9525">
                <a:no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3-9ECB-4405-8415-C80AD540D1DD}"/>
                </c:ext>
              </c:extLst>
            </c:dLbl>
            <c:dLbl>
              <c:idx val="3"/>
              <c:delete val="1"/>
              <c:extLst>
                <c:ext xmlns:c15="http://schemas.microsoft.com/office/drawing/2012/chart" uri="{CE6537A1-D6FC-4f65-9D91-7224C49458BB}"/>
                <c:ext xmlns:c16="http://schemas.microsoft.com/office/drawing/2014/chart" uri="{C3380CC4-5D6E-409C-BE32-E72D297353CC}">
                  <c16:uniqueId val="{00000005-9ECB-4405-8415-C80AD540D1DD}"/>
                </c:ext>
              </c:extLst>
            </c:dLbl>
            <c:dLbl>
              <c:idx val="4"/>
              <c:delete val="1"/>
              <c:extLst>
                <c:ext xmlns:c15="http://schemas.microsoft.com/office/drawing/2012/chart" uri="{CE6537A1-D6FC-4f65-9D91-7224C49458BB}"/>
                <c:ext xmlns:c16="http://schemas.microsoft.com/office/drawing/2014/chart" uri="{C3380CC4-5D6E-409C-BE32-E72D297353CC}">
                  <c16:uniqueId val="{0000000B-9ECB-4405-8415-C80AD540D1DD}"/>
                </c:ext>
              </c:extLst>
            </c:dLbl>
            <c:dLbl>
              <c:idx val="6"/>
              <c:delete val="1"/>
              <c:extLst>
                <c:ext xmlns:c15="http://schemas.microsoft.com/office/drawing/2012/chart" uri="{CE6537A1-D6FC-4f65-9D91-7224C49458BB}"/>
                <c:ext xmlns:c16="http://schemas.microsoft.com/office/drawing/2014/chart" uri="{C3380CC4-5D6E-409C-BE32-E72D297353CC}">
                  <c16:uniqueId val="{00000007-9ECB-4405-8415-C80AD540D1DD}"/>
                </c:ext>
              </c:extLst>
            </c:dLbl>
            <c:dLbl>
              <c:idx val="8"/>
              <c:delete val="1"/>
              <c:extLst>
                <c:ext xmlns:c15="http://schemas.microsoft.com/office/drawing/2012/chart" uri="{CE6537A1-D6FC-4f65-9D91-7224C49458BB}"/>
                <c:ext xmlns:c16="http://schemas.microsoft.com/office/drawing/2014/chart" uri="{C3380CC4-5D6E-409C-BE32-E72D297353CC}">
                  <c16:uniqueId val="{0000000D-9ECB-4405-8415-C80AD540D1DD}"/>
                </c:ext>
              </c:extLst>
            </c:dLbl>
            <c:dLbl>
              <c:idx val="9"/>
              <c:delete val="1"/>
              <c:extLst>
                <c:ext xmlns:c15="http://schemas.microsoft.com/office/drawing/2012/chart" uri="{CE6537A1-D6FC-4f65-9D91-7224C49458BB}"/>
                <c:ext xmlns:c16="http://schemas.microsoft.com/office/drawing/2014/chart" uri="{C3380CC4-5D6E-409C-BE32-E72D297353CC}">
                  <c16:uniqueId val="{0000000F-9ECB-4405-8415-C80AD540D1DD}"/>
                </c:ext>
              </c:extLst>
            </c:dLbl>
            <c:dLbl>
              <c:idx val="10"/>
              <c:delete val="1"/>
              <c:extLst>
                <c:ext xmlns:c15="http://schemas.microsoft.com/office/drawing/2012/chart" uri="{CE6537A1-D6FC-4f65-9D91-7224C49458BB}"/>
                <c:ext xmlns:c16="http://schemas.microsoft.com/office/drawing/2014/chart" uri="{C3380CC4-5D6E-409C-BE32-E72D297353CC}">
                  <c16:uniqueId val="{00000011-9ECB-4405-8415-C80AD540D1DD}"/>
                </c:ext>
              </c:extLst>
            </c:dLbl>
            <c:dLbl>
              <c:idx val="11"/>
              <c:delete val="1"/>
              <c:extLst>
                <c:ext xmlns:c15="http://schemas.microsoft.com/office/drawing/2012/chart" uri="{CE6537A1-D6FC-4f65-9D91-7224C49458BB}"/>
                <c:ext xmlns:c16="http://schemas.microsoft.com/office/drawing/2014/chart" uri="{C3380CC4-5D6E-409C-BE32-E72D297353CC}">
                  <c16:uniqueId val="{00000013-9ECB-4405-8415-C80AD540D1DD}"/>
                </c:ext>
              </c:extLst>
            </c:dLbl>
            <c:spPr>
              <a:noFill/>
              <a:ln>
                <a:noFill/>
              </a:ln>
              <a:effectLst/>
            </c:spPr>
            <c:txPr>
              <a:bodyPr rot="0" spcFirstLastPara="1" vertOverflow="ellipsis" vert="horz" wrap="square" lIns="38100" tIns="19050" rIns="38100" bIns="19050" anchor="ctr" anchorCtr="1">
                <a:spAutoFit/>
              </a:bodyPr>
              <a:lstStyle/>
              <a:p>
                <a:pPr>
                  <a:defRPr lang="ja-JP" sz="14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Sheet1!$B$5:$B$17</c:f>
              <c:strCache>
                <c:ptCount val="13"/>
                <c:pt idx="0">
                  <c:v>1950年</c:v>
                </c:pt>
                <c:pt idx="1">
                  <c:v>1960年</c:v>
                </c:pt>
                <c:pt idx="2">
                  <c:v>1970年</c:v>
                </c:pt>
                <c:pt idx="3">
                  <c:v>1980年</c:v>
                </c:pt>
                <c:pt idx="4">
                  <c:v>1990年</c:v>
                </c:pt>
                <c:pt idx="5">
                  <c:v>2000年</c:v>
                </c:pt>
                <c:pt idx="6">
                  <c:v>2010年</c:v>
                </c:pt>
                <c:pt idx="7">
                  <c:v>2020年</c:v>
                </c:pt>
                <c:pt idx="8">
                  <c:v>2030年</c:v>
                </c:pt>
                <c:pt idx="9">
                  <c:v>2040年</c:v>
                </c:pt>
                <c:pt idx="10">
                  <c:v>2050年</c:v>
                </c:pt>
                <c:pt idx="11">
                  <c:v>2060年</c:v>
                </c:pt>
                <c:pt idx="12">
                  <c:v>2065年</c:v>
                </c:pt>
              </c:strCache>
            </c:strRef>
          </c:cat>
          <c:val>
            <c:numRef>
              <c:f>Sheet1!$D$5:$D$17</c:f>
              <c:numCache>
                <c:formatCode>General</c:formatCode>
                <c:ptCount val="13"/>
                <c:pt idx="0">
                  <c:v>61.5</c:v>
                </c:pt>
                <c:pt idx="1">
                  <c:v>70.19</c:v>
                </c:pt>
                <c:pt idx="2">
                  <c:v>74.66</c:v>
                </c:pt>
                <c:pt idx="3">
                  <c:v>78.760000000000005</c:v>
                </c:pt>
                <c:pt idx="4" formatCode="0.00">
                  <c:v>81.900000000000006</c:v>
                </c:pt>
                <c:pt idx="5" formatCode="0.00">
                  <c:v>84.6</c:v>
                </c:pt>
                <c:pt idx="6" formatCode="0.00">
                  <c:v>86.3</c:v>
                </c:pt>
                <c:pt idx="7">
                  <c:v>87.64</c:v>
                </c:pt>
                <c:pt idx="8">
                  <c:v>88.72</c:v>
                </c:pt>
                <c:pt idx="9">
                  <c:v>89.63</c:v>
                </c:pt>
                <c:pt idx="10" formatCode="0.00">
                  <c:v>90.4</c:v>
                </c:pt>
                <c:pt idx="11">
                  <c:v>91.06</c:v>
                </c:pt>
                <c:pt idx="12">
                  <c:v>91.35</c:v>
                </c:pt>
              </c:numCache>
            </c:numRef>
          </c:val>
          <c:smooth val="0"/>
          <c:extLst>
            <c:ext xmlns:c16="http://schemas.microsoft.com/office/drawing/2014/chart" uri="{C3380CC4-5D6E-409C-BE32-E72D297353CC}">
              <c16:uniqueId val="{00000001-9ECB-4405-8415-C80AD540D1DD}"/>
            </c:ext>
          </c:extLst>
        </c:ser>
        <c:dLbls>
          <c:showLegendKey val="0"/>
          <c:showVal val="0"/>
          <c:showCatName val="0"/>
          <c:showSerName val="0"/>
          <c:showPercent val="0"/>
          <c:showBubbleSize val="0"/>
        </c:dLbls>
        <c:marker val="1"/>
        <c:smooth val="0"/>
        <c:axId val="2094970991"/>
        <c:axId val="2030567455"/>
      </c:lineChart>
      <c:catAx>
        <c:axId val="209497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ja-JP"/>
          </a:p>
        </c:txPr>
        <c:crossAx val="2030567455"/>
        <c:crosses val="autoZero"/>
        <c:auto val="1"/>
        <c:lblAlgn val="ctr"/>
        <c:lblOffset val="100"/>
        <c:noMultiLvlLbl val="0"/>
      </c:catAx>
      <c:valAx>
        <c:axId val="2030567455"/>
        <c:scaling>
          <c:orientation val="minMax"/>
          <c:max val="1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ja-JP"/>
          </a:p>
        </c:txPr>
        <c:crossAx val="2094970991"/>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5029"/>
          </a:xfrm>
          <a:prstGeom prst="rect">
            <a:avLst/>
          </a:prstGeom>
        </p:spPr>
        <p:txBody>
          <a:bodyPr vert="horz" lIns="94856" tIns="47429" rIns="94856" bIns="474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0"/>
            <a:ext cx="2918830" cy="495029"/>
          </a:xfrm>
          <a:prstGeom prst="rect">
            <a:avLst/>
          </a:prstGeom>
        </p:spPr>
        <p:txBody>
          <a:bodyPr vert="horz" lIns="94856" tIns="47429" rIns="94856" bIns="47429" rtlCol="0"/>
          <a:lstStyle>
            <a:lvl1pPr algn="r">
              <a:defRPr sz="1200"/>
            </a:lvl1pPr>
          </a:lstStyle>
          <a:p>
            <a:fld id="{EB01B50D-2A3D-43A4-9BC7-9DE18C94EE89}" type="datetimeFigureOut">
              <a:rPr kumimoji="1" lang="ja-JP" altLang="en-US" smtClean="0"/>
              <a:t>2022/3/10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8200" cy="3330575"/>
          </a:xfrm>
          <a:prstGeom prst="rect">
            <a:avLst/>
          </a:prstGeom>
          <a:noFill/>
          <a:ln w="12700">
            <a:solidFill>
              <a:prstClr val="black"/>
            </a:solidFill>
          </a:ln>
        </p:spPr>
        <p:txBody>
          <a:bodyPr vert="horz" lIns="94856" tIns="47429" rIns="94856" bIns="47429"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4856" tIns="47429" rIns="94856" bIns="474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6"/>
            <a:ext cx="2918830" cy="495028"/>
          </a:xfrm>
          <a:prstGeom prst="rect">
            <a:avLst/>
          </a:prstGeom>
        </p:spPr>
        <p:txBody>
          <a:bodyPr vert="horz" lIns="94856" tIns="47429" rIns="94856" bIns="474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5028"/>
          </a:xfrm>
          <a:prstGeom prst="rect">
            <a:avLst/>
          </a:prstGeom>
        </p:spPr>
        <p:txBody>
          <a:bodyPr vert="horz" lIns="94856" tIns="47429" rIns="94856" bIns="47429" rtlCol="0" anchor="b"/>
          <a:lstStyle>
            <a:lvl1pPr algn="r">
              <a:defRPr sz="1200"/>
            </a:lvl1pPr>
          </a:lstStyle>
          <a:p>
            <a:fld id="{4E13F1FC-D5BE-4702-8CB1-5C7A77B9BCF1}" type="slidenum">
              <a:rPr kumimoji="1" lang="ja-JP" altLang="en-US" smtClean="0"/>
              <a:t>‹#›</a:t>
            </a:fld>
            <a:endParaRPr kumimoji="1" lang="ja-JP" altLang="en-US"/>
          </a:p>
        </p:txBody>
      </p:sp>
    </p:spTree>
    <p:extLst>
      <p:ext uri="{BB962C8B-B14F-4D97-AF65-F5344CB8AC3E}">
        <p14:creationId xmlns:p14="http://schemas.microsoft.com/office/powerpoint/2010/main" val="928256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游ゴシック Light" panose="020B0300000000000000" pitchFamily="50" charset="-128"/>
        <a:ea typeface="游ゴシック Light" panose="020B0300000000000000" pitchFamily="50" charset="-128"/>
        <a:cs typeface="+mn-cs"/>
      </a:defRPr>
    </a:lvl1pPr>
    <a:lvl2pPr marL="457200" algn="l" defTabSz="914400" rtl="0" eaLnBrk="1" latinLnBrk="0" hangingPunct="1">
      <a:defRPr kumimoji="1" sz="1200" kern="1200">
        <a:solidFill>
          <a:schemeClr val="tx1"/>
        </a:solidFill>
        <a:latin typeface="游ゴシック Light" panose="020B0300000000000000" pitchFamily="50" charset="-128"/>
        <a:ea typeface="游ゴシック Light" panose="020B0300000000000000" pitchFamily="50" charset="-128"/>
        <a:cs typeface="+mn-cs"/>
      </a:defRPr>
    </a:lvl2pPr>
    <a:lvl3pPr marL="914400" algn="l" defTabSz="914400" rtl="0" eaLnBrk="1" latinLnBrk="0" hangingPunct="1">
      <a:defRPr kumimoji="1" sz="1200" kern="1200">
        <a:solidFill>
          <a:schemeClr val="tx1"/>
        </a:solidFill>
        <a:latin typeface="游ゴシック Light" panose="020B0300000000000000" pitchFamily="50" charset="-128"/>
        <a:ea typeface="游ゴシック Light" panose="020B0300000000000000" pitchFamily="50" charset="-128"/>
        <a:cs typeface="+mn-cs"/>
      </a:defRPr>
    </a:lvl3pPr>
    <a:lvl4pPr marL="1371600" algn="l" defTabSz="914400" rtl="0" eaLnBrk="1" latinLnBrk="0" hangingPunct="1">
      <a:defRPr kumimoji="1" sz="1200" kern="1200">
        <a:solidFill>
          <a:schemeClr val="tx1"/>
        </a:solidFill>
        <a:latin typeface="游ゴシック Light" panose="020B0300000000000000" pitchFamily="50" charset="-128"/>
        <a:ea typeface="游ゴシック Light" panose="020B0300000000000000" pitchFamily="50" charset="-128"/>
        <a:cs typeface="+mn-cs"/>
      </a:defRPr>
    </a:lvl4pPr>
    <a:lvl5pPr marL="1828800" algn="l" defTabSz="914400" rtl="0" eaLnBrk="1" latinLnBrk="0" hangingPunct="1">
      <a:defRPr kumimoji="1" sz="1200" kern="1200">
        <a:solidFill>
          <a:schemeClr val="tx1"/>
        </a:solidFill>
        <a:latin typeface="游ゴシック Light" panose="020B0300000000000000" pitchFamily="50" charset="-128"/>
        <a:ea typeface="游ゴシック Light" panose="020B03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solidFill>
                  <a:srgbClr val="000000"/>
                </a:solidFill>
              </a:rPr>
              <a:t> ニュースキンの栄養補助食品「ユーススパン </a:t>
            </a:r>
            <a:r>
              <a:rPr lang="en-US" altLang="ja-JP" sz="1200">
                <a:solidFill>
                  <a:srgbClr val="000000"/>
                </a:solidFill>
              </a:rPr>
              <a:t>R</a:t>
            </a:r>
            <a:r>
              <a:rPr lang="ja-JP" altLang="en-US" sz="1200">
                <a:solidFill>
                  <a:srgbClr val="000000"/>
                </a:solidFill>
              </a:rPr>
              <a:t>」についての</a:t>
            </a:r>
            <a:endParaRPr lang="en-US" altLang="ja-JP" sz="1200">
              <a:solidFill>
                <a:srgbClr val="000000"/>
              </a:solidFill>
            </a:endParaRPr>
          </a:p>
          <a:p>
            <a:r>
              <a:rPr lang="ja-JP" altLang="en-US" sz="1200">
                <a:solidFill>
                  <a:srgbClr val="000000"/>
                </a:solidFill>
              </a:rPr>
              <a:t>製品説明をさせていただきます。</a:t>
            </a:r>
            <a:endParaRPr lang="ja-JP" altLang="en-US" sz="12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a:t>
            </a:fld>
            <a:endParaRPr kumimoji="1" lang="ja-JP" altLang="en-US"/>
          </a:p>
        </p:txBody>
      </p:sp>
    </p:spTree>
    <p:extLst>
      <p:ext uri="{BB962C8B-B14F-4D97-AF65-F5344CB8AC3E}">
        <p14:creationId xmlns:p14="http://schemas.microsoft.com/office/powerpoint/2010/main" val="2495046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287"/>
              </a:spcBef>
            </a:pPr>
            <a:r>
              <a:rPr lang="en-US" altLang="ja-JP" sz="1200">
                <a:solidFill>
                  <a:schemeClr val="tx1">
                    <a:lumMod val="75000"/>
                  </a:schemeClr>
                </a:solidFill>
              </a:rPr>
              <a:t>2016</a:t>
            </a:r>
            <a:r>
              <a:rPr lang="ja-JP" altLang="en-US" sz="1200">
                <a:solidFill>
                  <a:schemeClr val="tx1">
                    <a:lumMod val="75000"/>
                  </a:schemeClr>
                </a:solidFill>
              </a:rPr>
              <a:t>年の発売以来、多くの方々に愛されるユーススパンが、</a:t>
            </a:r>
            <a:endParaRPr lang="en-US" altLang="ja-JP" sz="1200">
              <a:solidFill>
                <a:schemeClr val="tx1">
                  <a:lumMod val="75000"/>
                </a:schemeClr>
              </a:solidFill>
            </a:endParaRPr>
          </a:p>
          <a:p>
            <a:pPr>
              <a:spcBef>
                <a:spcPts val="383"/>
              </a:spcBef>
            </a:pPr>
            <a:r>
              <a:rPr lang="ja-JP" altLang="en-US" sz="1200">
                <a:solidFill>
                  <a:schemeClr val="tx1">
                    <a:lumMod val="75000"/>
                  </a:schemeClr>
                </a:solidFill>
              </a:rPr>
              <a:t>急速に変化する日本の現状に合わせてスピード感をもってリニューアル。</a:t>
            </a:r>
            <a:endParaRPr lang="en-US" altLang="ja-JP" sz="1200">
              <a:solidFill>
                <a:schemeClr val="tx1">
                  <a:lumMod val="75000"/>
                </a:schemeClr>
              </a:solidFill>
            </a:endParaRPr>
          </a:p>
          <a:p>
            <a:pPr algn="l"/>
            <a:endParaRPr lang="en-US" altLang="ja-JP" sz="1200">
              <a:solidFill>
                <a:schemeClr val="tx1">
                  <a:lumMod val="75000"/>
                </a:schemeClr>
              </a:solidFill>
            </a:endParaRPr>
          </a:p>
          <a:p>
            <a:pPr algn="l"/>
            <a:r>
              <a:rPr lang="ja-JP" altLang="en-US" sz="1200">
                <a:solidFill>
                  <a:schemeClr val="tx1">
                    <a:lumMod val="75000"/>
                  </a:schemeClr>
                </a:solidFill>
              </a:rPr>
              <a:t>注目のトランス型レスベラトロールを新たなパワーバランスで増量配合。</a:t>
            </a:r>
          </a:p>
          <a:p>
            <a:pPr>
              <a:spcBef>
                <a:spcPts val="383"/>
              </a:spcBef>
            </a:pPr>
            <a:r>
              <a:rPr lang="ja-JP" altLang="en-US" sz="1200">
                <a:solidFill>
                  <a:schemeClr val="tx1">
                    <a:lumMod val="75000"/>
                  </a:schemeClr>
                </a:solidFill>
              </a:rPr>
              <a:t>体の中の健康だけではなく、言葉や外見の冴えという領域にまで</a:t>
            </a:r>
            <a:endParaRPr lang="en-US" altLang="ja-JP" sz="1200">
              <a:solidFill>
                <a:schemeClr val="tx1">
                  <a:lumMod val="75000"/>
                </a:schemeClr>
              </a:solidFill>
            </a:endParaRPr>
          </a:p>
          <a:p>
            <a:pPr>
              <a:spcBef>
                <a:spcPts val="383"/>
              </a:spcBef>
            </a:pPr>
            <a:r>
              <a:rPr lang="ja-JP" altLang="en-US" sz="1200">
                <a:solidFill>
                  <a:schemeClr val="tx1">
                    <a:lumMod val="75000"/>
                  </a:schemeClr>
                </a:solidFill>
              </a:rPr>
              <a:t>踏み込んだ新ユーススパン </a:t>
            </a:r>
            <a:r>
              <a:rPr lang="en-US" altLang="ja-JP" sz="1200">
                <a:solidFill>
                  <a:schemeClr val="tx1">
                    <a:lumMod val="75000"/>
                  </a:schemeClr>
                </a:solidFill>
              </a:rPr>
              <a:t>R</a:t>
            </a:r>
            <a:r>
              <a:rPr lang="ja-JP" altLang="en-US" sz="1200">
                <a:solidFill>
                  <a:schemeClr val="tx1">
                    <a:lumMod val="75000"/>
                  </a:schemeClr>
                </a:solidFill>
              </a:rPr>
              <a:t> が、日本に新時代の幕を開けます。</a:t>
            </a:r>
          </a:p>
          <a:p>
            <a:pPr>
              <a:spcBef>
                <a:spcPts val="300"/>
              </a:spcBef>
            </a:pPr>
            <a:endParaRPr kumimoji="1" lang="ja-JP" altLang="en-US">
              <a:latin typeface="游ゴシック Light" panose="020B0300000000000000" pitchFamily="50" charset="-128"/>
              <a:ea typeface="游ゴシック Light" panose="020B0300000000000000" pitchFamily="50" charset="-128"/>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10</a:t>
            </a:fld>
            <a:endParaRPr kumimoji="1" lang="ja-JP" altLang="en-US"/>
          </a:p>
        </p:txBody>
      </p:sp>
    </p:spTree>
    <p:extLst>
      <p:ext uri="{BB962C8B-B14F-4D97-AF65-F5344CB8AC3E}">
        <p14:creationId xmlns:p14="http://schemas.microsoft.com/office/powerpoint/2010/main" val="31336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それでは、ここから具体的な製品特長について、ご紹介します。</a:t>
            </a:r>
            <a:endParaRPr kumimoji="1" lang="en-US" altLang="ja-JP"/>
          </a:p>
          <a:p>
            <a:r>
              <a:rPr kumimoji="1" lang="ja-JP" altLang="en-US"/>
              <a:t>ユーススパン </a:t>
            </a:r>
            <a:r>
              <a:rPr kumimoji="1" lang="en-US" altLang="ja-JP"/>
              <a:t>R</a:t>
            </a:r>
            <a:r>
              <a:rPr kumimoji="1" lang="ja-JP" altLang="en-US"/>
              <a:t> には、大きく</a:t>
            </a:r>
            <a:r>
              <a:rPr kumimoji="1" lang="en-US" altLang="ja-JP"/>
              <a:t>3</a:t>
            </a:r>
            <a:r>
              <a:rPr kumimoji="1" lang="ja-JP" altLang="en-US"/>
              <a:t>つの特長があります。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11</a:t>
            </a:fld>
            <a:endParaRPr kumimoji="1" lang="ja-JP" altLang="en-US"/>
          </a:p>
        </p:txBody>
      </p:sp>
    </p:spTree>
    <p:extLst>
      <p:ext uri="{BB962C8B-B14F-4D97-AF65-F5344CB8AC3E}">
        <p14:creationId xmlns:p14="http://schemas.microsoft.com/office/powerpoint/2010/main" val="2988398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まず、特長その１です。</a:t>
            </a:r>
            <a:endParaRPr kumimoji="1" lang="en-US" altLang="ja-JP"/>
          </a:p>
          <a:p>
            <a:endParaRPr kumimoji="1" lang="en-US" altLang="ja-JP"/>
          </a:p>
          <a:p>
            <a:r>
              <a:rPr kumimoji="1" lang="ja-JP" altLang="en-US"/>
              <a:t>純度約</a:t>
            </a:r>
            <a:r>
              <a:rPr kumimoji="1" lang="en-US" altLang="ja-JP"/>
              <a:t>99%</a:t>
            </a:r>
            <a:r>
              <a:rPr kumimoji="1" lang="ja-JP" altLang="en-US"/>
              <a:t>、トランス型レスベラトロール</a:t>
            </a:r>
            <a:endParaRPr kumimoji="1" lang="en-US" altLang="ja-JP"/>
          </a:p>
          <a:p>
            <a:r>
              <a:rPr kumimoji="1" lang="ja-JP" altLang="en-US"/>
              <a:t>約</a:t>
            </a:r>
            <a:r>
              <a:rPr kumimoji="1" lang="en-US" altLang="ja-JP"/>
              <a:t>10</a:t>
            </a:r>
            <a:r>
              <a:rPr kumimoji="1" lang="ja-JP" altLang="en-US"/>
              <a:t>倍量配合</a:t>
            </a:r>
            <a:endParaRPr kumimoji="1" lang="en-US" altLang="ja-JP"/>
          </a:p>
          <a:p>
            <a:endParaRPr kumimoji="1" lang="en-US" altLang="ja-JP"/>
          </a:p>
          <a:p>
            <a:r>
              <a:rPr kumimoji="1" lang="ja-JP" altLang="en-US"/>
              <a:t>それは、言葉に出る。外見に出る。</a:t>
            </a:r>
            <a:endParaRPr kumimoji="1" lang="en-US" altLang="ja-JP"/>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12</a:t>
            </a:fld>
            <a:endParaRPr kumimoji="1" lang="ja-JP" altLang="en-US"/>
          </a:p>
        </p:txBody>
      </p:sp>
    </p:spTree>
    <p:extLst>
      <p:ext uri="{BB962C8B-B14F-4D97-AF65-F5344CB8AC3E}">
        <p14:creationId xmlns:p14="http://schemas.microsoft.com/office/powerpoint/2010/main" val="3082311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200">
                <a:latin typeface="+mn-lt"/>
              </a:rPr>
              <a:t>このレスベラトロールの話を進める前に、</a:t>
            </a:r>
            <a:endParaRPr lang="en-US" altLang="ja-JP" sz="1200">
              <a:latin typeface="+mn-lt"/>
            </a:endParaRPr>
          </a:p>
          <a:p>
            <a:pPr defTabSz="914324">
              <a:defRPr/>
            </a:pPr>
            <a:r>
              <a:rPr lang="ja-JP" altLang="en-US" sz="1200">
                <a:latin typeface="+mn-lt"/>
              </a:rPr>
              <a:t>まず「ニュースキンが考える若さの定義」についてお話しましょう。</a:t>
            </a:r>
            <a:endParaRPr lang="en-US" altLang="ja-JP" sz="1200">
              <a:latin typeface="+mn-lt"/>
            </a:endParaRPr>
          </a:p>
          <a:p>
            <a:pPr defTabSz="914324">
              <a:defRPr/>
            </a:pPr>
            <a:r>
              <a:rPr lang="ja-JP" altLang="en-US" sz="1200">
                <a:latin typeface="+mn-lt"/>
              </a:rPr>
              <a:t>ニュースキンでは、若さについて、</a:t>
            </a:r>
            <a:endParaRPr lang="en-US" altLang="ja-JP" sz="1200">
              <a:latin typeface="+mn-lt"/>
            </a:endParaRPr>
          </a:p>
          <a:p>
            <a:pPr defTabSz="914324">
              <a:defRPr/>
            </a:pPr>
            <a:r>
              <a:rPr lang="ja-JP" altLang="en-US" sz="1200">
                <a:latin typeface="+mn-lt"/>
              </a:rPr>
              <a:t>「体の内側だけでなく、見た目印象や、話したときの印象で、</a:t>
            </a:r>
            <a:endParaRPr lang="en-US" altLang="ja-JP" sz="1200">
              <a:latin typeface="+mn-lt"/>
            </a:endParaRPr>
          </a:p>
          <a:p>
            <a:pPr defTabSz="914324">
              <a:defRPr/>
            </a:pPr>
            <a:r>
              <a:rPr lang="ja-JP" altLang="en-US" sz="1200">
                <a:latin typeface="+mn-lt"/>
              </a:rPr>
              <a:t>いきいきと健康的で若々しい様子」と考え、定義づけました。</a:t>
            </a:r>
            <a:endParaRPr lang="en-US" altLang="ja-JP" sz="1200">
              <a:latin typeface="+mn-lt"/>
            </a:endParaRPr>
          </a:p>
          <a:p>
            <a:r>
              <a:rPr lang="ja-JP" altLang="en-US" sz="1200"/>
              <a:t>この若さの定義に基づき、「全身の冴え」を科学し、たどりついたのが、</a:t>
            </a:r>
            <a:endParaRPr lang="en-US" altLang="ja-JP" sz="1200"/>
          </a:p>
          <a:p>
            <a:r>
              <a:rPr lang="ja-JP" altLang="en-US" sz="1200"/>
              <a:t>「知的瞬発力」と「外見力」という、いきいきと健康的で若々しい印象の</a:t>
            </a:r>
            <a:endParaRPr lang="en-US" altLang="ja-JP" sz="1200"/>
          </a:p>
          <a:p>
            <a:r>
              <a:rPr lang="en-US" altLang="ja-JP" sz="1200"/>
              <a:t>2</a:t>
            </a:r>
            <a:r>
              <a:rPr lang="ja-JP" altLang="en-US" sz="1200"/>
              <a:t>つの切り口です。</a:t>
            </a:r>
            <a:endParaRPr lang="en-US" altLang="ja-JP" sz="1200"/>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13</a:t>
            </a:fld>
            <a:endParaRPr kumimoji="1" lang="ja-JP" altLang="en-US"/>
          </a:p>
        </p:txBody>
      </p:sp>
    </p:spTree>
    <p:extLst>
      <p:ext uri="{BB962C8B-B14F-4D97-AF65-F5344CB8AC3E}">
        <p14:creationId xmlns:p14="http://schemas.microsoft.com/office/powerpoint/2010/main" val="331865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538">
              <a:defRPr/>
            </a:pPr>
            <a:r>
              <a:rPr kumimoji="1" lang="en-US" altLang="ja-JP"/>
              <a:t>1</a:t>
            </a:r>
            <a:r>
              <a:rPr kumimoji="1" lang="ja-JP" altLang="en-US"/>
              <a:t>つめの切り口、知的瞬発力とは、話したときの印象のことです。</a:t>
            </a:r>
            <a:endParaRPr kumimoji="1" lang="en-US" altLang="ja-JP"/>
          </a:p>
          <a:p>
            <a:pPr defTabSz="875538">
              <a:defRPr/>
            </a:pPr>
            <a:endParaRPr kumimoji="1" lang="en-US" altLang="ja-JP"/>
          </a:p>
          <a:p>
            <a:pPr defTabSz="875538">
              <a:defRPr/>
            </a:pPr>
            <a:r>
              <a:rPr kumimoji="1" lang="ja-JP" altLang="en-US"/>
              <a:t>例えば、いきいきと健康的で若々しい人は、話したときの印象も、</a:t>
            </a:r>
            <a:endParaRPr kumimoji="1" lang="en-US" altLang="ja-JP"/>
          </a:p>
          <a:p>
            <a:pPr defTabSz="875538">
              <a:defRPr/>
            </a:pPr>
            <a:r>
              <a:rPr kumimoji="1" lang="ja-JP" altLang="en-US"/>
              <a:t>言葉がスムーズで冴えが感じられ、豊かな表現で会話も弾むことでしょう。</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14</a:t>
            </a:fld>
            <a:endParaRPr kumimoji="1" lang="ja-JP" altLang="en-US"/>
          </a:p>
        </p:txBody>
      </p:sp>
    </p:spTree>
    <p:extLst>
      <p:ext uri="{BB962C8B-B14F-4D97-AF65-F5344CB8AC3E}">
        <p14:creationId xmlns:p14="http://schemas.microsoft.com/office/powerpoint/2010/main" val="246206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2</a:t>
            </a:r>
            <a:r>
              <a:rPr kumimoji="1" lang="ja-JP" altLang="en-US"/>
              <a:t>つめの切り口、外見力とは、見た目の印象のことです。</a:t>
            </a:r>
            <a:endParaRPr kumimoji="1" lang="en-US" altLang="ja-JP"/>
          </a:p>
          <a:p>
            <a:endParaRPr kumimoji="1" lang="en-US" altLang="ja-JP"/>
          </a:p>
          <a:p>
            <a:r>
              <a:rPr kumimoji="1" lang="ja-JP" altLang="en-US"/>
              <a:t>体の内側の健康はもちろん、外見の印象においても健康的で輝きがあり、</a:t>
            </a:r>
            <a:endParaRPr kumimoji="1" lang="en-US" altLang="ja-JP"/>
          </a:p>
          <a:p>
            <a:r>
              <a:rPr kumimoji="1" lang="ja-JP" altLang="en-US"/>
              <a:t>若々しさにあふれていたいと思う人は多いのではないでしょうか。</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15</a:t>
            </a:fld>
            <a:endParaRPr kumimoji="1" lang="ja-JP" altLang="en-US"/>
          </a:p>
        </p:txBody>
      </p:sp>
    </p:spTree>
    <p:extLst>
      <p:ext uri="{BB962C8B-B14F-4D97-AF65-F5344CB8AC3E}">
        <p14:creationId xmlns:p14="http://schemas.microsoft.com/office/powerpoint/2010/main" val="111264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200"/>
              <a:t>今回、ユーススパン </a:t>
            </a:r>
            <a:r>
              <a:rPr lang="en-US" altLang="ja-JP" sz="1200"/>
              <a:t>R</a:t>
            </a:r>
            <a:r>
              <a:rPr lang="ja-JP" altLang="en-US" sz="1200"/>
              <a:t> は、先ほどご説明した「知的瞬発力」と「外見力」の</a:t>
            </a:r>
            <a:r>
              <a:rPr lang="en-US" altLang="ja-JP" sz="1200"/>
              <a:t>2</a:t>
            </a:r>
            <a:r>
              <a:rPr lang="ja-JP" altLang="en-US" sz="1200"/>
              <a:t>つの切り口にアプローチする成分に着目。</a:t>
            </a:r>
            <a:endParaRPr lang="en-US" altLang="ja-JP" sz="1200"/>
          </a:p>
          <a:p>
            <a:pPr defTabSz="914324">
              <a:defRPr/>
            </a:pPr>
            <a:r>
              <a:rPr lang="en-US" altLang="ja-JP" sz="1200" err="1"/>
              <a:t>ageLOC</a:t>
            </a:r>
            <a:r>
              <a:rPr lang="en-US" altLang="ja-JP" sz="1200"/>
              <a:t> </a:t>
            </a:r>
            <a:r>
              <a:rPr lang="ja-JP" altLang="en-US" sz="1200"/>
              <a:t>ブレンドの中のトランス型レスベラトロールの増量を、</a:t>
            </a:r>
            <a:endParaRPr lang="en-US" altLang="ja-JP" sz="1200"/>
          </a:p>
          <a:p>
            <a:pPr defTabSz="914324">
              <a:defRPr/>
            </a:pPr>
            <a:r>
              <a:rPr lang="ja-JP" altLang="en-US" sz="1200"/>
              <a:t>緻密な配合設計で実現しました。</a:t>
            </a:r>
            <a:endParaRPr lang="en-US" altLang="ja-JP" sz="1200"/>
          </a:p>
          <a:p>
            <a:pPr defTabSz="914324">
              <a:defRPr/>
            </a:pPr>
            <a:endParaRPr lang="en-US" altLang="ja-JP" sz="1200"/>
          </a:p>
          <a:p>
            <a:r>
              <a:rPr lang="ja-JP" altLang="en-US" sz="1200"/>
              <a:t>レスベラトロールには、化学構造式が異なる、トランス型とシス型という</a:t>
            </a:r>
            <a:endParaRPr lang="en-US" altLang="ja-JP" sz="1200"/>
          </a:p>
          <a:p>
            <a:r>
              <a:rPr lang="en-US" altLang="ja-JP" sz="1200"/>
              <a:t>2</a:t>
            </a:r>
            <a:r>
              <a:rPr lang="ja-JP" altLang="en-US" sz="1200"/>
              <a:t>つのタイプがありますが、ユーススパンは研究データが多く、</a:t>
            </a:r>
            <a:endParaRPr lang="en-US" altLang="ja-JP" sz="1200"/>
          </a:p>
          <a:p>
            <a:r>
              <a:rPr lang="ja-JP" altLang="en-US" sz="1200"/>
              <a:t>生物学的により働きがあるとされるトランス型のレスベラトロールを使用。</a:t>
            </a:r>
            <a:endParaRPr lang="en-US" altLang="ja-JP" sz="1200"/>
          </a:p>
          <a:p>
            <a:pPr defTabSz="914324">
              <a:defRPr/>
            </a:pPr>
            <a:r>
              <a:rPr lang="ja-JP" altLang="en-US" sz="1200"/>
              <a:t>従来わずか約</a:t>
            </a:r>
            <a:r>
              <a:rPr lang="en-US" altLang="ja-JP" sz="1200"/>
              <a:t>3㎎</a:t>
            </a:r>
            <a:r>
              <a:rPr lang="ja-JP" altLang="en-US" sz="1200"/>
              <a:t>だったこのトランス型レスベラトロールを、</a:t>
            </a:r>
            <a:endParaRPr lang="en-US" altLang="ja-JP" sz="1200"/>
          </a:p>
          <a:p>
            <a:pPr defTabSz="914324">
              <a:defRPr/>
            </a:pPr>
            <a:r>
              <a:rPr lang="en-US" altLang="ja-JP" sz="1200"/>
              <a:t>10</a:t>
            </a:r>
            <a:r>
              <a:rPr lang="ja-JP" altLang="en-US" sz="1200"/>
              <a:t>倍に相当する約</a:t>
            </a:r>
            <a:r>
              <a:rPr lang="en-US" altLang="ja-JP" sz="1200"/>
              <a:t>30㎎</a:t>
            </a:r>
            <a:r>
              <a:rPr lang="ja-JP" altLang="en-US" sz="1200"/>
              <a:t>まで増量しました。</a:t>
            </a:r>
            <a:endParaRPr lang="en-US" altLang="ja-JP" sz="1200"/>
          </a:p>
          <a:p>
            <a:pPr defTabSz="914324">
              <a:defRPr/>
            </a:pPr>
            <a:endParaRPr lang="ja-JP" altLang="en-US">
              <a:latin typeface="+mn-lt"/>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16</a:t>
            </a:fld>
            <a:endParaRPr kumimoji="1" lang="ja-JP" altLang="en-US"/>
          </a:p>
        </p:txBody>
      </p:sp>
    </p:spTree>
    <p:extLst>
      <p:ext uri="{BB962C8B-B14F-4D97-AF65-F5344CB8AC3E}">
        <p14:creationId xmlns:p14="http://schemas.microsoft.com/office/powerpoint/2010/main" val="280829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200"/>
              <a:t>知的瞬発力と外見力。</a:t>
            </a:r>
            <a:endParaRPr lang="en-US" altLang="ja-JP" sz="1200"/>
          </a:p>
          <a:p>
            <a:pPr defTabSz="914324">
              <a:defRPr/>
            </a:pPr>
            <a:r>
              <a:rPr lang="ja-JP" altLang="en-US" sz="1200"/>
              <a:t>ニュースキンの研究・試験データで認められた</a:t>
            </a:r>
            <a:r>
              <a:rPr lang="en-US" altLang="ja-JP" sz="1200"/>
              <a:t>2</a:t>
            </a:r>
            <a:r>
              <a:rPr lang="ja-JP" altLang="en-US" sz="1200"/>
              <a:t>つの力で、話したときにも</a:t>
            </a:r>
            <a:endParaRPr lang="en-US" altLang="ja-JP" sz="1200"/>
          </a:p>
          <a:p>
            <a:pPr defTabSz="914324">
              <a:defRPr/>
            </a:pPr>
            <a:r>
              <a:rPr lang="ja-JP" altLang="en-US" sz="1200"/>
              <a:t>見た目にも、欲しかった冴えを目指します。</a:t>
            </a:r>
            <a:endParaRPr lang="en-US" altLang="ja-JP" sz="1200"/>
          </a:p>
          <a:p>
            <a:pPr defTabSz="914324">
              <a:defRPr/>
            </a:pPr>
            <a:endParaRPr lang="ja-JP" altLang="en-US">
              <a:latin typeface="+mn-lt"/>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17</a:t>
            </a:fld>
            <a:endParaRPr kumimoji="1" lang="ja-JP" altLang="en-US"/>
          </a:p>
        </p:txBody>
      </p:sp>
    </p:spTree>
    <p:extLst>
      <p:ext uri="{BB962C8B-B14F-4D97-AF65-F5344CB8AC3E}">
        <p14:creationId xmlns:p14="http://schemas.microsoft.com/office/powerpoint/2010/main" val="1820632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次に、特長その２です。</a:t>
            </a:r>
            <a:endParaRPr kumimoji="1" lang="en-US" altLang="ja-JP"/>
          </a:p>
          <a:p>
            <a:endParaRPr kumimoji="1" lang="en-US" altLang="ja-JP"/>
          </a:p>
          <a:p>
            <a:r>
              <a:rPr kumimoji="1" lang="ja-JP" altLang="en-US"/>
              <a:t>パワーバランス。</a:t>
            </a:r>
            <a:endParaRPr kumimoji="1" lang="en-US" altLang="ja-JP"/>
          </a:p>
          <a:p>
            <a:r>
              <a:rPr kumimoji="1" lang="en-US" altLang="ja-JP" err="1"/>
              <a:t>ageLOC</a:t>
            </a:r>
            <a:r>
              <a:rPr kumimoji="1" lang="ja-JP" altLang="en-US"/>
              <a:t> ブレンドの力が、全方位進化。</a:t>
            </a:r>
            <a:endParaRPr kumimoji="1" lang="en-US" altLang="ja-JP"/>
          </a:p>
          <a:p>
            <a:endParaRPr kumimoji="1" lang="en-US" altLang="ja-JP"/>
          </a:p>
          <a:p>
            <a:r>
              <a:rPr kumimoji="1" lang="ja-JP" altLang="en-US"/>
              <a:t>こちらについて、もう少し詳しく見てみましょう。</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18</a:t>
            </a:fld>
            <a:endParaRPr kumimoji="1" lang="ja-JP" altLang="en-US"/>
          </a:p>
        </p:txBody>
      </p:sp>
    </p:spTree>
    <p:extLst>
      <p:ext uri="{BB962C8B-B14F-4D97-AF65-F5344CB8AC3E}">
        <p14:creationId xmlns:p14="http://schemas.microsoft.com/office/powerpoint/2010/main" val="1589662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100">
                <a:latin typeface="小塚ゴシック Pro R"/>
              </a:rPr>
              <a:t>従来のユーススパンは、</a:t>
            </a:r>
            <a:r>
              <a:rPr lang="ja-JP" altLang="ja-JP" sz="1100"/>
              <a:t>世界の健康長寿食</a:t>
            </a:r>
            <a:r>
              <a:rPr lang="ja-JP" altLang="en-US" sz="1100"/>
              <a:t>と言われている原材料をベースに</a:t>
            </a:r>
            <a:endParaRPr lang="en-US" altLang="ja-JP" sz="1100"/>
          </a:p>
          <a:p>
            <a:pPr>
              <a:lnSpc>
                <a:spcPct val="150000"/>
              </a:lnSpc>
            </a:pPr>
            <a:r>
              <a:rPr lang="ja-JP" altLang="ja-JP" sz="1100"/>
              <a:t>選び抜</a:t>
            </a:r>
            <a:r>
              <a:rPr lang="ja-JP" altLang="en-US" sz="1100"/>
              <a:t>かれた、</a:t>
            </a:r>
            <a:r>
              <a:rPr lang="en-US" altLang="ja-JP" sz="1100"/>
              <a:t>12</a:t>
            </a:r>
            <a:r>
              <a:rPr lang="ja-JP" altLang="ja-JP" sz="1100"/>
              <a:t>の成分</a:t>
            </a:r>
            <a:r>
              <a:rPr lang="ja-JP" altLang="en-US" sz="1100"/>
              <a:t>や原材料からなる</a:t>
            </a:r>
            <a:r>
              <a:rPr lang="en-US" altLang="ja-JP" sz="1100" err="1"/>
              <a:t>ageLOC</a:t>
            </a:r>
            <a:r>
              <a:rPr lang="ja-JP" altLang="en-US" sz="1100"/>
              <a:t> ブレンドを</a:t>
            </a:r>
            <a:endParaRPr lang="en-US" altLang="ja-JP" sz="1100"/>
          </a:p>
          <a:p>
            <a:pPr>
              <a:lnSpc>
                <a:spcPct val="150000"/>
              </a:lnSpc>
            </a:pPr>
            <a:r>
              <a:rPr lang="ja-JP" altLang="en-US" sz="1100"/>
              <a:t>配合していました。</a:t>
            </a:r>
            <a:endParaRPr lang="en-US" altLang="ja-JP" sz="11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19</a:t>
            </a:fld>
            <a:endParaRPr kumimoji="1" lang="ja-JP" altLang="en-US"/>
          </a:p>
        </p:txBody>
      </p:sp>
    </p:spTree>
    <p:extLst>
      <p:ext uri="{BB962C8B-B14F-4D97-AF65-F5344CB8AC3E}">
        <p14:creationId xmlns:p14="http://schemas.microsoft.com/office/powerpoint/2010/main" val="23830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solidFill>
                  <a:srgbClr val="000000"/>
                </a:solidFill>
              </a:rPr>
              <a:t>「ユーススパン </a:t>
            </a:r>
            <a:r>
              <a:rPr lang="en-US" altLang="ja-JP" sz="1200">
                <a:solidFill>
                  <a:srgbClr val="000000"/>
                </a:solidFill>
              </a:rPr>
              <a:t>R</a:t>
            </a:r>
            <a:r>
              <a:rPr lang="ja-JP" altLang="en-US" sz="1200">
                <a:solidFill>
                  <a:srgbClr val="000000"/>
                </a:solidFill>
              </a:rPr>
              <a:t>」 がどのような製品なのか、</a:t>
            </a:r>
            <a:endParaRPr lang="en-US" altLang="ja-JP" sz="1200">
              <a:solidFill>
                <a:srgbClr val="000000"/>
              </a:solidFill>
            </a:endParaRPr>
          </a:p>
          <a:p>
            <a:r>
              <a:rPr lang="ja-JP" altLang="en-US" sz="1200">
                <a:solidFill>
                  <a:srgbClr val="000000"/>
                </a:solidFill>
              </a:rPr>
              <a:t>この流れに沿ってご紹介していきます。</a:t>
            </a:r>
            <a:endParaRPr kumimoji="1" lang="ja-JP" altLang="en-US" sz="14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a:t>
            </a:fld>
            <a:endParaRPr kumimoji="1" lang="ja-JP" altLang="en-US"/>
          </a:p>
        </p:txBody>
      </p:sp>
    </p:spTree>
    <p:extLst>
      <p:ext uri="{BB962C8B-B14F-4D97-AF65-F5344CB8AC3E}">
        <p14:creationId xmlns:p14="http://schemas.microsoft.com/office/powerpoint/2010/main" val="207136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200">
                <a:solidFill>
                  <a:schemeClr val="bg2">
                    <a:lumMod val="10000"/>
                  </a:schemeClr>
                </a:solidFill>
              </a:rPr>
              <a:t>その中のひとつを、今回、日本で配合することが可能となった、</a:t>
            </a:r>
            <a:endParaRPr lang="en-US" altLang="ja-JP" sz="1200">
              <a:solidFill>
                <a:schemeClr val="bg2">
                  <a:lumMod val="10000"/>
                </a:schemeClr>
              </a:solidFill>
            </a:endParaRPr>
          </a:p>
          <a:p>
            <a:pPr>
              <a:lnSpc>
                <a:spcPct val="150000"/>
              </a:lnSpc>
            </a:pPr>
            <a:r>
              <a:rPr lang="ja-JP" altLang="en-US" sz="1200">
                <a:solidFill>
                  <a:schemeClr val="bg2">
                    <a:lumMod val="10000"/>
                  </a:schemeClr>
                </a:solidFill>
                <a:latin typeface="+mn-lt"/>
              </a:rPr>
              <a:t>生物学的により働きがあるとされる</a:t>
            </a:r>
            <a:r>
              <a:rPr lang="ja-JP" altLang="en-US" sz="1200">
                <a:solidFill>
                  <a:schemeClr val="bg2">
                    <a:lumMod val="10000"/>
                  </a:schemeClr>
                </a:solidFill>
              </a:rPr>
              <a:t>トランス型レスベラトロールに置き換え</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ました。</a:t>
            </a:r>
            <a:endParaRPr lang="en-US" altLang="ja-JP" sz="1200">
              <a:solidFill>
                <a:schemeClr val="bg2">
                  <a:lumMod val="10000"/>
                </a:schemeClr>
              </a:solidFill>
            </a:endParaRPr>
          </a:p>
          <a:p>
            <a:pPr>
              <a:lnSpc>
                <a:spcPct val="150000"/>
              </a:lnSpc>
            </a:pPr>
            <a:r>
              <a:rPr lang="ja-JP" altLang="en-US" sz="1200">
                <a:solidFill>
                  <a:schemeClr val="bg2">
                    <a:lumMod val="10000"/>
                  </a:schemeClr>
                </a:solidFill>
                <a:latin typeface="小塚ゴシック Pro R"/>
              </a:rPr>
              <a:t>レスベラトロールの質と量にこだわ</a:t>
            </a:r>
            <a:r>
              <a:rPr lang="ja-JP" altLang="en-US" sz="1200">
                <a:solidFill>
                  <a:schemeClr val="bg2">
                    <a:lumMod val="10000"/>
                  </a:schemeClr>
                </a:solidFill>
              </a:rPr>
              <a:t>ることで、</a:t>
            </a:r>
            <a:r>
              <a:rPr lang="en-US" altLang="ja-JP" sz="1200" err="1">
                <a:solidFill>
                  <a:schemeClr val="bg2">
                    <a:lumMod val="10000"/>
                  </a:schemeClr>
                </a:solidFill>
              </a:rPr>
              <a:t>ageLOC</a:t>
            </a:r>
            <a:r>
              <a:rPr lang="ja-JP" altLang="en-US" sz="1200">
                <a:solidFill>
                  <a:schemeClr val="bg2">
                    <a:lumMod val="10000"/>
                  </a:schemeClr>
                </a:solidFill>
              </a:rPr>
              <a:t> </a:t>
            </a:r>
            <a:r>
              <a:rPr lang="ja-JP" altLang="en-US" sz="1200"/>
              <a:t>ブレンドが</a:t>
            </a:r>
            <a:endParaRPr lang="en-US" altLang="ja-JP" sz="1200"/>
          </a:p>
          <a:p>
            <a:pPr>
              <a:lnSpc>
                <a:spcPct val="150000"/>
              </a:lnSpc>
            </a:pPr>
            <a:r>
              <a:rPr lang="ja-JP" altLang="en-US" sz="1200"/>
              <a:t>また新たな進化をとげました。</a:t>
            </a:r>
            <a:endParaRPr lang="en-US" altLang="ja-JP" sz="12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20</a:t>
            </a:fld>
            <a:endParaRPr kumimoji="1" lang="ja-JP" altLang="en-US"/>
          </a:p>
        </p:txBody>
      </p:sp>
    </p:spTree>
    <p:extLst>
      <p:ext uri="{BB962C8B-B14F-4D97-AF65-F5344CB8AC3E}">
        <p14:creationId xmlns:p14="http://schemas.microsoft.com/office/powerpoint/2010/main" val="1893729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solidFill>
                  <a:schemeClr val="bg2">
                    <a:lumMod val="10000"/>
                  </a:schemeClr>
                </a:solidFill>
              </a:rPr>
              <a:t>この図形イメージのように、選び抜かれた</a:t>
            </a:r>
            <a:r>
              <a:rPr lang="en-US" altLang="ja-JP" sz="1200" err="1">
                <a:solidFill>
                  <a:schemeClr val="bg2">
                    <a:lumMod val="10000"/>
                  </a:schemeClr>
                </a:solidFill>
              </a:rPr>
              <a:t>ageLOC</a:t>
            </a:r>
            <a:r>
              <a:rPr lang="ja-JP" altLang="en-US" sz="1200">
                <a:solidFill>
                  <a:schemeClr val="bg2">
                    <a:lumMod val="10000"/>
                  </a:schemeClr>
                </a:solidFill>
              </a:rPr>
              <a:t> ブレンドの力は、</a:t>
            </a:r>
            <a:endParaRPr lang="en-US" altLang="ja-JP" sz="1200">
              <a:solidFill>
                <a:schemeClr val="bg2">
                  <a:lumMod val="10000"/>
                </a:schemeClr>
              </a:solidFill>
            </a:endParaRPr>
          </a:p>
          <a:p>
            <a:r>
              <a:rPr lang="ja-JP" altLang="en-US" sz="1200">
                <a:solidFill>
                  <a:schemeClr val="bg2">
                    <a:lumMod val="10000"/>
                  </a:schemeClr>
                </a:solidFill>
              </a:rPr>
              <a:t>それぞれの成分がニュースキンが考える理想的なバランスで新設計され、</a:t>
            </a:r>
            <a:endParaRPr lang="en-US" altLang="ja-JP" sz="1200">
              <a:solidFill>
                <a:schemeClr val="bg2">
                  <a:lumMod val="10000"/>
                </a:schemeClr>
              </a:solidFill>
            </a:endParaRPr>
          </a:p>
          <a:p>
            <a:r>
              <a:rPr lang="ja-JP" altLang="en-US" sz="1200">
                <a:solidFill>
                  <a:schemeClr val="bg2">
                    <a:lumMod val="10000"/>
                  </a:schemeClr>
                </a:solidFill>
              </a:rPr>
              <a:t>全方位進化をとげています。</a:t>
            </a:r>
            <a:endParaRPr lang="en-US" altLang="ja-JP" sz="1200">
              <a:solidFill>
                <a:schemeClr val="bg2">
                  <a:lumMod val="10000"/>
                </a:schemeClr>
              </a:solidFill>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21</a:t>
            </a:fld>
            <a:endParaRPr kumimoji="1" lang="ja-JP" altLang="en-US"/>
          </a:p>
        </p:txBody>
      </p:sp>
    </p:spTree>
    <p:extLst>
      <p:ext uri="{BB962C8B-B14F-4D97-AF65-F5344CB8AC3E}">
        <p14:creationId xmlns:p14="http://schemas.microsoft.com/office/powerpoint/2010/main" val="87325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最後に、特長その３です。</a:t>
            </a:r>
            <a:endParaRPr kumimoji="1" lang="en-US" altLang="ja-JP"/>
          </a:p>
          <a:p>
            <a:endParaRPr kumimoji="1" lang="en-US" altLang="ja-JP"/>
          </a:p>
          <a:p>
            <a:r>
              <a:rPr kumimoji="1" lang="ja-JP" altLang="en-US"/>
              <a:t>近年のニーズに対応</a:t>
            </a:r>
            <a:endParaRPr kumimoji="1" lang="en-US" altLang="ja-JP"/>
          </a:p>
          <a:p>
            <a:endParaRPr kumimoji="1" lang="en-US" altLang="ja-JP"/>
          </a:p>
          <a:p>
            <a:r>
              <a:rPr kumimoji="1" lang="ja-JP" altLang="en-US"/>
              <a:t>いつでも、だれをも、支えるために。</a:t>
            </a:r>
            <a:endParaRPr kumimoji="1" lang="en-US" altLang="ja-JP"/>
          </a:p>
          <a:p>
            <a:endParaRPr kumimoji="1" lang="en-US" altLang="ja-JP"/>
          </a:p>
          <a:p>
            <a:r>
              <a:rPr kumimoji="1" lang="ja-JP" altLang="en-US"/>
              <a:t>このニーズに合わせて、今回新たに採用したポイントについて、ご説明します。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22</a:t>
            </a:fld>
            <a:endParaRPr kumimoji="1" lang="ja-JP" altLang="en-US"/>
          </a:p>
        </p:txBody>
      </p:sp>
    </p:spTree>
    <p:extLst>
      <p:ext uri="{BB962C8B-B14F-4D97-AF65-F5344CB8AC3E}">
        <p14:creationId xmlns:p14="http://schemas.microsoft.com/office/powerpoint/2010/main" val="1332544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100"/>
              <a:t>忙しくて外出先でも手軽に摂りたい方や、</a:t>
            </a:r>
            <a:endParaRPr lang="en-US" altLang="ja-JP" sz="1100"/>
          </a:p>
          <a:p>
            <a:pPr defTabSz="914324">
              <a:defRPr/>
            </a:pPr>
            <a:r>
              <a:rPr lang="ja-JP" altLang="en-US" sz="1100"/>
              <a:t>衛生面を気にされる方のニーズを考え、ユーススパン </a:t>
            </a:r>
            <a:r>
              <a:rPr lang="en-US" altLang="ja-JP" sz="1100"/>
              <a:t>R</a:t>
            </a:r>
            <a:r>
              <a:rPr lang="ja-JP" altLang="en-US" sz="1100"/>
              <a:t> はソフトカプセルが持ち運びもしやすい個包装に入っています。</a:t>
            </a:r>
            <a:endParaRPr lang="en-US" altLang="ja-JP" sz="1100"/>
          </a:p>
          <a:p>
            <a:pPr defTabSz="914324">
              <a:defRPr/>
            </a:pPr>
            <a:endParaRPr lang="en-US" altLang="ja-JP" sz="1100"/>
          </a:p>
          <a:p>
            <a:pPr defTabSz="914324">
              <a:defRPr/>
            </a:pPr>
            <a:r>
              <a:rPr lang="ja-JP" altLang="en-US" sz="1100"/>
              <a:t>個包装になっていることにより、成分の吸収や体内にとどまる時間といった点から、</a:t>
            </a:r>
            <a:r>
              <a:rPr lang="en-US" altLang="ja-JP" sz="1100"/>
              <a:t>1</a:t>
            </a:r>
            <a:r>
              <a:rPr lang="ja-JP" altLang="en-US" sz="1100"/>
              <a:t>日</a:t>
            </a:r>
            <a:r>
              <a:rPr lang="en-US" altLang="ja-JP" sz="1100"/>
              <a:t>2</a:t>
            </a:r>
            <a:r>
              <a:rPr lang="ja-JP" altLang="en-US" sz="1100"/>
              <a:t>回に分けて摂ることも習慣化しやすくなっています。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23</a:t>
            </a:fld>
            <a:endParaRPr kumimoji="1" lang="ja-JP" altLang="en-US"/>
          </a:p>
        </p:txBody>
      </p:sp>
    </p:spTree>
    <p:extLst>
      <p:ext uri="{BB962C8B-B14F-4D97-AF65-F5344CB8AC3E}">
        <p14:creationId xmlns:p14="http://schemas.microsoft.com/office/powerpoint/2010/main" val="3729215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200"/>
              <a:t>スポーツなどでプロフェッショナルな体づくりを目指す方のニーズに対応して、</a:t>
            </a:r>
            <a:endParaRPr lang="en-US" altLang="ja-JP" sz="1200"/>
          </a:p>
          <a:p>
            <a:pPr defTabSz="914324">
              <a:defRPr/>
            </a:pPr>
            <a:r>
              <a:rPr lang="ja-JP" altLang="en-US" sz="1200"/>
              <a:t>アンチ・ドーピングの認証である、インフォームドチョイスを取得。</a:t>
            </a:r>
            <a:endParaRPr lang="en-US" altLang="ja-JP" sz="1200"/>
          </a:p>
          <a:p>
            <a:pPr defTabSz="914324">
              <a:defRPr/>
            </a:pPr>
            <a:endParaRPr lang="en-US" altLang="ja-JP" sz="1200"/>
          </a:p>
          <a:p>
            <a:pPr defTabSz="914324">
              <a:defRPr/>
            </a:pPr>
            <a:r>
              <a:rPr lang="ja-JP" altLang="en-US" sz="1200"/>
              <a:t>インフォームドチョイスとは、英国</a:t>
            </a:r>
            <a:r>
              <a:rPr lang="en-US" altLang="ja-JP" sz="1200"/>
              <a:t>LGC</a:t>
            </a:r>
            <a:r>
              <a:rPr lang="ja-JP" altLang="en-US" sz="1200"/>
              <a:t>社が審査する国際的な</a:t>
            </a:r>
            <a:endParaRPr lang="en-US" altLang="ja-JP" sz="1200"/>
          </a:p>
          <a:p>
            <a:pPr defTabSz="914324">
              <a:defRPr/>
            </a:pPr>
            <a:r>
              <a:rPr lang="ja-JP" altLang="en-US" sz="1200"/>
              <a:t>アンチ・ドーピング認証システムです。</a:t>
            </a:r>
            <a:endParaRPr lang="en-US" altLang="ja-JP" sz="1200"/>
          </a:p>
          <a:p>
            <a:pPr defTabSz="914324">
              <a:defRPr/>
            </a:pPr>
            <a:r>
              <a:rPr lang="ja-JP" altLang="en-US" sz="1200"/>
              <a:t>この認証マークは、スポーツ競技における禁止物質として</a:t>
            </a:r>
            <a:endParaRPr lang="en-US" altLang="ja-JP" sz="1200"/>
          </a:p>
          <a:p>
            <a:pPr defTabSz="914324">
              <a:defRPr/>
            </a:pPr>
            <a:r>
              <a:rPr lang="en-US" altLang="ja-JP" sz="1200"/>
              <a:t>WADA</a:t>
            </a:r>
            <a:r>
              <a:rPr lang="ja-JP" altLang="en-US" sz="1200"/>
              <a:t>（世界アンチ・ドーピング機構）のリストに掲載されている物質に</a:t>
            </a:r>
            <a:endParaRPr lang="en-US" altLang="ja-JP" sz="1200"/>
          </a:p>
          <a:p>
            <a:pPr defTabSz="914324">
              <a:defRPr/>
            </a:pPr>
            <a:r>
              <a:rPr lang="ja-JP" altLang="en-US" sz="1200"/>
              <a:t>関する広範囲で厳格なテストに合格したことを保証するものとなります。</a:t>
            </a:r>
            <a:endParaRPr lang="ja-JP" altLang="ja-JP" sz="1200"/>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24</a:t>
            </a:fld>
            <a:endParaRPr kumimoji="1" lang="ja-JP" altLang="en-US"/>
          </a:p>
        </p:txBody>
      </p:sp>
    </p:spTree>
    <p:extLst>
      <p:ext uri="{BB962C8B-B14F-4D97-AF65-F5344CB8AC3E}">
        <p14:creationId xmlns:p14="http://schemas.microsoft.com/office/powerpoint/2010/main" val="225055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それでは、製品コンセプトと特長のおさらいです。</a:t>
            </a:r>
            <a:endParaRPr kumimoji="1" lang="en-US" altLang="ja-JP"/>
          </a:p>
          <a:p>
            <a:endParaRPr kumimoji="1" lang="en-US" altLang="ja-JP"/>
          </a:p>
          <a:p>
            <a:r>
              <a:rPr kumimoji="1" lang="ja-JP" altLang="en-US">
                <a:latin typeface="游ゴシック Light" panose="020B0300000000000000" pitchFamily="50" charset="-128"/>
                <a:ea typeface="游ゴシック Light" panose="020B0300000000000000" pitchFamily="50" charset="-128"/>
              </a:rPr>
              <a:t>ユーススパン </a:t>
            </a:r>
            <a:r>
              <a:rPr kumimoji="1" lang="en-US" altLang="ja-JP">
                <a:latin typeface="游ゴシック Light" panose="020B0300000000000000" pitchFamily="50" charset="-128"/>
                <a:ea typeface="游ゴシック Light" panose="020B0300000000000000" pitchFamily="50" charset="-128"/>
              </a:rPr>
              <a:t>R</a:t>
            </a:r>
            <a:r>
              <a:rPr kumimoji="1" lang="ja-JP" altLang="en-US">
                <a:latin typeface="游ゴシック Light" panose="020B0300000000000000" pitchFamily="50" charset="-128"/>
                <a:ea typeface="游ゴシック Light" panose="020B0300000000000000" pitchFamily="50" charset="-128"/>
              </a:rPr>
              <a:t> のキャッチコピーは、</a:t>
            </a:r>
            <a:endParaRPr kumimoji="1" lang="en-US" altLang="ja-JP">
              <a:latin typeface="游ゴシック Light" panose="020B0300000000000000" pitchFamily="50" charset="-128"/>
              <a:ea typeface="游ゴシック Light" panose="020B0300000000000000" pitchFamily="50" charset="-128"/>
            </a:endParaRPr>
          </a:p>
          <a:p>
            <a:r>
              <a:rPr kumimoji="1" lang="ja-JP" altLang="en-US">
                <a:latin typeface="游ゴシック Light" panose="020B0300000000000000" pitchFamily="50" charset="-128"/>
                <a:ea typeface="游ゴシック Light" panose="020B0300000000000000" pitchFamily="50" charset="-128"/>
              </a:rPr>
              <a:t>全身の「冴え」</a:t>
            </a:r>
            <a:r>
              <a:rPr lang="ja-JP" altLang="ja-JP" sz="1100"/>
              <a:t>という</a:t>
            </a:r>
            <a:r>
              <a:rPr lang="ja-JP" altLang="en-US" sz="1100"/>
              <a:t>次世代基準</a:t>
            </a:r>
            <a:r>
              <a:rPr lang="ja-JP" altLang="ja-JP" sz="1100"/>
              <a:t>へ</a:t>
            </a:r>
            <a:r>
              <a:rPr lang="ja-JP" altLang="en-US" sz="1100"/>
              <a:t>。</a:t>
            </a:r>
            <a:endParaRPr lang="en-US" altLang="ja-JP" sz="1100"/>
          </a:p>
          <a:p>
            <a:pPr defTabSz="875538">
              <a:defRPr/>
            </a:pPr>
            <a:r>
              <a:rPr lang="ja-JP" altLang="en-US" sz="1100"/>
              <a:t>若さ</a:t>
            </a:r>
            <a:r>
              <a:rPr lang="ja-JP" altLang="ja-JP" sz="1100"/>
              <a:t>の</a:t>
            </a:r>
            <a:r>
              <a:rPr lang="en-US" altLang="ja-JP" sz="1100"/>
              <a:t> ｢</a:t>
            </a:r>
            <a:r>
              <a:rPr lang="ja-JP" altLang="ja-JP" sz="1100"/>
              <a:t>質</a:t>
            </a:r>
            <a:r>
              <a:rPr lang="en-US" altLang="ja-JP" sz="1100"/>
              <a:t>｣</a:t>
            </a:r>
            <a:r>
              <a:rPr lang="ja-JP" altLang="ja-JP" sz="1100"/>
              <a:t>に挑む。</a:t>
            </a:r>
          </a:p>
          <a:p>
            <a:endParaRPr kumimoji="1" lang="en-US" altLang="ja-JP"/>
          </a:p>
          <a:p>
            <a:r>
              <a:rPr kumimoji="1" lang="ja-JP" altLang="en-US"/>
              <a:t>特長　その１。</a:t>
            </a:r>
            <a:endParaRPr kumimoji="1" lang="en-US" altLang="ja-JP"/>
          </a:p>
          <a:p>
            <a:r>
              <a:rPr kumimoji="1" lang="ja-JP" altLang="en-US"/>
              <a:t>純度約</a:t>
            </a:r>
            <a:r>
              <a:rPr kumimoji="1" lang="en-US" altLang="ja-JP"/>
              <a:t>99%</a:t>
            </a:r>
            <a:r>
              <a:rPr kumimoji="1" lang="ja-JP" altLang="en-US"/>
              <a:t>、トランス型レスベラトロール</a:t>
            </a:r>
            <a:endParaRPr kumimoji="1" lang="en-US" altLang="ja-JP"/>
          </a:p>
          <a:p>
            <a:r>
              <a:rPr kumimoji="1" lang="ja-JP" altLang="en-US"/>
              <a:t>約</a:t>
            </a:r>
            <a:r>
              <a:rPr kumimoji="1" lang="en-US" altLang="ja-JP"/>
              <a:t>10</a:t>
            </a:r>
            <a:r>
              <a:rPr kumimoji="1" lang="ja-JP" altLang="en-US"/>
              <a:t>倍量配合。</a:t>
            </a:r>
            <a:endParaRPr kumimoji="1" lang="en-US" altLang="ja-JP"/>
          </a:p>
          <a:p>
            <a:r>
              <a:rPr kumimoji="1" lang="ja-JP" altLang="en-US"/>
              <a:t>それは、言葉に出る。外見に出る。</a:t>
            </a:r>
            <a:endParaRPr kumimoji="1" lang="en-US" altLang="ja-JP"/>
          </a:p>
          <a:p>
            <a:endParaRPr kumimoji="1" lang="en-US" altLang="ja-JP"/>
          </a:p>
          <a:p>
            <a:r>
              <a:rPr kumimoji="1" lang="ja-JP" altLang="en-US"/>
              <a:t>特長　その２。</a:t>
            </a:r>
            <a:endParaRPr kumimoji="1" lang="en-US" altLang="ja-JP"/>
          </a:p>
          <a:p>
            <a:r>
              <a:rPr kumimoji="1" lang="ja-JP" altLang="en-US"/>
              <a:t>パワーバランス。</a:t>
            </a:r>
            <a:endParaRPr kumimoji="1" lang="en-US" altLang="ja-JP"/>
          </a:p>
          <a:p>
            <a:r>
              <a:rPr kumimoji="1" lang="en-US" altLang="ja-JP" err="1"/>
              <a:t>ageLOC</a:t>
            </a:r>
            <a:r>
              <a:rPr kumimoji="1" lang="ja-JP" altLang="en-US"/>
              <a:t>ブレンドの力が、全方位進化。</a:t>
            </a:r>
            <a:endParaRPr kumimoji="1" lang="en-US" altLang="ja-JP"/>
          </a:p>
          <a:p>
            <a:endParaRPr kumimoji="1" lang="en-US" altLang="ja-JP"/>
          </a:p>
          <a:p>
            <a:r>
              <a:rPr kumimoji="1" lang="ja-JP" altLang="en-US"/>
              <a:t>特長　その３。</a:t>
            </a:r>
            <a:endParaRPr kumimoji="1" lang="en-US" altLang="ja-JP"/>
          </a:p>
          <a:p>
            <a:r>
              <a:rPr kumimoji="1" lang="ja-JP" altLang="en-US"/>
              <a:t>近年のニーズに対応。</a:t>
            </a:r>
            <a:endParaRPr kumimoji="1" lang="en-US" altLang="ja-JP"/>
          </a:p>
          <a:p>
            <a:r>
              <a:rPr kumimoji="1" lang="ja-JP" altLang="en-US"/>
              <a:t>いつでも、だれをも、支えるために。</a:t>
            </a:r>
            <a:endParaRPr kumimoji="1" lang="en-US" altLang="ja-JP"/>
          </a:p>
          <a:p>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25</a:t>
            </a:fld>
            <a:endParaRPr kumimoji="1" lang="ja-JP" altLang="en-US"/>
          </a:p>
        </p:txBody>
      </p:sp>
    </p:spTree>
    <p:extLst>
      <p:ext uri="{BB962C8B-B14F-4D97-AF65-F5344CB8AC3E}">
        <p14:creationId xmlns:p14="http://schemas.microsoft.com/office/powerpoint/2010/main" val="1252493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では、続きまして、製品パッケージをご紹介いたします。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26</a:t>
            </a:fld>
            <a:endParaRPr kumimoji="1" lang="ja-JP" altLang="en-US"/>
          </a:p>
        </p:txBody>
      </p:sp>
    </p:spTree>
    <p:extLst>
      <p:ext uri="{BB962C8B-B14F-4D97-AF65-F5344CB8AC3E}">
        <p14:creationId xmlns:p14="http://schemas.microsoft.com/office/powerpoint/2010/main" val="108224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こちらがユーススパン </a:t>
            </a:r>
            <a:r>
              <a:rPr kumimoji="1" lang="en-US" altLang="ja-JP"/>
              <a:t>R</a:t>
            </a:r>
            <a:r>
              <a:rPr kumimoji="1" lang="ja-JP" altLang="en-US"/>
              <a:t> のパッケージです。約</a:t>
            </a:r>
            <a:r>
              <a:rPr kumimoji="1" lang="en-US" altLang="ja-JP"/>
              <a:t>1</a:t>
            </a:r>
            <a:r>
              <a:rPr kumimoji="1" lang="ja-JP" altLang="en-US"/>
              <a:t>ヵ月分の</a:t>
            </a:r>
            <a:r>
              <a:rPr kumimoji="1" lang="en-US" altLang="ja-JP"/>
              <a:t>60</a:t>
            </a:r>
            <a:r>
              <a:rPr kumimoji="1" lang="ja-JP" altLang="en-US"/>
              <a:t>パック入りとなっています。</a:t>
            </a:r>
            <a:endParaRPr kumimoji="1" lang="en-US" altLang="ja-JP"/>
          </a:p>
          <a:p>
            <a:endParaRPr kumimoji="1" lang="en-US" altLang="ja-JP"/>
          </a:p>
          <a:p>
            <a:pPr defTabSz="914324">
              <a:defRPr/>
            </a:pPr>
            <a:r>
              <a:rPr kumimoji="1" lang="ja-JP" altLang="en-US"/>
              <a:t>パッケージの裏面には製品特長があり、二次元コードから製品サイトへ</a:t>
            </a:r>
            <a:endParaRPr kumimoji="1" lang="en-US" altLang="ja-JP"/>
          </a:p>
          <a:p>
            <a:pPr defTabSz="914324">
              <a:defRPr/>
            </a:pPr>
            <a:r>
              <a:rPr kumimoji="1" lang="ja-JP" altLang="en-US"/>
              <a:t>アクセスして、さらに詳しい情報をご覧いただけるようになっています。</a:t>
            </a:r>
            <a:endParaRPr kumimoji="1" lang="en-US" altLang="ja-JP"/>
          </a:p>
          <a:p>
            <a:pPr defTabSz="914324">
              <a:defRPr/>
            </a:pPr>
            <a:r>
              <a:rPr kumimoji="1" lang="ja-JP" altLang="en-US"/>
              <a:t>また、パッケージの側面では選び抜かれた</a:t>
            </a:r>
            <a:r>
              <a:rPr kumimoji="1" lang="en-US" altLang="ja-JP" err="1"/>
              <a:t>ageLOC</a:t>
            </a:r>
            <a:r>
              <a:rPr kumimoji="1" lang="ja-JP" altLang="en-US"/>
              <a:t> ブレンド</a:t>
            </a:r>
            <a:r>
              <a:rPr kumimoji="1" lang="en-US" altLang="ja-JP"/>
              <a:t>12</a:t>
            </a:r>
            <a:r>
              <a:rPr kumimoji="1" lang="ja-JP" altLang="en-US"/>
              <a:t>の成分と</a:t>
            </a:r>
            <a:endParaRPr kumimoji="1" lang="en-US" altLang="ja-JP"/>
          </a:p>
          <a:p>
            <a:pPr defTabSz="914324">
              <a:defRPr/>
            </a:pPr>
            <a:r>
              <a:rPr kumimoji="1" lang="ja-JP" altLang="en-US"/>
              <a:t>原材料を紹介しています。</a:t>
            </a:r>
            <a:endParaRPr kumimoji="1" lang="en-US" altLang="ja-JP"/>
          </a:p>
          <a:p>
            <a:pPr defTabSz="914324">
              <a:defRPr/>
            </a:pP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27</a:t>
            </a:fld>
            <a:endParaRPr kumimoji="1" lang="ja-JP" altLang="en-US"/>
          </a:p>
        </p:txBody>
      </p:sp>
    </p:spTree>
    <p:extLst>
      <p:ext uri="{BB962C8B-B14F-4D97-AF65-F5344CB8AC3E}">
        <p14:creationId xmlns:p14="http://schemas.microsoft.com/office/powerpoint/2010/main" val="874009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ユーススパン </a:t>
            </a:r>
            <a:r>
              <a:rPr kumimoji="1" lang="en-US" altLang="ja-JP"/>
              <a:t>R</a:t>
            </a:r>
            <a:r>
              <a:rPr kumimoji="1" lang="ja-JP" altLang="en-US"/>
              <a:t> はプレミアムな健康づくりを目指すという点で、プレミアムな健康の土台となるライフパック ナノ プラスと</a:t>
            </a:r>
            <a:endParaRPr kumimoji="1" lang="en-US" altLang="ja-JP"/>
          </a:p>
          <a:p>
            <a:r>
              <a:rPr kumimoji="1" lang="ja-JP" altLang="en-US"/>
              <a:t>双璧を成す製品として、パッケージの大きさやつくりもお揃いとなっています。</a:t>
            </a:r>
            <a:endParaRPr kumimoji="1" lang="en-US" altLang="ja-JP"/>
          </a:p>
          <a:p>
            <a:endParaRPr kumimoji="1" lang="en-US" altLang="ja-JP"/>
          </a:p>
          <a:p>
            <a:r>
              <a:rPr kumimoji="1" lang="ja-JP" altLang="en-US"/>
              <a:t>ライフパック ナノ プラスを購入した方へのアンケート調査では、</a:t>
            </a:r>
            <a:endParaRPr kumimoji="1" lang="en-US" altLang="ja-JP"/>
          </a:p>
          <a:p>
            <a:r>
              <a:rPr kumimoji="1" lang="ja-JP" altLang="en-US"/>
              <a:t>回答されたブランド メンバーの</a:t>
            </a:r>
            <a:r>
              <a:rPr kumimoji="1" lang="en-US" altLang="ja-JP"/>
              <a:t>99%</a:t>
            </a:r>
            <a:r>
              <a:rPr kumimoji="1" lang="ja-JP" altLang="en-US"/>
              <a:t>の方がパッケージに満足されており、</a:t>
            </a:r>
            <a:endParaRPr kumimoji="1" lang="en-US" altLang="ja-JP"/>
          </a:p>
          <a:p>
            <a:r>
              <a:rPr kumimoji="1" lang="ja-JP" altLang="en-US"/>
              <a:t>そういった皆さまに喜ばれる点が、パッケージにも活かされているのです。</a:t>
            </a:r>
            <a:endParaRPr kumimoji="1" lang="en-US" altLang="ja-JP"/>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28</a:t>
            </a:fld>
            <a:endParaRPr kumimoji="1" lang="ja-JP" altLang="en-US"/>
          </a:p>
        </p:txBody>
      </p:sp>
    </p:spTree>
    <p:extLst>
      <p:ext uri="{BB962C8B-B14F-4D97-AF65-F5344CB8AC3E}">
        <p14:creationId xmlns:p14="http://schemas.microsoft.com/office/powerpoint/2010/main" val="2894772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それでは、ここからはユーススパン </a:t>
            </a:r>
            <a:r>
              <a:rPr kumimoji="1" lang="en-US" altLang="ja-JP" sz="1200"/>
              <a:t>R</a:t>
            </a:r>
            <a:r>
              <a:rPr kumimoji="1" lang="ja-JP" altLang="en-US" sz="1200"/>
              <a:t>について「よくある質問」として、</a:t>
            </a:r>
            <a:endParaRPr kumimoji="1" lang="en-US" altLang="ja-JP" sz="1200"/>
          </a:p>
          <a:p>
            <a:r>
              <a:rPr kumimoji="1" lang="ja-JP" altLang="en-US" sz="1200"/>
              <a:t>８つの</a:t>
            </a:r>
            <a:r>
              <a:rPr kumimoji="1" lang="en-US" altLang="ja-JP" sz="1200"/>
              <a:t>Q</a:t>
            </a:r>
            <a:r>
              <a:rPr kumimoji="1" lang="ja-JP" altLang="en-US" sz="1200"/>
              <a:t>＆</a:t>
            </a:r>
            <a:r>
              <a:rPr kumimoji="1" lang="en-US" altLang="ja-JP" sz="1200"/>
              <a:t>A</a:t>
            </a:r>
            <a:r>
              <a:rPr kumimoji="1" lang="ja-JP" altLang="en-US" sz="1200"/>
              <a:t>をご用意しましたので、ご紹介いたします。</a:t>
            </a:r>
            <a:endParaRPr kumimoji="1" lang="en-US" altLang="ja-JP" sz="1200"/>
          </a:p>
          <a:p>
            <a:r>
              <a:rPr lang="ja-JP" altLang="en-US" sz="1200">
                <a:solidFill>
                  <a:srgbClr val="000000"/>
                </a:solidFill>
              </a:rPr>
              <a:t>この一連の</a:t>
            </a:r>
            <a:r>
              <a:rPr lang="en-US" altLang="ja-JP" sz="1200">
                <a:solidFill>
                  <a:srgbClr val="000000"/>
                </a:solidFill>
              </a:rPr>
              <a:t>Q&amp;A</a:t>
            </a:r>
            <a:r>
              <a:rPr lang="ja-JP" altLang="en-US" sz="1200">
                <a:solidFill>
                  <a:srgbClr val="000000"/>
                </a:solidFill>
              </a:rPr>
              <a:t>をとおして、ユーススパン </a:t>
            </a:r>
            <a:r>
              <a:rPr lang="en-US" altLang="ja-JP" sz="1200">
                <a:solidFill>
                  <a:srgbClr val="000000"/>
                </a:solidFill>
              </a:rPr>
              <a:t>R</a:t>
            </a:r>
            <a:r>
              <a:rPr lang="ja-JP" altLang="en-US" sz="1200">
                <a:solidFill>
                  <a:srgbClr val="000000"/>
                </a:solidFill>
              </a:rPr>
              <a:t>に対する理解を深めていただきたいと思います。</a:t>
            </a:r>
            <a:endParaRPr lang="ja-JP" altLang="en-US" sz="12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29</a:t>
            </a:fld>
            <a:endParaRPr kumimoji="1" lang="ja-JP" altLang="en-US"/>
          </a:p>
        </p:txBody>
      </p:sp>
    </p:spTree>
    <p:extLst>
      <p:ext uri="{BB962C8B-B14F-4D97-AF65-F5344CB8AC3E}">
        <p14:creationId xmlns:p14="http://schemas.microsoft.com/office/powerpoint/2010/main" val="176587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n-lt"/>
              </a:rPr>
              <a:t>まずは「ユーススパン」とはについて、ご説明いたします。</a:t>
            </a:r>
            <a:endParaRPr kumimoji="1" lang="en-US" altLang="ja-JP">
              <a:latin typeface="+mn-lt"/>
            </a:endParaRPr>
          </a:p>
          <a:p>
            <a:endParaRPr kumimoji="1" lang="en-US" altLang="ja-JP">
              <a:latin typeface="+mn-lt"/>
            </a:endParaRPr>
          </a:p>
          <a:p>
            <a:r>
              <a:rPr kumimoji="1" lang="ja-JP" altLang="en-US">
                <a:latin typeface="+mn-lt"/>
              </a:rPr>
              <a:t>ユーススパンは</a:t>
            </a:r>
            <a:r>
              <a:rPr kumimoji="1" lang="en-US" altLang="ja-JP">
                <a:latin typeface="+mn-lt"/>
              </a:rPr>
              <a:t>2016</a:t>
            </a:r>
            <a:r>
              <a:rPr kumimoji="1" lang="ja-JP" altLang="en-US">
                <a:latin typeface="+mn-lt"/>
              </a:rPr>
              <a:t>年に、ニュースキン史上最も先進的なサプリメントとして発売されました。</a:t>
            </a:r>
            <a:endParaRPr kumimoji="1" lang="en-US" altLang="ja-JP">
              <a:latin typeface="+mn-lt"/>
            </a:endParaRPr>
          </a:p>
          <a:p>
            <a:r>
              <a:rPr kumimoji="1" lang="ja-JP" altLang="en-US">
                <a:latin typeface="+mn-lt"/>
              </a:rPr>
              <a:t>はじまりから終わりまで人の一生である平均寿命、</a:t>
            </a:r>
            <a:endParaRPr kumimoji="1" lang="en-US" altLang="ja-JP">
              <a:latin typeface="+mn-lt"/>
            </a:endParaRPr>
          </a:p>
          <a:p>
            <a:r>
              <a:rPr kumimoji="1" lang="ja-JP" altLang="en-US">
                <a:latin typeface="+mn-lt"/>
              </a:rPr>
              <a:t>そして、健康上の問題がない状態で日常生活を送れる期間である</a:t>
            </a:r>
            <a:endParaRPr kumimoji="1" lang="en-US" altLang="ja-JP">
              <a:latin typeface="+mn-lt"/>
            </a:endParaRPr>
          </a:p>
          <a:p>
            <a:r>
              <a:rPr kumimoji="1" lang="ja-JP" altLang="en-US">
                <a:latin typeface="+mn-lt"/>
              </a:rPr>
              <a:t>健康寿命という言葉があります。</a:t>
            </a:r>
            <a:endParaRPr kumimoji="1" lang="en-US" altLang="ja-JP">
              <a:latin typeface="+mn-lt"/>
            </a:endParaRPr>
          </a:p>
          <a:p>
            <a:pPr defTabSz="914324">
              <a:defRPr/>
            </a:pPr>
            <a:r>
              <a:rPr kumimoji="1" lang="ja-JP" altLang="en-US">
                <a:latin typeface="+mn-lt"/>
              </a:rPr>
              <a:t>ユーススパンは、より活動的で健康的、そしてアクティブに人生を楽しむことができる期間として、</a:t>
            </a:r>
            <a:endParaRPr kumimoji="1" lang="en-US" altLang="ja-JP">
              <a:latin typeface="+mn-lt"/>
            </a:endParaRPr>
          </a:p>
          <a:p>
            <a:pPr defTabSz="914324">
              <a:defRPr/>
            </a:pPr>
            <a:r>
              <a:rPr kumimoji="1" lang="ja-JP" altLang="en-US">
                <a:latin typeface="+mn-lt"/>
              </a:rPr>
              <a:t>英語で若さを意味する「</a:t>
            </a:r>
            <a:r>
              <a:rPr kumimoji="1" lang="en-US" altLang="ja-JP">
                <a:latin typeface="+mn-lt"/>
              </a:rPr>
              <a:t>Youth</a:t>
            </a:r>
            <a:r>
              <a:rPr kumimoji="1" lang="ja-JP" altLang="en-US">
                <a:latin typeface="+mn-lt"/>
              </a:rPr>
              <a:t>（ユース）」と、</a:t>
            </a:r>
            <a:endParaRPr kumimoji="1" lang="en-US" altLang="ja-JP">
              <a:latin typeface="+mn-lt"/>
            </a:endParaRPr>
          </a:p>
          <a:p>
            <a:pPr defTabSz="914324">
              <a:defRPr/>
            </a:pPr>
            <a:r>
              <a:rPr kumimoji="1" lang="ja-JP" altLang="en-US">
                <a:latin typeface="+mn-lt"/>
              </a:rPr>
              <a:t>期間を意味する「</a:t>
            </a:r>
            <a:r>
              <a:rPr kumimoji="1" lang="en-US" altLang="ja-JP">
                <a:latin typeface="+mn-lt"/>
              </a:rPr>
              <a:t>Span</a:t>
            </a:r>
            <a:r>
              <a:rPr kumimoji="1" lang="ja-JP" altLang="en-US">
                <a:latin typeface="+mn-lt"/>
              </a:rPr>
              <a:t>（スパン）」を組み合わせた、ニュースキンの</a:t>
            </a:r>
            <a:endParaRPr kumimoji="1" lang="en-US" altLang="ja-JP">
              <a:latin typeface="+mn-lt"/>
            </a:endParaRPr>
          </a:p>
          <a:p>
            <a:pPr defTabSz="914324">
              <a:defRPr/>
            </a:pPr>
            <a:r>
              <a:rPr kumimoji="1" lang="ja-JP" altLang="en-US">
                <a:latin typeface="+mn-lt"/>
              </a:rPr>
              <a:t>つくった考え方です。</a:t>
            </a:r>
            <a:endParaRPr kumimoji="1" lang="en-US" altLang="ja-JP">
              <a:latin typeface="+mn-lt"/>
            </a:endParaRPr>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a:t>
            </a:fld>
            <a:endParaRPr kumimoji="1" lang="ja-JP" altLang="en-US"/>
          </a:p>
        </p:txBody>
      </p:sp>
    </p:spTree>
    <p:extLst>
      <p:ext uri="{BB962C8B-B14F-4D97-AF65-F5344CB8AC3E}">
        <p14:creationId xmlns:p14="http://schemas.microsoft.com/office/powerpoint/2010/main" val="3329294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質問その１：ユーススパン </a:t>
            </a:r>
            <a:r>
              <a:rPr lang="en-US" altLang="ja-JP" sz="1200">
                <a:solidFill>
                  <a:schemeClr val="bg2">
                    <a:lumMod val="10000"/>
                  </a:schemeClr>
                </a:solidFill>
              </a:rPr>
              <a:t>R</a:t>
            </a:r>
            <a:r>
              <a:rPr lang="ja-JP" altLang="en-US" sz="1200">
                <a:solidFill>
                  <a:schemeClr val="bg2">
                    <a:lumMod val="10000"/>
                  </a:schemeClr>
                </a:solidFill>
              </a:rPr>
              <a:t> は、何がすごいのでしょうか？</a:t>
            </a: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答えは、ユーススパン </a:t>
            </a:r>
            <a:r>
              <a:rPr lang="en-US" altLang="ja-JP" sz="1200">
                <a:solidFill>
                  <a:schemeClr val="bg2">
                    <a:lumMod val="10000"/>
                  </a:schemeClr>
                </a:solidFill>
              </a:rPr>
              <a:t>R</a:t>
            </a:r>
            <a:r>
              <a:rPr lang="ja-JP" altLang="en-US" sz="1200">
                <a:solidFill>
                  <a:schemeClr val="bg2">
                    <a:lumMod val="10000"/>
                  </a:schemeClr>
                </a:solidFill>
              </a:rPr>
              <a:t> はファーマネックスの</a:t>
            </a:r>
            <a:r>
              <a:rPr lang="en-US" altLang="ja-JP" sz="1200" err="1">
                <a:solidFill>
                  <a:schemeClr val="bg2">
                    <a:lumMod val="10000"/>
                  </a:schemeClr>
                </a:solidFill>
              </a:rPr>
              <a:t>ageLOC</a:t>
            </a:r>
            <a:r>
              <a:rPr lang="ja-JP" altLang="en-US" sz="1200">
                <a:solidFill>
                  <a:schemeClr val="bg2">
                    <a:lumMod val="10000"/>
                  </a:schemeClr>
                </a:solidFill>
              </a:rPr>
              <a:t> ブレンドにおいて</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配合種類数ナンバーワンの製品ということです。</a:t>
            </a:r>
            <a:endParaRPr lang="en-US" altLang="ja-JP" sz="1200">
              <a:solidFill>
                <a:schemeClr val="bg2">
                  <a:lumMod val="10000"/>
                </a:schemeClr>
              </a:solidFill>
            </a:endParaRPr>
          </a:p>
          <a:p>
            <a:pPr>
              <a:lnSpc>
                <a:spcPct val="150000"/>
              </a:lnSpc>
            </a:pPr>
            <a:r>
              <a:rPr lang="en-US" altLang="ja-JP" sz="1200" err="1">
                <a:solidFill>
                  <a:schemeClr val="bg2">
                    <a:lumMod val="10000"/>
                  </a:schemeClr>
                </a:solidFill>
              </a:rPr>
              <a:t>ageLOC</a:t>
            </a:r>
            <a:r>
              <a:rPr lang="ja-JP" altLang="en-US" sz="1200">
                <a:solidFill>
                  <a:schemeClr val="bg2">
                    <a:lumMod val="10000"/>
                  </a:schemeClr>
                </a:solidFill>
              </a:rPr>
              <a:t> ブレンドの誕生後も、体全体に関する研究開発を重ねてきました。</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その結果としてたどり着いた</a:t>
            </a:r>
            <a:r>
              <a:rPr lang="en-US" altLang="ja-JP" sz="1200">
                <a:solidFill>
                  <a:schemeClr val="bg2">
                    <a:lumMod val="10000"/>
                  </a:schemeClr>
                </a:solidFill>
              </a:rPr>
              <a:t>12</a:t>
            </a:r>
            <a:r>
              <a:rPr lang="ja-JP" altLang="en-US" sz="1200">
                <a:solidFill>
                  <a:schemeClr val="bg2">
                    <a:lumMod val="10000"/>
                  </a:schemeClr>
                </a:solidFill>
              </a:rPr>
              <a:t>種類の成分や原材料が、</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さらなるパワーバランスへと進化しています。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30</a:t>
            </a:fld>
            <a:endParaRPr kumimoji="1" lang="ja-JP" altLang="en-US"/>
          </a:p>
        </p:txBody>
      </p:sp>
    </p:spTree>
    <p:extLst>
      <p:ext uri="{BB962C8B-B14F-4D97-AF65-F5344CB8AC3E}">
        <p14:creationId xmlns:p14="http://schemas.microsoft.com/office/powerpoint/2010/main" val="2143623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a:t>
            </a:r>
            <a:r>
              <a:rPr lang="en-US" altLang="ja-JP" sz="1200">
                <a:solidFill>
                  <a:schemeClr val="bg2">
                    <a:lumMod val="10000"/>
                  </a:schemeClr>
                </a:solidFill>
              </a:rPr>
              <a:t>2</a:t>
            </a:r>
            <a:r>
              <a:rPr lang="ja-JP" altLang="en-US" sz="1200">
                <a:solidFill>
                  <a:schemeClr val="bg2">
                    <a:lumMod val="10000"/>
                  </a:schemeClr>
                </a:solidFill>
              </a:rPr>
              <a:t>：トランス型レスベラトロールを従来品より</a:t>
            </a:r>
            <a:r>
              <a:rPr lang="en-US" altLang="ja-JP" sz="1200">
                <a:solidFill>
                  <a:schemeClr val="bg2">
                    <a:lumMod val="10000"/>
                  </a:schemeClr>
                </a:solidFill>
              </a:rPr>
              <a:t>10</a:t>
            </a:r>
            <a:r>
              <a:rPr lang="ja-JP" altLang="en-US" sz="1200">
                <a:solidFill>
                  <a:schemeClr val="bg2">
                    <a:lumMod val="10000"/>
                  </a:schemeClr>
                </a:solidFill>
              </a:rPr>
              <a:t>倍も配合できるようになったのはなぜですか？</a:t>
            </a:r>
          </a:p>
          <a:p>
            <a:endParaRPr lang="en-US" altLang="ja-JP" sz="1200">
              <a:solidFill>
                <a:schemeClr val="bg2">
                  <a:lumMod val="10000"/>
                </a:schemeClr>
              </a:solidFill>
            </a:endParaRPr>
          </a:p>
          <a:p>
            <a:pPr>
              <a:lnSpc>
                <a:spcPct val="150000"/>
              </a:lnSpc>
            </a:pPr>
            <a:r>
              <a:rPr lang="en-US" altLang="ja-JP" sz="1200">
                <a:solidFill>
                  <a:schemeClr val="bg2">
                    <a:lumMod val="10000"/>
                  </a:schemeClr>
                </a:solidFill>
              </a:rPr>
              <a:t>2016</a:t>
            </a:r>
            <a:r>
              <a:rPr lang="ja-JP" altLang="en-US" sz="1200">
                <a:solidFill>
                  <a:schemeClr val="bg2">
                    <a:lumMod val="10000"/>
                  </a:schemeClr>
                </a:solidFill>
              </a:rPr>
              <a:t>年の発売当時は日本に適した原材料としてリンゴンベリーを採用して、</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レスベラトロールを約</a:t>
            </a:r>
            <a:r>
              <a:rPr lang="en-US" altLang="ja-JP" sz="1200">
                <a:solidFill>
                  <a:schemeClr val="bg2">
                    <a:lumMod val="10000"/>
                  </a:schemeClr>
                </a:solidFill>
              </a:rPr>
              <a:t>3㎎</a:t>
            </a:r>
            <a:r>
              <a:rPr lang="ja-JP" altLang="en-US" sz="1200">
                <a:solidFill>
                  <a:schemeClr val="bg2">
                    <a:lumMod val="10000"/>
                  </a:schemeClr>
                </a:solidFill>
              </a:rPr>
              <a:t>配合していました。</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今回「冴え」を目指して、さらに原材料を見直していく中で、</a:t>
            </a:r>
            <a:endParaRPr lang="en-US" altLang="ja-JP" sz="1200">
              <a:solidFill>
                <a:schemeClr val="bg2">
                  <a:lumMod val="10000"/>
                </a:schemeClr>
              </a:solidFill>
            </a:endParaRPr>
          </a:p>
          <a:p>
            <a:pPr>
              <a:lnSpc>
                <a:spcPct val="150000"/>
              </a:lnSpc>
            </a:pPr>
            <a:r>
              <a:rPr lang="en-US" altLang="ja-JP" sz="1200">
                <a:solidFill>
                  <a:schemeClr val="bg2">
                    <a:lumMod val="10000"/>
                  </a:schemeClr>
                </a:solidFill>
              </a:rPr>
              <a:t>99</a:t>
            </a:r>
            <a:r>
              <a:rPr lang="ja-JP" altLang="en-US" sz="1200">
                <a:solidFill>
                  <a:schemeClr val="bg2">
                    <a:lumMod val="10000"/>
                  </a:schemeClr>
                </a:solidFill>
              </a:rPr>
              <a:t>％と高純度のトランス型レスベラトロールを採用できたことにより、</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従来品の約</a:t>
            </a:r>
            <a:r>
              <a:rPr lang="en-US" altLang="ja-JP" sz="1200">
                <a:solidFill>
                  <a:schemeClr val="bg2">
                    <a:lumMod val="10000"/>
                  </a:schemeClr>
                </a:solidFill>
              </a:rPr>
              <a:t>10</a:t>
            </a:r>
            <a:r>
              <a:rPr lang="ja-JP" altLang="en-US" sz="1200">
                <a:solidFill>
                  <a:schemeClr val="bg2">
                    <a:lumMod val="10000"/>
                  </a:schemeClr>
                </a:solidFill>
              </a:rPr>
              <a:t>倍という配合量が実現できました。</a:t>
            </a:r>
            <a:endParaRPr lang="en-US" altLang="ja-JP" sz="1200">
              <a:solidFill>
                <a:schemeClr val="bg2">
                  <a:lumMod val="10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31</a:t>
            </a:fld>
            <a:endParaRPr kumimoji="1" lang="ja-JP" altLang="en-US"/>
          </a:p>
        </p:txBody>
      </p:sp>
    </p:spTree>
    <p:extLst>
      <p:ext uri="{BB962C8B-B14F-4D97-AF65-F5344CB8AC3E}">
        <p14:creationId xmlns:p14="http://schemas.microsoft.com/office/powerpoint/2010/main" val="13978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solidFill>
                  <a:schemeClr val="bg2">
                    <a:lumMod val="10000"/>
                  </a:schemeClr>
                </a:solidFill>
              </a:rPr>
              <a:t>質問その</a:t>
            </a:r>
            <a:r>
              <a:rPr lang="en-US" altLang="ja-JP" sz="1200">
                <a:solidFill>
                  <a:schemeClr val="bg2">
                    <a:lumMod val="10000"/>
                  </a:schemeClr>
                </a:solidFill>
              </a:rPr>
              <a:t>3</a:t>
            </a:r>
            <a:r>
              <a:rPr lang="ja-JP" altLang="en-US" sz="1200">
                <a:solidFill>
                  <a:schemeClr val="bg2">
                    <a:lumMod val="10000"/>
                  </a:schemeClr>
                </a:solidFill>
              </a:rPr>
              <a:t>：原材料のリンゴンベリーを変えたことによるマイナス面はありますか？</a:t>
            </a:r>
            <a:endParaRPr lang="en-US" altLang="ja-JP" sz="1200">
              <a:solidFill>
                <a:schemeClr val="bg2">
                  <a:lumMod val="10000"/>
                </a:schemeClr>
              </a:solidFill>
            </a:endParaRP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答えは、ありません。</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リンゴンベリーはもともとレスベラトロールの供給源を主な目的として</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原材料に配合されていましたので、大きなマイナスの影響はありません。</a:t>
            </a:r>
            <a:endParaRPr lang="en-US" altLang="ja-JP" sz="1200">
              <a:solidFill>
                <a:schemeClr val="bg2">
                  <a:lumMod val="10000"/>
                </a:schemeClr>
              </a:solidFill>
            </a:endParaRPr>
          </a:p>
          <a:p>
            <a:endParaRPr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32</a:t>
            </a:fld>
            <a:endParaRPr kumimoji="1" lang="ja-JP" altLang="en-US"/>
          </a:p>
        </p:txBody>
      </p:sp>
    </p:spTree>
    <p:extLst>
      <p:ext uri="{BB962C8B-B14F-4D97-AF65-F5344CB8AC3E}">
        <p14:creationId xmlns:p14="http://schemas.microsoft.com/office/powerpoint/2010/main" val="3409517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a:t>
            </a:r>
            <a:r>
              <a:rPr lang="en-US" altLang="ja-JP" sz="1200">
                <a:solidFill>
                  <a:schemeClr val="bg2">
                    <a:lumMod val="10000"/>
                  </a:schemeClr>
                </a:solidFill>
              </a:rPr>
              <a:t>4</a:t>
            </a:r>
            <a:r>
              <a:rPr lang="ja-JP" altLang="en-US" sz="1200">
                <a:solidFill>
                  <a:schemeClr val="bg2">
                    <a:lumMod val="10000"/>
                  </a:schemeClr>
                </a:solidFill>
              </a:rPr>
              <a:t>：レスベラトロールのほかに原材料にこだわりはありますか？</a:t>
            </a: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答えは、はい、あります。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例えば、現代人の食生活に大切な必須脂肪酸であるオメガ</a:t>
            </a:r>
            <a:r>
              <a:rPr lang="en-US" altLang="ja-JP" sz="1200">
                <a:solidFill>
                  <a:schemeClr val="bg2">
                    <a:lumMod val="10000"/>
                  </a:schemeClr>
                </a:solidFill>
              </a:rPr>
              <a:t>3</a:t>
            </a:r>
            <a:r>
              <a:rPr lang="ja-JP" altLang="en-US" sz="1200">
                <a:solidFill>
                  <a:schemeClr val="bg2">
                    <a:lumMod val="10000"/>
                  </a:schemeClr>
                </a:solidFill>
              </a:rPr>
              <a:t>系脂肪酸、</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すなわち</a:t>
            </a:r>
            <a:r>
              <a:rPr lang="en-US" altLang="ja-JP" sz="1200">
                <a:solidFill>
                  <a:schemeClr val="bg2">
                    <a:lumMod val="10000"/>
                  </a:schemeClr>
                </a:solidFill>
              </a:rPr>
              <a:t>DHA</a:t>
            </a:r>
            <a:r>
              <a:rPr lang="ja-JP" altLang="en-US" sz="1200">
                <a:solidFill>
                  <a:schemeClr val="bg2">
                    <a:lumMod val="10000"/>
                  </a:schemeClr>
                </a:solidFill>
              </a:rPr>
              <a:t>・</a:t>
            </a:r>
            <a:r>
              <a:rPr lang="en-US" altLang="ja-JP" sz="1200">
                <a:solidFill>
                  <a:schemeClr val="bg2">
                    <a:lumMod val="10000"/>
                  </a:schemeClr>
                </a:solidFill>
              </a:rPr>
              <a:t>EPA</a:t>
            </a:r>
            <a:r>
              <a:rPr lang="ja-JP" altLang="en-US" sz="1200">
                <a:solidFill>
                  <a:schemeClr val="bg2">
                    <a:lumMod val="10000"/>
                  </a:schemeClr>
                </a:solidFill>
              </a:rPr>
              <a:t>には、吸収効率を考えたトリグリセリド型フィッシュ</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オイルを使用するなど、</a:t>
            </a:r>
            <a:r>
              <a:rPr lang="en-US" altLang="ja-JP" sz="1200" err="1">
                <a:solidFill>
                  <a:schemeClr val="bg2">
                    <a:lumMod val="10000"/>
                  </a:schemeClr>
                </a:solidFill>
              </a:rPr>
              <a:t>ageLOC</a:t>
            </a:r>
            <a:r>
              <a:rPr lang="ja-JP" altLang="en-US" sz="1200">
                <a:solidFill>
                  <a:schemeClr val="bg2">
                    <a:lumMod val="10000"/>
                  </a:schemeClr>
                </a:solidFill>
              </a:rPr>
              <a:t> ブレンドの力を発揮することを考えた原材料を使用しています。</a:t>
            </a:r>
            <a:endParaRPr lang="en-US" altLang="ja-JP" sz="1200">
              <a:solidFill>
                <a:schemeClr val="bg2">
                  <a:lumMod val="10000"/>
                </a:schemeClr>
              </a:solidFill>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33</a:t>
            </a:fld>
            <a:endParaRPr kumimoji="1" lang="ja-JP" altLang="en-US"/>
          </a:p>
        </p:txBody>
      </p:sp>
    </p:spTree>
    <p:extLst>
      <p:ext uri="{BB962C8B-B14F-4D97-AF65-F5344CB8AC3E}">
        <p14:creationId xmlns:p14="http://schemas.microsoft.com/office/powerpoint/2010/main" val="790457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solidFill>
                  <a:schemeClr val="bg2">
                    <a:lumMod val="10000"/>
                  </a:schemeClr>
                </a:solidFill>
              </a:rPr>
              <a:t>質問その</a:t>
            </a:r>
            <a:r>
              <a:rPr lang="en-US" altLang="ja-JP" sz="1200">
                <a:solidFill>
                  <a:schemeClr val="bg2">
                    <a:lumMod val="10000"/>
                  </a:schemeClr>
                </a:solidFill>
              </a:rPr>
              <a:t>5</a:t>
            </a:r>
            <a:r>
              <a:rPr lang="ja-JP" altLang="en-US" sz="1200">
                <a:solidFill>
                  <a:schemeClr val="bg2">
                    <a:lumMod val="10000"/>
                  </a:schemeClr>
                </a:solidFill>
              </a:rPr>
              <a:t>：「世界の健康長寿食がベース」とありますが、 その研究には日本も含まれていますか？</a:t>
            </a: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答えは、はい、含まれています。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世界中の健康長寿食と言われる食材やライフスタイルなどを調査研究した際に、</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沖縄の大宜味村の食生活や長寿に関しても研究しました。</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その知見は</a:t>
            </a:r>
            <a:r>
              <a:rPr lang="en-US" altLang="ja-JP" sz="1200" err="1">
                <a:solidFill>
                  <a:schemeClr val="bg2">
                    <a:lumMod val="10000"/>
                  </a:schemeClr>
                </a:solidFill>
              </a:rPr>
              <a:t>ageLOC</a:t>
            </a:r>
            <a:r>
              <a:rPr lang="en-US" altLang="ja-JP" sz="1200">
                <a:solidFill>
                  <a:schemeClr val="bg2">
                    <a:lumMod val="10000"/>
                  </a:schemeClr>
                </a:solidFill>
              </a:rPr>
              <a:t> </a:t>
            </a:r>
            <a:r>
              <a:rPr lang="ja-JP" altLang="en-US" sz="1200">
                <a:solidFill>
                  <a:schemeClr val="bg2">
                    <a:lumMod val="10000"/>
                  </a:schemeClr>
                </a:solidFill>
              </a:rPr>
              <a:t>ブレンドの開発に活かされています。</a:t>
            </a:r>
            <a:endParaRPr lang="en-US" altLang="ja-JP" sz="1200">
              <a:solidFill>
                <a:schemeClr val="bg2">
                  <a:lumMod val="10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34</a:t>
            </a:fld>
            <a:endParaRPr kumimoji="1" lang="ja-JP" altLang="en-US"/>
          </a:p>
        </p:txBody>
      </p:sp>
    </p:spTree>
    <p:extLst>
      <p:ext uri="{BB962C8B-B14F-4D97-AF65-F5344CB8AC3E}">
        <p14:creationId xmlns:p14="http://schemas.microsoft.com/office/powerpoint/2010/main" val="2908269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a:t>
            </a:r>
            <a:r>
              <a:rPr lang="en-US" altLang="ja-JP" sz="1200">
                <a:solidFill>
                  <a:schemeClr val="bg2">
                    <a:lumMod val="10000"/>
                  </a:schemeClr>
                </a:solidFill>
              </a:rPr>
              <a:t>6</a:t>
            </a:r>
            <a:r>
              <a:rPr lang="ja-JP" altLang="en-US" sz="1200">
                <a:solidFill>
                  <a:schemeClr val="bg2">
                    <a:lumMod val="10000"/>
                  </a:schemeClr>
                </a:solidFill>
              </a:rPr>
              <a:t>：</a:t>
            </a:r>
            <a:r>
              <a:rPr lang="en-US" altLang="ja-JP" sz="1200">
                <a:solidFill>
                  <a:schemeClr val="bg2">
                    <a:lumMod val="10000"/>
                  </a:schemeClr>
                </a:solidFill>
              </a:rPr>
              <a:t>1</a:t>
            </a:r>
            <a:r>
              <a:rPr lang="ja-JP" altLang="en-US" sz="1200">
                <a:solidFill>
                  <a:schemeClr val="bg2">
                    <a:lumMod val="10000"/>
                  </a:schemeClr>
                </a:solidFill>
              </a:rPr>
              <a:t>日</a:t>
            </a:r>
            <a:r>
              <a:rPr lang="en-US" altLang="ja-JP" sz="1200">
                <a:solidFill>
                  <a:schemeClr val="bg2">
                    <a:lumMod val="10000"/>
                  </a:schemeClr>
                </a:solidFill>
              </a:rPr>
              <a:t>2</a:t>
            </a:r>
            <a:r>
              <a:rPr lang="ja-JP" altLang="en-US" sz="1200">
                <a:solidFill>
                  <a:schemeClr val="bg2">
                    <a:lumMod val="10000"/>
                  </a:schemeClr>
                </a:solidFill>
              </a:rPr>
              <a:t>回に分けて摂った方が良いのはなぜですか？</a:t>
            </a: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栄養補助食品に含まれる成分によっては、一度に吸収できる量に限りがあることがあります。</a:t>
            </a:r>
          </a:p>
          <a:p>
            <a:pPr>
              <a:lnSpc>
                <a:spcPct val="150000"/>
              </a:lnSpc>
            </a:pPr>
            <a:r>
              <a:rPr lang="ja-JP" altLang="en-US" sz="1200">
                <a:solidFill>
                  <a:schemeClr val="bg2">
                    <a:lumMod val="10000"/>
                  </a:schemeClr>
                </a:solidFill>
              </a:rPr>
              <a:t>また、体に留まる時間が長くない成分もありますので、</a:t>
            </a:r>
            <a:r>
              <a:rPr lang="en-US" altLang="ja-JP" sz="1200">
                <a:solidFill>
                  <a:schemeClr val="bg2">
                    <a:lumMod val="10000"/>
                  </a:schemeClr>
                </a:solidFill>
              </a:rPr>
              <a:t>2</a:t>
            </a:r>
            <a:r>
              <a:rPr lang="ja-JP" altLang="en-US" sz="1200">
                <a:solidFill>
                  <a:schemeClr val="bg2">
                    <a:lumMod val="10000"/>
                  </a:schemeClr>
                </a:solidFill>
              </a:rPr>
              <a:t>回に分けて摂っていただくことをお勧めしています。</a:t>
            </a:r>
          </a:p>
          <a:p>
            <a:pPr>
              <a:lnSpc>
                <a:spcPct val="150000"/>
              </a:lnSpc>
            </a:pPr>
            <a:r>
              <a:rPr lang="ja-JP" altLang="en-US" sz="1200">
                <a:solidFill>
                  <a:schemeClr val="bg2">
                    <a:lumMod val="10000"/>
                  </a:schemeClr>
                </a:solidFill>
              </a:rPr>
              <a:t>お食事を</a:t>
            </a:r>
            <a:r>
              <a:rPr lang="en-US" altLang="ja-JP" sz="1200">
                <a:solidFill>
                  <a:schemeClr val="bg2">
                    <a:lumMod val="10000"/>
                  </a:schemeClr>
                </a:solidFill>
              </a:rPr>
              <a:t>1</a:t>
            </a:r>
            <a:r>
              <a:rPr lang="ja-JP" altLang="en-US" sz="1200">
                <a:solidFill>
                  <a:schemeClr val="bg2">
                    <a:lumMod val="10000"/>
                  </a:schemeClr>
                </a:solidFill>
              </a:rPr>
              <a:t>日</a:t>
            </a:r>
            <a:r>
              <a:rPr lang="en-US" altLang="ja-JP" sz="1200">
                <a:solidFill>
                  <a:schemeClr val="bg2">
                    <a:lumMod val="10000"/>
                  </a:schemeClr>
                </a:solidFill>
              </a:rPr>
              <a:t>3</a:t>
            </a:r>
            <a:r>
              <a:rPr lang="ja-JP" altLang="en-US" sz="1200">
                <a:solidFill>
                  <a:schemeClr val="bg2">
                    <a:lumMod val="10000"/>
                  </a:schemeClr>
                </a:solidFill>
              </a:rPr>
              <a:t>回に分けて摂るのと同じことですね。</a:t>
            </a:r>
            <a:endParaRPr lang="en-US" altLang="ja-JP" sz="1200">
              <a:solidFill>
                <a:schemeClr val="bg2">
                  <a:lumMod val="10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35</a:t>
            </a:fld>
            <a:endParaRPr kumimoji="1" lang="ja-JP" altLang="en-US"/>
          </a:p>
        </p:txBody>
      </p:sp>
    </p:spTree>
    <p:extLst>
      <p:ext uri="{BB962C8B-B14F-4D97-AF65-F5344CB8AC3E}">
        <p14:creationId xmlns:p14="http://schemas.microsoft.com/office/powerpoint/2010/main" val="2786147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a:t>
            </a:r>
            <a:r>
              <a:rPr lang="en-US" altLang="ja-JP" sz="1200">
                <a:solidFill>
                  <a:schemeClr val="bg2">
                    <a:lumMod val="10000"/>
                  </a:schemeClr>
                </a:solidFill>
              </a:rPr>
              <a:t>7</a:t>
            </a:r>
            <a:r>
              <a:rPr lang="ja-JP" altLang="en-US" sz="1200">
                <a:solidFill>
                  <a:schemeClr val="bg2">
                    <a:lumMod val="10000"/>
                  </a:schemeClr>
                </a:solidFill>
              </a:rPr>
              <a:t>：ユーススパン </a:t>
            </a:r>
            <a:r>
              <a:rPr lang="en-US" altLang="ja-JP" sz="1200">
                <a:solidFill>
                  <a:schemeClr val="bg2">
                    <a:lumMod val="10000"/>
                  </a:schemeClr>
                </a:solidFill>
              </a:rPr>
              <a:t>R</a:t>
            </a:r>
            <a:r>
              <a:rPr lang="ja-JP" altLang="en-US" sz="1200">
                <a:solidFill>
                  <a:schemeClr val="bg2">
                    <a:lumMod val="10000"/>
                  </a:schemeClr>
                </a:solidFill>
              </a:rPr>
              <a:t> だけを摂っていればいいですか？</a:t>
            </a:r>
          </a:p>
          <a:p>
            <a:endParaRPr lang="en-US" altLang="ja-JP" sz="1200">
              <a:solidFill>
                <a:schemeClr val="bg2">
                  <a:lumMod val="10000"/>
                </a:schemeClr>
              </a:solidFill>
            </a:endParaRPr>
          </a:p>
          <a:p>
            <a:pPr defTabSz="914324"/>
            <a:r>
              <a:rPr lang="ja-JP" altLang="en-US" sz="1200">
                <a:solidFill>
                  <a:schemeClr val="bg2">
                    <a:lumMod val="10000"/>
                  </a:schemeClr>
                </a:solidFill>
                <a:latin typeface="小塚ゴシック Pro R"/>
              </a:rPr>
              <a:t>答えは、いいえ、です。</a:t>
            </a:r>
            <a:endParaRPr lang="en-US" altLang="ja-JP" sz="1200">
              <a:solidFill>
                <a:schemeClr val="bg2">
                  <a:lumMod val="10000"/>
                </a:schemeClr>
              </a:solidFill>
              <a:latin typeface="小塚ゴシック Pro R"/>
            </a:endParaRPr>
          </a:p>
          <a:p>
            <a:pPr defTabSz="914324"/>
            <a:r>
              <a:rPr lang="ja-JP" altLang="en-US" sz="1200"/>
              <a:t>ユーススパン </a:t>
            </a:r>
            <a:r>
              <a:rPr lang="en-US" altLang="ja-JP" sz="1200"/>
              <a:t>R</a:t>
            </a:r>
            <a:r>
              <a:rPr lang="ja-JP" altLang="en-US" sz="1200"/>
              <a:t> を摂るときも基本の栄養バランスがとれた食生活は大切です。</a:t>
            </a:r>
            <a:endParaRPr lang="en-US" altLang="ja-JP" sz="1200"/>
          </a:p>
          <a:p>
            <a:pPr defTabSz="914324"/>
            <a:r>
              <a:rPr lang="ja-JP" altLang="en-US" sz="1200">
                <a:latin typeface="小塚ゴシック Pro R"/>
              </a:rPr>
              <a:t>そのような食生活が難しいときには、</a:t>
            </a:r>
            <a:r>
              <a:rPr lang="ja-JP" altLang="en-US" sz="1200"/>
              <a:t>基礎栄養を補う健康づくりのベース</a:t>
            </a:r>
            <a:endParaRPr lang="en-US" altLang="ja-JP" sz="1200"/>
          </a:p>
          <a:p>
            <a:pPr defTabSz="914324"/>
            <a:r>
              <a:rPr lang="ja-JP" altLang="en-US" sz="1200"/>
              <a:t>サプリメントとして、ライフパック ナノ プラスなどもあわせて摂ることをお勧めします。</a:t>
            </a:r>
            <a:endParaRPr lang="en-US" altLang="ja-JP" sz="12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36</a:t>
            </a:fld>
            <a:endParaRPr kumimoji="1" lang="ja-JP" altLang="en-US"/>
          </a:p>
        </p:txBody>
      </p:sp>
    </p:spTree>
    <p:extLst>
      <p:ext uri="{BB962C8B-B14F-4D97-AF65-F5344CB8AC3E}">
        <p14:creationId xmlns:p14="http://schemas.microsoft.com/office/powerpoint/2010/main" val="1339882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質問その</a:t>
            </a:r>
            <a:r>
              <a:rPr lang="en-US" altLang="ja-JP" sz="1200">
                <a:solidFill>
                  <a:schemeClr val="bg2">
                    <a:lumMod val="10000"/>
                  </a:schemeClr>
                </a:solidFill>
              </a:rPr>
              <a:t>8</a:t>
            </a:r>
            <a:r>
              <a:rPr lang="ja-JP" altLang="en-US" sz="1200">
                <a:solidFill>
                  <a:schemeClr val="bg2">
                    <a:lumMod val="10000"/>
                  </a:schemeClr>
                </a:solidFill>
              </a:rPr>
              <a:t>：パッケージは環境に配慮していますか？</a:t>
            </a:r>
          </a:p>
          <a:p>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答えは、はい、もちろん配慮しています。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ニュースキンではサステナビリティに力を入れています。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ユーススパン </a:t>
            </a:r>
            <a:r>
              <a:rPr lang="en-US" altLang="ja-JP" sz="1200">
                <a:solidFill>
                  <a:schemeClr val="bg2">
                    <a:lumMod val="10000"/>
                  </a:schemeClr>
                </a:solidFill>
              </a:rPr>
              <a:t>R</a:t>
            </a:r>
            <a:r>
              <a:rPr lang="ja-JP" altLang="en-US" sz="1200">
                <a:solidFill>
                  <a:schemeClr val="bg2">
                    <a:lumMod val="10000"/>
                  </a:schemeClr>
                </a:solidFill>
              </a:rPr>
              <a:t> のパッケージも、箱には</a:t>
            </a:r>
            <a:r>
              <a:rPr lang="en-US" altLang="ja-JP" sz="1200">
                <a:solidFill>
                  <a:schemeClr val="bg2">
                    <a:lumMod val="10000"/>
                  </a:schemeClr>
                </a:solidFill>
              </a:rPr>
              <a:t>FSC®</a:t>
            </a:r>
            <a:r>
              <a:rPr lang="ja-JP" altLang="en-US" sz="1200">
                <a:solidFill>
                  <a:schemeClr val="bg2">
                    <a:lumMod val="10000"/>
                  </a:schemeClr>
                </a:solidFill>
              </a:rPr>
              <a:t>認証紙や、ベジタブルオイルインキを使用しています。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さらに、個包装のフィルムの一部にも再生ペットボトル原料を利用するなど、</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人間の健康だけでなく、地球の健康も考えた製品づくりに取り組んでいます。</a:t>
            </a:r>
            <a:endParaRPr kumimoji="1" lang="ja-JP" altLang="en-US" sz="1400"/>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37</a:t>
            </a:fld>
            <a:endParaRPr kumimoji="1" lang="ja-JP" altLang="en-US"/>
          </a:p>
        </p:txBody>
      </p:sp>
    </p:spTree>
    <p:extLst>
      <p:ext uri="{BB962C8B-B14F-4D97-AF65-F5344CB8AC3E}">
        <p14:creationId xmlns:p14="http://schemas.microsoft.com/office/powerpoint/2010/main" val="2845232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続いて、このユーススパン </a:t>
            </a:r>
            <a:r>
              <a:rPr kumimoji="1" lang="en-US" altLang="ja-JP"/>
              <a:t>R</a:t>
            </a:r>
            <a:r>
              <a:rPr kumimoji="1" lang="ja-JP" altLang="en-US"/>
              <a:t> をお勧めしていて、</a:t>
            </a:r>
            <a:endParaRPr kumimoji="1" lang="en-US" altLang="ja-JP"/>
          </a:p>
          <a:p>
            <a:r>
              <a:rPr kumimoji="1" lang="ja-JP" altLang="en-US"/>
              <a:t>お客様にちょっと困るような質問をされたとき、</a:t>
            </a:r>
            <a:endParaRPr kumimoji="1" lang="en-US" altLang="ja-JP"/>
          </a:p>
          <a:p>
            <a:r>
              <a:rPr kumimoji="1" lang="ja-JP" altLang="en-US"/>
              <a:t>それを「セールストーク」に変える方法を３つご紹介します。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38</a:t>
            </a:fld>
            <a:endParaRPr kumimoji="1" lang="ja-JP" altLang="en-US"/>
          </a:p>
        </p:txBody>
      </p:sp>
    </p:spTree>
    <p:extLst>
      <p:ext uri="{BB962C8B-B14F-4D97-AF65-F5344CB8AC3E}">
        <p14:creationId xmlns:p14="http://schemas.microsoft.com/office/powerpoint/2010/main" val="2846278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お客様の声</a:t>
            </a:r>
            <a:r>
              <a:rPr lang="en-US" altLang="ja-JP" sz="1200">
                <a:solidFill>
                  <a:schemeClr val="bg2">
                    <a:lumMod val="10000"/>
                  </a:schemeClr>
                </a:solidFill>
              </a:rPr>
              <a:t>A</a:t>
            </a:r>
            <a:r>
              <a:rPr lang="ja-JP" altLang="en-US" sz="1200">
                <a:solidFill>
                  <a:schemeClr val="bg2">
                    <a:lumMod val="10000"/>
                  </a:schemeClr>
                </a:solidFill>
              </a:rPr>
              <a:t>：自分にはまだ必要ないと思います。</a:t>
            </a:r>
          </a:p>
          <a:p>
            <a:endParaRPr lang="en-US" altLang="ja-JP" sz="1200">
              <a:solidFill>
                <a:schemeClr val="bg2">
                  <a:lumMod val="10000"/>
                </a:schemeClr>
              </a:solidFill>
            </a:endParaRPr>
          </a:p>
          <a:p>
            <a:pPr defTabSz="914324">
              <a:defRPr/>
            </a:pPr>
            <a:r>
              <a:rPr lang="ja-JP" altLang="en-US" sz="1200">
                <a:solidFill>
                  <a:schemeClr val="bg2">
                    <a:lumMod val="10000"/>
                  </a:schemeClr>
                </a:solidFill>
              </a:rPr>
              <a:t>セールストーク</a:t>
            </a:r>
            <a:r>
              <a:rPr lang="en-US" altLang="ja-JP" sz="1200">
                <a:solidFill>
                  <a:schemeClr val="bg2">
                    <a:lumMod val="10000"/>
                  </a:schemeClr>
                </a:solidFill>
              </a:rPr>
              <a:t>A</a:t>
            </a:r>
            <a:r>
              <a:rPr lang="ja-JP" altLang="en-US" sz="1200">
                <a:solidFill>
                  <a:schemeClr val="bg2">
                    <a:lumMod val="10000"/>
                  </a:schemeClr>
                </a:solidFill>
              </a:rPr>
              <a:t>：</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若い人などは元気なので、栄養素の不足に気がつかないことも。</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サプリメントは継続が力となりますので、</a:t>
            </a:r>
            <a:r>
              <a:rPr lang="en-US" altLang="ja-JP" sz="1200">
                <a:solidFill>
                  <a:schemeClr val="bg2">
                    <a:lumMod val="10000"/>
                  </a:schemeClr>
                </a:solidFill>
              </a:rPr>
              <a:t>5</a:t>
            </a:r>
            <a:r>
              <a:rPr lang="ja-JP" altLang="en-US" sz="1200">
                <a:solidFill>
                  <a:schemeClr val="bg2">
                    <a:lumMod val="10000"/>
                  </a:schemeClr>
                </a:solidFill>
              </a:rPr>
              <a:t>年先、</a:t>
            </a:r>
            <a:r>
              <a:rPr lang="en-US" altLang="ja-JP" sz="1200">
                <a:solidFill>
                  <a:schemeClr val="bg2">
                    <a:lumMod val="10000"/>
                  </a:schemeClr>
                </a:solidFill>
              </a:rPr>
              <a:t>10</a:t>
            </a:r>
            <a:r>
              <a:rPr lang="ja-JP" altLang="en-US" sz="1200">
                <a:solidFill>
                  <a:schemeClr val="bg2">
                    <a:lumMod val="10000"/>
                  </a:schemeClr>
                </a:solidFill>
              </a:rPr>
              <a:t>年先の将来を見据えて、</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今から続けていただくことが大切だと考えています。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ちなみに、ユーススパンは幅広くすべての年代の方に人気となっています。</a:t>
            </a:r>
            <a:endParaRPr lang="en-US" altLang="ja-JP" sz="1200">
              <a:solidFill>
                <a:schemeClr val="bg2">
                  <a:lumMod val="10000"/>
                </a:schemeClr>
              </a:solidFill>
            </a:endParaRP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39</a:t>
            </a:fld>
            <a:endParaRPr kumimoji="1" lang="ja-JP" altLang="en-US"/>
          </a:p>
        </p:txBody>
      </p:sp>
    </p:spTree>
    <p:extLst>
      <p:ext uri="{BB962C8B-B14F-4D97-AF65-F5344CB8AC3E}">
        <p14:creationId xmlns:p14="http://schemas.microsoft.com/office/powerpoint/2010/main" val="41874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ユーススパンが発売された翌年の</a:t>
            </a:r>
            <a:r>
              <a:rPr lang="en-US" altLang="ja-JP" sz="1200"/>
              <a:t>2017</a:t>
            </a:r>
            <a:r>
              <a:rPr lang="ja-JP" altLang="en-US" sz="1200"/>
              <a:t>年には、「人生</a:t>
            </a:r>
            <a:r>
              <a:rPr lang="en-US" altLang="ja-JP" sz="1200"/>
              <a:t>100</a:t>
            </a:r>
            <a:r>
              <a:rPr lang="ja-JP" altLang="en-US" sz="1200"/>
              <a:t>年時代」が</a:t>
            </a:r>
            <a:endParaRPr lang="en-US" altLang="ja-JP" sz="1200"/>
          </a:p>
          <a:p>
            <a:r>
              <a:rPr lang="ja-JP" altLang="en-US" sz="1200"/>
              <a:t>流行語大賞にノミネートされ、</a:t>
            </a:r>
            <a:endParaRPr lang="en-US" altLang="ja-JP" sz="1200"/>
          </a:p>
          <a:p>
            <a:r>
              <a:rPr lang="en-US" altLang="ja-JP" sz="1200"/>
              <a:t>2017</a:t>
            </a:r>
            <a:r>
              <a:rPr lang="ja-JP" altLang="en-US" sz="1200"/>
              <a:t>年</a:t>
            </a:r>
            <a:r>
              <a:rPr lang="en-US" altLang="ja-JP" sz="1200"/>
              <a:t>~18</a:t>
            </a:r>
            <a:r>
              <a:rPr lang="ja-JP" altLang="en-US" sz="1200"/>
              <a:t>年にかけて、「人生</a:t>
            </a:r>
            <a:r>
              <a:rPr lang="en-US" altLang="ja-JP" sz="1200"/>
              <a:t>100</a:t>
            </a:r>
            <a:r>
              <a:rPr lang="ja-JP" altLang="en-US" sz="1200"/>
              <a:t>年時代構想会議」が行われました。</a:t>
            </a:r>
            <a:endParaRPr lang="en-US" altLang="ja-JP" sz="1200"/>
          </a:p>
          <a:p>
            <a:r>
              <a:rPr lang="ja-JP" altLang="en-US" sz="1200"/>
              <a:t>超長寿社会において、人々がどのように活力をもって</a:t>
            </a:r>
            <a:endParaRPr lang="en-US" altLang="ja-JP" sz="1200"/>
          </a:p>
          <a:p>
            <a:r>
              <a:rPr lang="ja-JP" altLang="en-US" sz="1200"/>
              <a:t>時代を生き抜いていくかや、いくつになっても学び直しができ、</a:t>
            </a:r>
            <a:endParaRPr lang="en-US" altLang="ja-JP" sz="1200"/>
          </a:p>
          <a:p>
            <a:r>
              <a:rPr lang="ja-JP" altLang="en-US" sz="1200"/>
              <a:t>新しいことにチャレンジできる社会への取り組みなどが急速に動き始めています。</a:t>
            </a:r>
            <a:endParaRPr lang="en-US" altLang="ja-JP" sz="1200"/>
          </a:p>
          <a:p>
            <a:r>
              <a:rPr lang="ja-JP" altLang="en-US" sz="1200"/>
              <a:t>人生の「長さ」を見据えて、その「質」に目が向けられていると言えるでしょう。</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4</a:t>
            </a:fld>
            <a:endParaRPr kumimoji="1" lang="ja-JP" altLang="en-US"/>
          </a:p>
        </p:txBody>
      </p:sp>
    </p:spTree>
    <p:extLst>
      <p:ext uri="{BB962C8B-B14F-4D97-AF65-F5344CB8AC3E}">
        <p14:creationId xmlns:p14="http://schemas.microsoft.com/office/powerpoint/2010/main" val="325559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200">
                <a:solidFill>
                  <a:schemeClr val="bg2">
                    <a:lumMod val="10000"/>
                  </a:schemeClr>
                </a:solidFill>
              </a:rPr>
              <a:t>お客様の声</a:t>
            </a:r>
            <a:r>
              <a:rPr lang="en-US" altLang="ja-JP" sz="1200">
                <a:solidFill>
                  <a:schemeClr val="bg2">
                    <a:lumMod val="10000"/>
                  </a:schemeClr>
                </a:solidFill>
              </a:rPr>
              <a:t>B</a:t>
            </a:r>
            <a:r>
              <a:rPr lang="ja-JP" altLang="en-US" sz="1200">
                <a:solidFill>
                  <a:schemeClr val="bg2">
                    <a:lumMod val="10000"/>
                  </a:schemeClr>
                </a:solidFill>
              </a:rPr>
              <a:t>：レスベラトロールなら巷にもっと高配合のサプリがあります。</a:t>
            </a:r>
          </a:p>
          <a:p>
            <a:endParaRPr lang="en-US" altLang="ja-JP" sz="1200">
              <a:solidFill>
                <a:schemeClr val="bg2">
                  <a:lumMod val="10000"/>
                </a:schemeClr>
              </a:solidFill>
            </a:endParaRPr>
          </a:p>
          <a:p>
            <a:pPr defTabSz="914324">
              <a:defRPr/>
            </a:pPr>
            <a:r>
              <a:rPr lang="ja-JP" altLang="en-US" sz="1200">
                <a:solidFill>
                  <a:schemeClr val="bg2">
                    <a:lumMod val="10000"/>
                  </a:schemeClr>
                </a:solidFill>
              </a:rPr>
              <a:t>セールストーク</a:t>
            </a:r>
            <a:r>
              <a:rPr lang="en-US" altLang="ja-JP" sz="1200">
                <a:solidFill>
                  <a:schemeClr val="bg2">
                    <a:lumMod val="10000"/>
                  </a:schemeClr>
                </a:solidFill>
              </a:rPr>
              <a:t>B</a:t>
            </a:r>
            <a:r>
              <a:rPr lang="ja-JP" altLang="en-US" sz="1200">
                <a:solidFill>
                  <a:schemeClr val="bg2">
                    <a:lumMod val="10000"/>
                  </a:schemeClr>
                </a:solidFill>
              </a:rPr>
              <a:t>：</a:t>
            </a:r>
            <a:endParaRPr lang="en-US" altLang="ja-JP" sz="1200">
              <a:solidFill>
                <a:schemeClr val="bg2">
                  <a:lumMod val="10000"/>
                </a:schemeClr>
              </a:solidFill>
            </a:endParaRPr>
          </a:p>
          <a:p>
            <a:pPr defTabSz="914324">
              <a:lnSpc>
                <a:spcPct val="150000"/>
              </a:lnSpc>
              <a:defRPr/>
            </a:pPr>
            <a:r>
              <a:rPr lang="ja-JP" altLang="en-US" sz="1200">
                <a:solidFill>
                  <a:schemeClr val="bg2">
                    <a:lumMod val="10000"/>
                  </a:schemeClr>
                </a:solidFill>
              </a:rPr>
              <a:t>確かに市場にはレスベラトロールを高配合したサプリメントが多くあります。</a:t>
            </a:r>
            <a:endParaRPr lang="en-US" altLang="ja-JP" sz="1200">
              <a:solidFill>
                <a:schemeClr val="bg2">
                  <a:lumMod val="10000"/>
                </a:schemeClr>
              </a:solidFill>
            </a:endParaRPr>
          </a:p>
          <a:p>
            <a:pPr>
              <a:lnSpc>
                <a:spcPct val="150000"/>
              </a:lnSpc>
            </a:pPr>
            <a:r>
              <a:rPr lang="ja-JP" altLang="en-US" sz="1200">
                <a:solidFill>
                  <a:schemeClr val="bg2">
                    <a:lumMod val="10000"/>
                  </a:schemeClr>
                </a:solidFill>
              </a:rPr>
              <a:t>ですが、このユーススパン </a:t>
            </a:r>
            <a:r>
              <a:rPr lang="en-US" altLang="ja-JP" sz="1200">
                <a:solidFill>
                  <a:schemeClr val="bg2">
                    <a:lumMod val="10000"/>
                  </a:schemeClr>
                </a:solidFill>
              </a:rPr>
              <a:t>R</a:t>
            </a:r>
            <a:r>
              <a:rPr lang="ja-JP" altLang="en-US" sz="1200">
                <a:solidFill>
                  <a:schemeClr val="bg2">
                    <a:lumMod val="10000"/>
                  </a:schemeClr>
                </a:solidFill>
              </a:rPr>
              <a:t> は全身の冴えまで考えてレスベラトロールの質と量にこだわり、さらに、ほかの</a:t>
            </a:r>
            <a:r>
              <a:rPr lang="en-US" altLang="ja-JP" sz="1200">
                <a:solidFill>
                  <a:schemeClr val="bg2">
                    <a:lumMod val="10000"/>
                  </a:schemeClr>
                </a:solidFill>
              </a:rPr>
              <a:t>11</a:t>
            </a:r>
            <a:r>
              <a:rPr lang="ja-JP" altLang="en-US" sz="1200">
                <a:solidFill>
                  <a:schemeClr val="bg2">
                    <a:lumMod val="10000"/>
                  </a:schemeClr>
                </a:solidFill>
              </a:rPr>
              <a:t>の成分や原材料と合わせて、</a:t>
            </a:r>
            <a:endParaRPr lang="en-US" altLang="ja-JP" sz="1200">
              <a:solidFill>
                <a:schemeClr val="bg2">
                  <a:lumMod val="10000"/>
                </a:schemeClr>
              </a:solidFill>
            </a:endParaRPr>
          </a:p>
          <a:p>
            <a:pPr>
              <a:lnSpc>
                <a:spcPct val="150000"/>
              </a:lnSpc>
            </a:pPr>
            <a:r>
              <a:rPr lang="en-US" altLang="ja-JP" sz="1200" err="1">
                <a:solidFill>
                  <a:schemeClr val="bg2">
                    <a:lumMod val="10000"/>
                  </a:schemeClr>
                </a:solidFill>
              </a:rPr>
              <a:t>ageLOC</a:t>
            </a:r>
            <a:r>
              <a:rPr lang="ja-JP" altLang="en-US" sz="1200">
                <a:solidFill>
                  <a:schemeClr val="bg2">
                    <a:lumMod val="10000"/>
                  </a:schemeClr>
                </a:solidFill>
              </a:rPr>
              <a:t> ブレンドのパワーバランスを進化させた製品です。</a:t>
            </a:r>
            <a:endParaRPr lang="en-US" altLang="ja-JP" sz="1200">
              <a:solidFill>
                <a:schemeClr val="bg2">
                  <a:lumMod val="10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40</a:t>
            </a:fld>
            <a:endParaRPr kumimoji="1" lang="ja-JP" altLang="en-US"/>
          </a:p>
        </p:txBody>
      </p:sp>
    </p:spTree>
    <p:extLst>
      <p:ext uri="{BB962C8B-B14F-4D97-AF65-F5344CB8AC3E}">
        <p14:creationId xmlns:p14="http://schemas.microsoft.com/office/powerpoint/2010/main" val="3107775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0"/>
              </a:spcBef>
            </a:pPr>
            <a:r>
              <a:rPr lang="ja-JP" altLang="en-US" sz="1200">
                <a:solidFill>
                  <a:schemeClr val="bg2">
                    <a:lumMod val="10000"/>
                  </a:schemeClr>
                </a:solidFill>
              </a:rPr>
              <a:t>お客様の声</a:t>
            </a:r>
            <a:r>
              <a:rPr lang="en-US" altLang="ja-JP" sz="1200">
                <a:solidFill>
                  <a:schemeClr val="bg2">
                    <a:lumMod val="10000"/>
                  </a:schemeClr>
                </a:solidFill>
              </a:rPr>
              <a:t>C</a:t>
            </a:r>
            <a:r>
              <a:rPr lang="ja-JP" altLang="en-US" sz="1200">
                <a:solidFill>
                  <a:schemeClr val="bg2">
                    <a:lumMod val="10000"/>
                  </a:schemeClr>
                </a:solidFill>
              </a:rPr>
              <a:t>：インフォームドチョイスって、何かいいことがあるんですか？</a:t>
            </a:r>
            <a:endParaRPr lang="en-US" altLang="ja-JP" sz="1200">
              <a:solidFill>
                <a:schemeClr val="bg2">
                  <a:lumMod val="10000"/>
                </a:schemeClr>
              </a:solidFill>
            </a:endParaRPr>
          </a:p>
          <a:p>
            <a:pPr>
              <a:spcBef>
                <a:spcPts val="0"/>
              </a:spcBef>
            </a:pPr>
            <a:endParaRPr lang="en-US" altLang="ja-JP" sz="1200">
              <a:solidFill>
                <a:schemeClr val="bg2">
                  <a:lumMod val="10000"/>
                </a:schemeClr>
              </a:solidFill>
            </a:endParaRPr>
          </a:p>
          <a:p>
            <a:pPr defTabSz="914324">
              <a:spcBef>
                <a:spcPts val="0"/>
              </a:spcBef>
              <a:defRPr/>
            </a:pPr>
            <a:r>
              <a:rPr lang="ja-JP" altLang="en-US" sz="1200">
                <a:solidFill>
                  <a:schemeClr val="bg2">
                    <a:lumMod val="10000"/>
                  </a:schemeClr>
                </a:solidFill>
              </a:rPr>
              <a:t>セールストーク</a:t>
            </a:r>
            <a:r>
              <a:rPr lang="en-US" altLang="ja-JP" sz="1200">
                <a:solidFill>
                  <a:schemeClr val="bg2">
                    <a:lumMod val="10000"/>
                  </a:schemeClr>
                </a:solidFill>
              </a:rPr>
              <a:t>C</a:t>
            </a:r>
            <a:r>
              <a:rPr lang="ja-JP" altLang="en-US" sz="1200">
                <a:solidFill>
                  <a:schemeClr val="bg2">
                    <a:lumMod val="10000"/>
                  </a:schemeClr>
                </a:solidFill>
              </a:rPr>
              <a:t>：</a:t>
            </a:r>
            <a:endParaRPr lang="en-US" altLang="ja-JP" sz="1200">
              <a:solidFill>
                <a:schemeClr val="bg2">
                  <a:lumMod val="10000"/>
                </a:schemeClr>
              </a:solidFill>
            </a:endParaRPr>
          </a:p>
          <a:p>
            <a:pPr>
              <a:spcBef>
                <a:spcPts val="0"/>
              </a:spcBef>
            </a:pPr>
            <a:r>
              <a:rPr lang="ja-JP" altLang="en-US" sz="1200">
                <a:solidFill>
                  <a:schemeClr val="bg2">
                    <a:lumMod val="10000"/>
                  </a:schemeClr>
                </a:solidFill>
              </a:rPr>
              <a:t>スポーツをする方にも安心して使用していただきたいということで、</a:t>
            </a:r>
            <a:endParaRPr lang="en-US" altLang="ja-JP" sz="1200">
              <a:solidFill>
                <a:schemeClr val="bg2">
                  <a:lumMod val="10000"/>
                </a:schemeClr>
              </a:solidFill>
            </a:endParaRPr>
          </a:p>
          <a:p>
            <a:pPr>
              <a:spcBef>
                <a:spcPts val="0"/>
              </a:spcBef>
            </a:pPr>
            <a:r>
              <a:rPr lang="ja-JP" altLang="en-US" sz="1200">
                <a:solidFill>
                  <a:schemeClr val="bg2">
                    <a:lumMod val="10000"/>
                  </a:schemeClr>
                </a:solidFill>
              </a:rPr>
              <a:t>この認証を取得しました。</a:t>
            </a:r>
            <a:endParaRPr lang="en-US" altLang="ja-JP" sz="1200">
              <a:solidFill>
                <a:schemeClr val="bg2">
                  <a:lumMod val="10000"/>
                </a:schemeClr>
              </a:solidFill>
            </a:endParaRPr>
          </a:p>
          <a:p>
            <a:pPr>
              <a:spcBef>
                <a:spcPts val="0"/>
              </a:spcBef>
            </a:pPr>
            <a:r>
              <a:rPr lang="ja-JP" altLang="en-US" sz="1200">
                <a:solidFill>
                  <a:schemeClr val="bg2">
                    <a:lumMod val="10000"/>
                  </a:schemeClr>
                </a:solidFill>
              </a:rPr>
              <a:t>認証取得後も、ブラインド調査により、禁止リスト対象の物質について</a:t>
            </a:r>
            <a:endParaRPr lang="en-US" altLang="ja-JP" sz="1200">
              <a:solidFill>
                <a:schemeClr val="bg2">
                  <a:lumMod val="10000"/>
                </a:schemeClr>
              </a:solidFill>
            </a:endParaRPr>
          </a:p>
          <a:p>
            <a:pPr>
              <a:spcBef>
                <a:spcPts val="0"/>
              </a:spcBef>
            </a:pPr>
            <a:r>
              <a:rPr lang="en-US" altLang="ja-JP" sz="1200">
                <a:solidFill>
                  <a:schemeClr val="bg2">
                    <a:lumMod val="10000"/>
                  </a:schemeClr>
                </a:solidFill>
              </a:rPr>
              <a:t>10</a:t>
            </a:r>
            <a:r>
              <a:rPr lang="ja-JP" altLang="en-US" sz="1200">
                <a:solidFill>
                  <a:schemeClr val="bg2">
                    <a:lumMod val="10000"/>
                  </a:schemeClr>
                </a:solidFill>
              </a:rPr>
              <a:t>億分の</a:t>
            </a:r>
            <a:r>
              <a:rPr lang="en-US" altLang="ja-JP" sz="1200">
                <a:solidFill>
                  <a:schemeClr val="bg2">
                    <a:lumMod val="10000"/>
                  </a:schemeClr>
                </a:solidFill>
              </a:rPr>
              <a:t>1g</a:t>
            </a:r>
            <a:r>
              <a:rPr lang="ja-JP" altLang="en-US" sz="1200">
                <a:solidFill>
                  <a:schemeClr val="bg2">
                    <a:lumMod val="10000"/>
                  </a:schemeClr>
                </a:solidFill>
              </a:rPr>
              <a:t>レベルでチェックがされるという、厳しい検査を定期的に受けています。</a:t>
            </a:r>
            <a:endParaRPr lang="en-US" altLang="ja-JP" sz="1200">
              <a:solidFill>
                <a:schemeClr val="bg2">
                  <a:lumMod val="10000"/>
                </a:schemeClr>
              </a:solidFill>
            </a:endParaRPr>
          </a:p>
          <a:p>
            <a:pPr>
              <a:spcBef>
                <a:spcPts val="0"/>
              </a:spcBef>
            </a:pPr>
            <a:r>
              <a:rPr lang="ja-JP" altLang="en-US" sz="1200">
                <a:solidFill>
                  <a:schemeClr val="bg2">
                    <a:lumMod val="10000"/>
                  </a:schemeClr>
                </a:solidFill>
              </a:rPr>
              <a:t>さまざまな角度から、品質を維持しようとするニュースキンの姿勢の</a:t>
            </a:r>
            <a:r>
              <a:rPr lang="en-US" altLang="ja-JP" sz="1200">
                <a:solidFill>
                  <a:schemeClr val="bg2">
                    <a:lumMod val="10000"/>
                  </a:schemeClr>
                </a:solidFill>
              </a:rPr>
              <a:t>1</a:t>
            </a:r>
            <a:r>
              <a:rPr lang="ja-JP" altLang="en-US" sz="1200">
                <a:solidFill>
                  <a:schemeClr val="bg2">
                    <a:lumMod val="10000"/>
                  </a:schemeClr>
                </a:solidFill>
              </a:rPr>
              <a:t>つのあらわれです。</a:t>
            </a:r>
            <a:endParaRPr lang="en-US" altLang="ja-JP" sz="1200">
              <a:solidFill>
                <a:schemeClr val="bg2">
                  <a:lumMod val="10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41</a:t>
            </a:fld>
            <a:endParaRPr kumimoji="1" lang="ja-JP" altLang="en-US"/>
          </a:p>
        </p:txBody>
      </p:sp>
    </p:spTree>
    <p:extLst>
      <p:ext uri="{BB962C8B-B14F-4D97-AF65-F5344CB8AC3E}">
        <p14:creationId xmlns:p14="http://schemas.microsoft.com/office/powerpoint/2010/main" val="2284707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r>
              <a:rPr lang="ja-JP" altLang="en-US" sz="1100"/>
              <a:t>以上で、ユーススパン </a:t>
            </a:r>
            <a:r>
              <a:rPr lang="en-US" altLang="ja-JP" sz="1100"/>
              <a:t>R</a:t>
            </a:r>
            <a:r>
              <a:rPr lang="ja-JP" altLang="en-US" sz="1100"/>
              <a:t> の製品説明を終わります。</a:t>
            </a:r>
            <a:endParaRPr lang="en-US" altLang="ja-JP" sz="1100"/>
          </a:p>
          <a:p>
            <a:pPr defTabSz="914324"/>
            <a:r>
              <a:rPr lang="ja-JP" altLang="en-US" sz="1100"/>
              <a:t>ご視聴いただき、ありがとうございました。</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42</a:t>
            </a:fld>
            <a:endParaRPr kumimoji="1" lang="ja-JP" altLang="en-US"/>
          </a:p>
        </p:txBody>
      </p:sp>
    </p:spTree>
    <p:extLst>
      <p:ext uri="{BB962C8B-B14F-4D97-AF65-F5344CB8AC3E}">
        <p14:creationId xmlns:p14="http://schemas.microsoft.com/office/powerpoint/2010/main" val="1138560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8645">
              <a:defRPr/>
            </a:pPr>
            <a:fld id="{FB771890-35E5-4C85-885B-931A695C4763}" type="slidenum">
              <a:rPr lang="ja-JP" altLang="en-US">
                <a:solidFill>
                  <a:prstClr val="black"/>
                </a:solidFill>
                <a:latin typeface="游ゴシック" panose="020F0502020204030204"/>
                <a:ea typeface="游ゴシック" panose="020B0400000000000000" pitchFamily="50" charset="-128"/>
              </a:rPr>
              <a:pPr defTabSz="948645">
                <a:defRPr/>
              </a:pPr>
              <a:t>43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264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b="0" i="0">
                <a:solidFill>
                  <a:schemeClr val="bg2">
                    <a:lumMod val="10000"/>
                  </a:schemeClr>
                </a:solidFill>
                <a:effectLst/>
                <a:latin typeface="ヒラギノ角ゴ Pro W3"/>
              </a:rPr>
              <a:t>このグラフからわかるように、</a:t>
            </a:r>
            <a:endParaRPr lang="en-US" altLang="ja-JP" b="0" i="0">
              <a:solidFill>
                <a:schemeClr val="bg2">
                  <a:lumMod val="10000"/>
                </a:schemeClr>
              </a:solidFill>
              <a:effectLst/>
              <a:latin typeface="ヒラギノ角ゴ Pro W3"/>
            </a:endParaRPr>
          </a:p>
          <a:p>
            <a:pPr defTabSz="914324">
              <a:defRPr/>
            </a:pPr>
            <a:r>
              <a:rPr lang="ja-JP" altLang="en-US" b="0" i="0">
                <a:solidFill>
                  <a:schemeClr val="bg2">
                    <a:lumMod val="10000"/>
                  </a:schemeClr>
                </a:solidFill>
                <a:effectLst/>
                <a:latin typeface="ヒラギノ角ゴ Pro W3"/>
              </a:rPr>
              <a:t>日本人の平均寿命はまだまだ延び続ける様子です。</a:t>
            </a:r>
            <a:endParaRPr lang="en-US" altLang="ja-JP" b="0" i="0">
              <a:solidFill>
                <a:srgbClr val="2E3136"/>
              </a:solidFill>
              <a:effectLst/>
              <a:latin typeface="ヒラギノ角ゴ Pro W3"/>
            </a:endParaRPr>
          </a:p>
          <a:p>
            <a:pPr defTabSz="914324">
              <a:defRPr/>
            </a:pPr>
            <a:r>
              <a:rPr lang="ja-JP" altLang="en-US" b="0" i="0">
                <a:solidFill>
                  <a:srgbClr val="2E3136"/>
                </a:solidFill>
                <a:effectLst/>
                <a:latin typeface="ヒラギノ角ゴ Pro W3"/>
              </a:rPr>
              <a:t>いつまで健康的でいられるか、</a:t>
            </a:r>
            <a:r>
              <a:rPr kumimoji="1" lang="ja-JP" altLang="en-US">
                <a:latin typeface="+mn-lt"/>
              </a:rPr>
              <a:t>若々しくアクティブにいられるか、</a:t>
            </a:r>
            <a:endParaRPr kumimoji="1" lang="en-US" altLang="ja-JP">
              <a:latin typeface="+mn-lt"/>
            </a:endParaRPr>
          </a:p>
          <a:p>
            <a:pPr defTabSz="914324">
              <a:defRPr/>
            </a:pPr>
            <a:r>
              <a:rPr kumimoji="1" lang="ja-JP" altLang="en-US">
                <a:latin typeface="+mn-lt"/>
              </a:rPr>
              <a:t>ということはどの年代にとっても関心事です。</a:t>
            </a:r>
            <a:endParaRPr kumimoji="1" lang="en-US" altLang="ja-JP">
              <a:latin typeface="+mn-lt"/>
            </a:endParaRPr>
          </a:p>
          <a:p>
            <a:pPr defTabSz="914324">
              <a:defRPr/>
            </a:pPr>
            <a:r>
              <a:rPr kumimoji="1" lang="ja-JP" altLang="en-US">
                <a:latin typeface="+mn-lt"/>
              </a:rPr>
              <a:t>今からの将来を見据えたライフスタイルや健康ケアが大切となってきています。</a:t>
            </a:r>
            <a:endParaRPr kumimoji="1" lang="ja-JP" altLang="en-US"/>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5</a:t>
            </a:fld>
            <a:endParaRPr kumimoji="1" lang="ja-JP" altLang="en-US"/>
          </a:p>
        </p:txBody>
      </p:sp>
    </p:spTree>
    <p:extLst>
      <p:ext uri="{BB962C8B-B14F-4D97-AF65-F5344CB8AC3E}">
        <p14:creationId xmlns:p14="http://schemas.microsoft.com/office/powerpoint/2010/main" val="219929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こういった時代の変化を敏感に捉え、</a:t>
            </a:r>
            <a:endParaRPr kumimoji="1" lang="en-US" altLang="ja-JP"/>
          </a:p>
          <a:p>
            <a:r>
              <a:rPr kumimoji="1" lang="ja-JP" altLang="en-US"/>
              <a:t>発売から数年で日本はユーススパンを見直すことにしました。</a:t>
            </a:r>
            <a:endParaRPr kumimoji="1" lang="en-US" altLang="ja-JP"/>
          </a:p>
          <a:p>
            <a:r>
              <a:rPr kumimoji="1" lang="ja-JP" altLang="en-US"/>
              <a:t>ニュースキン エンタープライズ社と共に、今、そしてこれからの日本に</a:t>
            </a:r>
            <a:endParaRPr kumimoji="1" lang="en-US" altLang="ja-JP"/>
          </a:p>
          <a:p>
            <a:r>
              <a:rPr kumimoji="1" lang="ja-JP" altLang="en-US"/>
              <a:t>求められるニーズを見据えたリニューアルです。</a:t>
            </a:r>
            <a:endParaRPr kumimoji="1" lang="en-US" altLang="ja-JP"/>
          </a:p>
          <a:p>
            <a:r>
              <a:rPr kumimoji="1" lang="ja-JP" altLang="en-US"/>
              <a:t>「ユーススパン」は「ユーススパン </a:t>
            </a:r>
            <a:r>
              <a:rPr kumimoji="1" lang="en-US" altLang="ja-JP"/>
              <a:t>R</a:t>
            </a:r>
            <a:r>
              <a:rPr kumimoji="1" lang="ja-JP" altLang="en-US"/>
              <a:t>」へとアップグレードします。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6</a:t>
            </a:fld>
            <a:endParaRPr kumimoji="1" lang="ja-JP" altLang="en-US"/>
          </a:p>
        </p:txBody>
      </p:sp>
    </p:spTree>
    <p:extLst>
      <p:ext uri="{BB962C8B-B14F-4D97-AF65-F5344CB8AC3E}">
        <p14:creationId xmlns:p14="http://schemas.microsoft.com/office/powerpoint/2010/main" val="23196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「ユーススパン </a:t>
            </a:r>
            <a:r>
              <a:rPr kumimoji="1" lang="en-US" altLang="ja-JP"/>
              <a:t>R</a:t>
            </a:r>
            <a:r>
              <a:rPr kumimoji="1" lang="ja-JP" altLang="en-US"/>
              <a:t>」という製品名の由来について、</a:t>
            </a:r>
            <a:endParaRPr kumimoji="1" lang="en-US" altLang="ja-JP"/>
          </a:p>
          <a:p>
            <a:r>
              <a:rPr kumimoji="1" lang="ja-JP" altLang="en-US"/>
              <a:t>若さを意味する「ユース」、期間を意味する「スパン」、</a:t>
            </a:r>
            <a:endParaRPr kumimoji="1" lang="en-US" altLang="ja-JP"/>
          </a:p>
          <a:p>
            <a:r>
              <a:rPr kumimoji="1" lang="ja-JP" altLang="en-US"/>
              <a:t>そして今回そこに加えられた「</a:t>
            </a:r>
            <a:r>
              <a:rPr kumimoji="1" lang="en-US" altLang="ja-JP"/>
              <a:t>R</a:t>
            </a:r>
            <a:r>
              <a:rPr kumimoji="1" lang="ja-JP" altLang="en-US"/>
              <a:t>（アール）」という言葉は、</a:t>
            </a:r>
            <a:endParaRPr kumimoji="1" lang="en-US" altLang="ja-JP"/>
          </a:p>
          <a:p>
            <a:r>
              <a:rPr kumimoji="1" lang="ja-JP" altLang="en-US"/>
              <a:t>製品特長のポイントである「レスベラトロール」から来ています。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7</a:t>
            </a:fld>
            <a:endParaRPr kumimoji="1" lang="ja-JP" altLang="en-US"/>
          </a:p>
        </p:txBody>
      </p:sp>
    </p:spTree>
    <p:extLst>
      <p:ext uri="{BB962C8B-B14F-4D97-AF65-F5344CB8AC3E}">
        <p14:creationId xmlns:p14="http://schemas.microsoft.com/office/powerpoint/2010/main" val="407615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製品特長の前に、まずは、</a:t>
            </a:r>
            <a:endParaRPr kumimoji="1" lang="en-US" altLang="ja-JP"/>
          </a:p>
          <a:p>
            <a:r>
              <a:rPr kumimoji="1" lang="ja-JP" altLang="en-US"/>
              <a:t>「ユーススパン </a:t>
            </a:r>
            <a:r>
              <a:rPr kumimoji="1" lang="en-US" altLang="ja-JP"/>
              <a:t>R</a:t>
            </a:r>
            <a:r>
              <a:rPr kumimoji="1" lang="ja-JP" altLang="en-US"/>
              <a:t>」がどのような製品か知っていただくために</a:t>
            </a:r>
            <a:r>
              <a:rPr lang="ja-JP" altLang="en-US"/>
              <a:t>、</a:t>
            </a:r>
            <a:endParaRPr lang="en-US" altLang="ja-JP"/>
          </a:p>
          <a:p>
            <a:r>
              <a:rPr kumimoji="1" lang="ja-JP" altLang="en-US"/>
              <a:t>製品コンセプトをご紹介いたします。</a:t>
            </a:r>
          </a:p>
        </p:txBody>
      </p:sp>
      <p:sp>
        <p:nvSpPr>
          <p:cNvPr id="4" name="スライド番号プレースホルダー 3"/>
          <p:cNvSpPr>
            <a:spLocks noGrp="1"/>
          </p:cNvSpPr>
          <p:nvPr>
            <p:ph type="sldNum" sz="quarter" idx="5"/>
          </p:nvPr>
        </p:nvSpPr>
        <p:spPr/>
        <p:txBody>
          <a:bodyPr/>
          <a:lstStyle/>
          <a:p>
            <a:fld id="{4E13F1FC-D5BE-4702-8CB1-5C7A77B9BCF1}" type="slidenum">
              <a:rPr kumimoji="1" lang="ja-JP" altLang="en-US" smtClean="0"/>
              <a:t>8</a:t>
            </a:fld>
            <a:endParaRPr kumimoji="1" lang="ja-JP" altLang="en-US"/>
          </a:p>
        </p:txBody>
      </p:sp>
    </p:spTree>
    <p:extLst>
      <p:ext uri="{BB962C8B-B14F-4D97-AF65-F5344CB8AC3E}">
        <p14:creationId xmlns:p14="http://schemas.microsoft.com/office/powerpoint/2010/main" val="145126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solidFill>
                  <a:schemeClr val="bg2">
                    <a:lumMod val="10000"/>
                  </a:schemeClr>
                </a:solidFill>
                <a:latin typeface="游ゴシック Light" panose="020B0300000000000000" pitchFamily="50" charset="-128"/>
                <a:ea typeface="游ゴシック Light" panose="020B0300000000000000" pitchFamily="50" charset="-128"/>
              </a:rPr>
              <a:t>今回のユーススパン </a:t>
            </a:r>
            <a:r>
              <a:rPr kumimoji="1" lang="en-US" altLang="ja-JP" sz="1200">
                <a:solidFill>
                  <a:schemeClr val="bg2">
                    <a:lumMod val="10000"/>
                  </a:schemeClr>
                </a:solidFill>
                <a:latin typeface="游ゴシック Light" panose="020B0300000000000000" pitchFamily="50" charset="-128"/>
                <a:ea typeface="游ゴシック Light" panose="020B0300000000000000" pitchFamily="50" charset="-128"/>
              </a:rPr>
              <a:t>R</a:t>
            </a:r>
            <a:r>
              <a:rPr kumimoji="1" lang="ja-JP" altLang="en-US" sz="1200">
                <a:solidFill>
                  <a:schemeClr val="bg2">
                    <a:lumMod val="10000"/>
                  </a:schemeClr>
                </a:solidFill>
                <a:latin typeface="游ゴシック Light" panose="020B0300000000000000" pitchFamily="50" charset="-128"/>
                <a:ea typeface="游ゴシック Light" panose="020B0300000000000000" pitchFamily="50" charset="-128"/>
              </a:rPr>
              <a:t> のキャッチコピーは、</a:t>
            </a:r>
            <a:endParaRPr kumimoji="1" lang="en-US" altLang="ja-JP" sz="1200">
              <a:solidFill>
                <a:schemeClr val="bg2">
                  <a:lumMod val="10000"/>
                </a:schemeClr>
              </a:solidFill>
              <a:latin typeface="游ゴシック Light" panose="020B0300000000000000" pitchFamily="50" charset="-128"/>
              <a:ea typeface="游ゴシック Light" panose="020B0300000000000000" pitchFamily="50" charset="-128"/>
            </a:endParaRPr>
          </a:p>
          <a:p>
            <a:endParaRPr kumimoji="1" lang="en-US" altLang="ja-JP" sz="1200">
              <a:solidFill>
                <a:schemeClr val="bg2">
                  <a:lumMod val="10000"/>
                </a:schemeClr>
              </a:solidFill>
              <a:latin typeface="游ゴシック Light" panose="020B0300000000000000" pitchFamily="50" charset="-128"/>
              <a:ea typeface="游ゴシック Light" panose="020B0300000000000000" pitchFamily="50" charset="-128"/>
            </a:endParaRPr>
          </a:p>
          <a:p>
            <a:r>
              <a:rPr kumimoji="1" lang="ja-JP" altLang="en-US" sz="1200">
                <a:solidFill>
                  <a:schemeClr val="bg2">
                    <a:lumMod val="10000"/>
                  </a:schemeClr>
                </a:solidFill>
                <a:latin typeface="游ゴシック Light" panose="020B0300000000000000" pitchFamily="50" charset="-128"/>
                <a:ea typeface="游ゴシック Light" panose="020B0300000000000000" pitchFamily="50" charset="-128"/>
              </a:rPr>
              <a:t>全身の「冴え」</a:t>
            </a:r>
            <a:r>
              <a:rPr lang="ja-JP" altLang="ja-JP" sz="1200">
                <a:solidFill>
                  <a:schemeClr val="bg2">
                    <a:lumMod val="10000"/>
                  </a:schemeClr>
                </a:solidFill>
              </a:rPr>
              <a:t>という</a:t>
            </a:r>
            <a:r>
              <a:rPr lang="ja-JP" altLang="en-US" sz="1200">
                <a:solidFill>
                  <a:schemeClr val="bg2">
                    <a:lumMod val="10000"/>
                  </a:schemeClr>
                </a:solidFill>
              </a:rPr>
              <a:t>次世代基準</a:t>
            </a:r>
            <a:r>
              <a:rPr lang="ja-JP" altLang="ja-JP" sz="1200">
                <a:solidFill>
                  <a:schemeClr val="bg2">
                    <a:lumMod val="10000"/>
                  </a:schemeClr>
                </a:solidFill>
              </a:rPr>
              <a:t>へ</a:t>
            </a:r>
            <a:r>
              <a:rPr lang="ja-JP" altLang="en-US" sz="1200">
                <a:solidFill>
                  <a:schemeClr val="bg2">
                    <a:lumMod val="10000"/>
                  </a:schemeClr>
                </a:solidFill>
              </a:rPr>
              <a:t>。</a:t>
            </a:r>
            <a:endParaRPr lang="en-US" altLang="ja-JP" sz="1200">
              <a:solidFill>
                <a:schemeClr val="bg2">
                  <a:lumMod val="10000"/>
                </a:schemeClr>
              </a:solidFill>
            </a:endParaRPr>
          </a:p>
          <a:p>
            <a:pPr defTabSz="875538">
              <a:defRPr/>
            </a:pPr>
            <a:r>
              <a:rPr lang="ja-JP" altLang="en-US" sz="1200">
                <a:solidFill>
                  <a:schemeClr val="bg2">
                    <a:lumMod val="10000"/>
                  </a:schemeClr>
                </a:solidFill>
              </a:rPr>
              <a:t>若さ</a:t>
            </a:r>
            <a:r>
              <a:rPr lang="ja-JP" altLang="ja-JP" sz="1200">
                <a:solidFill>
                  <a:schemeClr val="bg2">
                    <a:lumMod val="10000"/>
                  </a:schemeClr>
                </a:solidFill>
              </a:rPr>
              <a:t>の</a:t>
            </a:r>
            <a:r>
              <a:rPr lang="en-US" altLang="ja-JP" sz="1200">
                <a:solidFill>
                  <a:schemeClr val="bg2">
                    <a:lumMod val="10000"/>
                  </a:schemeClr>
                </a:solidFill>
              </a:rPr>
              <a:t> ｢</a:t>
            </a:r>
            <a:r>
              <a:rPr lang="ja-JP" altLang="ja-JP" sz="1200">
                <a:solidFill>
                  <a:schemeClr val="bg2">
                    <a:lumMod val="10000"/>
                  </a:schemeClr>
                </a:solidFill>
              </a:rPr>
              <a:t>質</a:t>
            </a:r>
            <a:r>
              <a:rPr lang="en-US" altLang="ja-JP" sz="1200">
                <a:solidFill>
                  <a:schemeClr val="bg2">
                    <a:lumMod val="10000"/>
                  </a:schemeClr>
                </a:solidFill>
              </a:rPr>
              <a:t>｣</a:t>
            </a:r>
            <a:r>
              <a:rPr lang="ja-JP" altLang="ja-JP" sz="1200">
                <a:solidFill>
                  <a:schemeClr val="bg2">
                    <a:lumMod val="10000"/>
                  </a:schemeClr>
                </a:solidFill>
              </a:rPr>
              <a:t>に挑む。</a:t>
            </a:r>
          </a:p>
        </p:txBody>
      </p:sp>
      <p:sp>
        <p:nvSpPr>
          <p:cNvPr id="4" name="スライド番号プレースホルダー 3"/>
          <p:cNvSpPr>
            <a:spLocks noGrp="1"/>
          </p:cNvSpPr>
          <p:nvPr>
            <p:ph type="sldNum" sz="quarter" idx="5"/>
          </p:nvPr>
        </p:nvSpPr>
        <p:spPr/>
        <p:txBody>
          <a:bodyPr/>
          <a:lstStyle/>
          <a:p>
            <a:pPr defTabSz="948507">
              <a:defRPr/>
            </a:pPr>
            <a:fld id="{FF2E037F-C012-4729-9964-FE1C7EB3A9C3}" type="slidenum">
              <a:rPr lang="ja-JP" altLang="en-US" sz="1100">
                <a:solidFill>
                  <a:prstClr val="black"/>
                </a:solidFill>
                <a:latin typeface="游ゴシック" panose="020F0502020204030204"/>
                <a:ea typeface="游ゴシック" panose="020B0400000000000000" pitchFamily="50" charset="-128"/>
              </a:rPr>
              <a:pPr defTabSz="948507">
                <a:defRPr/>
              </a:pPr>
              <a:t>9</a:t>
            </a:fld>
            <a:endParaRPr lang="ja-JP" altLang="en-US" sz="11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045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01F10-502D-4B6B-BBBA-F174189B7ACB}"/>
              </a:ext>
            </a:extLst>
          </p:cNvPr>
          <p:cNvSpPr>
            <a:spLocks noGrp="1"/>
          </p:cNvSpPr>
          <p:nvPr>
            <p:ph type="ctrTitle"/>
          </p:nvPr>
        </p:nvSpPr>
        <p:spPr>
          <a:xfrm>
            <a:off x="1524000" y="1122363"/>
            <a:ext cx="9144000" cy="2387600"/>
          </a:xfrm>
        </p:spPr>
        <p:txBody>
          <a:bodyPr anchor="b"/>
          <a:lstStyle>
            <a:lvl1pPr algn="ctr">
              <a:defRPr sz="6000">
                <a:latin typeface="小塚ゴシック Pro R" panose="020B0400000000000000" pitchFamily="34" charset="-128"/>
                <a:ea typeface="小塚ゴシック Pro R"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35C6AA8-51B2-4084-8AB8-D368D84AD2C6}"/>
              </a:ext>
            </a:extLst>
          </p:cNvPr>
          <p:cNvSpPr>
            <a:spLocks noGrp="1"/>
          </p:cNvSpPr>
          <p:nvPr>
            <p:ph type="subTitle" idx="1"/>
          </p:nvPr>
        </p:nvSpPr>
        <p:spPr>
          <a:xfrm>
            <a:off x="1524000" y="3602038"/>
            <a:ext cx="9144000" cy="1655762"/>
          </a:xfrm>
        </p:spPr>
        <p:txBody>
          <a:bodyPr/>
          <a:lstStyle>
            <a:lvl1pPr marL="0" indent="0" algn="ctr">
              <a:buNone/>
              <a:defRPr sz="2400">
                <a:latin typeface="小塚ゴシック Pro R" panose="020B0400000000000000" pitchFamily="34" charset="-128"/>
                <a:ea typeface="小塚ゴシック Pro R"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05C8808-A411-4865-97E1-30FA5851ADE8}"/>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F6DE5E86-C8C2-4D51-B741-793849C41D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F836F3-7422-453D-869A-7A83A37F379D}"/>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228845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AB2219-8DE0-4E15-8BC2-93ADE278090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DEF0A8-C1A0-4FAE-BE82-C6786978C30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804D1D-2A60-4426-A9D6-1A67C76B32AE}"/>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87BD12E2-9E52-4507-966F-5286CE4E86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659309-2717-40A0-9D2D-1833AC6A6F69}"/>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175991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E948ECD-7FA1-4E59-AC71-29B76CEE31F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CAC1DF-F47E-42C5-8B51-4CD9E972D9D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B895B2-06A8-4ADE-BC00-E48ABA34D9AA}"/>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F36CB2B5-01F6-41AD-868E-D6BE6CB2A7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FEB712-B9D4-4309-8CEC-0F708E23F684}"/>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336424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F1634B-23D2-4396-87E5-8387D450320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59DDA2C-0974-46E0-8C32-90D1574A705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B8926F-E8C8-461D-B5A4-1D6233E1E8A4}"/>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F80AA680-4AA3-4288-8C0B-2C7BD4FD92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134CCD-1286-4DDF-AEA7-3ADAA6A73627}"/>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87658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0555D-1C74-4CD9-853D-6497C21BA80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F88BBD-DD6B-4F23-BC1C-64DDF0B32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34DDB12-DCB9-4DD6-85CB-0902AF94033B}"/>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5AF12C61-9DD9-45B8-86AC-712963BC1B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C79061-508C-41DD-AA68-C961B5604FE0}"/>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3908587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E03D5-9CE2-4EFC-AC1B-3FF041D469E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ACD417-0519-46D7-8B71-9A73296EAB0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5655F7D-FBAC-4547-B514-75B1E819002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721638C-11F2-40CC-A2E1-AC9815C13B9B}"/>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3DB8350F-C64E-4EAA-8DD5-9D3AAA5F59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D6D0D3-4363-42F7-ABFD-892C519CF3C3}"/>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76046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A9418D-1B27-4537-97B1-90A7B168E4F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334BE5-9A63-42E0-A86B-99CF8F5F88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A650501-8784-4F06-8886-82F09E1FFD0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1B7E57-8FC3-4F79-9463-328DB35D8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9AB8535-6066-4315-A10A-FF6C1CF5DE3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B43B54-75CE-4F38-BC93-C7AD93696FD8}"/>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8" name="フッター プレースホルダー 7">
            <a:extLst>
              <a:ext uri="{FF2B5EF4-FFF2-40B4-BE49-F238E27FC236}">
                <a16:creationId xmlns:a16="http://schemas.microsoft.com/office/drawing/2014/main" id="{B689A2C6-8206-414E-84A7-97DC1EA217B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C830DE3-9462-493F-B73C-A4DE23F443D7}"/>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3876563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DC24D3-211D-4AB8-87BF-7A1053779DD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1395A8B-9438-4C9A-824F-8860E690E6D8}"/>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4" name="フッター プレースホルダー 3">
            <a:extLst>
              <a:ext uri="{FF2B5EF4-FFF2-40B4-BE49-F238E27FC236}">
                <a16:creationId xmlns:a16="http://schemas.microsoft.com/office/drawing/2014/main" id="{69604694-86FB-40B1-BD23-DF035C0E9EE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30D8123-6720-4EEB-89A5-4CC80AA9838B}"/>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263182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1153801-AE98-4B74-8F8B-5A50CD229E09}"/>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3" name="フッター プレースホルダー 2">
            <a:extLst>
              <a:ext uri="{FF2B5EF4-FFF2-40B4-BE49-F238E27FC236}">
                <a16:creationId xmlns:a16="http://schemas.microsoft.com/office/drawing/2014/main" id="{B667F555-A511-46A6-9D66-B2A1420ABB0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7A63C1-D24E-43F0-95B6-C501A1CDAEE5}"/>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33622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B5CED-8C72-40CD-81EB-5A86A9E324F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8A857-ADA8-43DB-8F77-421787C38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B6A9771-271B-452F-941E-05CF5AE9D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79BABE8-7DA1-4744-A6FE-0F53CA2EBFD4}"/>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CAC0E725-41B4-4998-9790-AE3B7270331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BAB71E5-2557-4E0A-AE39-F830498EF143}"/>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39077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731A7-40D0-4E52-9850-E851E0437AF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4221FF-8B6F-403A-BADD-9E9D73BD5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C801043-152A-48EA-A08A-02763732B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655FB0-05CE-4780-9B9E-46C385366DD4}"/>
              </a:ext>
            </a:extLst>
          </p:cNvPr>
          <p:cNvSpPr>
            <a:spLocks noGrp="1"/>
          </p:cNvSpPr>
          <p:nvPr>
            <p:ph type="dt" sz="half" idx="10"/>
          </p:nvPr>
        </p:nvSpPr>
        <p:spPr/>
        <p:txBody>
          <a:bodyPr/>
          <a:lstStyle/>
          <a:p>
            <a:fld id="{2463CE82-7F47-4CA6-9B29-B08D0A9C6304}"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BB0C2E2A-688E-4604-8725-1C1669DED2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EEF168-9DC5-462F-B453-C2AA7F45CF6B}"/>
              </a:ext>
            </a:extLst>
          </p:cNvPr>
          <p:cNvSpPr>
            <a:spLocks noGrp="1"/>
          </p:cNvSpPr>
          <p:nvPr>
            <p:ph type="sldNum" sz="quarter" idx="12"/>
          </p:nvPr>
        </p:nvSpPr>
        <p:spPr/>
        <p:txBody>
          <a:body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55762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62372D1-7BA6-4146-B9DA-25A42784F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83C7FB-3D0A-4800-8F3A-D922FD371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734081-868F-44F9-9758-E596775300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3CE82-7F47-4CA6-9B29-B08D0A9C6304}"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E44BC27A-8327-4431-91EB-2DC770F9B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F640AA8-7F91-418F-BDDD-C2ACEC565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D9624-23CF-42B3-9C80-DB3DC010F5C0}" type="slidenum">
              <a:rPr kumimoji="1" lang="ja-JP" altLang="en-US" smtClean="0"/>
              <a:t>‹#›</a:t>
            </a:fld>
            <a:endParaRPr kumimoji="1" lang="ja-JP" altLang="en-US"/>
          </a:p>
        </p:txBody>
      </p:sp>
    </p:spTree>
    <p:extLst>
      <p:ext uri="{BB962C8B-B14F-4D97-AF65-F5344CB8AC3E}">
        <p14:creationId xmlns:p14="http://schemas.microsoft.com/office/powerpoint/2010/main" val="29558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小塚ゴシック Pro R" panose="020B0400000000000000" pitchFamily="34" charset="-128"/>
          <a:ea typeface="小塚ゴシック Pro R"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小塚ゴシック Pro R" panose="020B0400000000000000" pitchFamily="34" charset="-128"/>
          <a:ea typeface="小塚ゴシック Pro R"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小塚ゴシック Pro R" panose="020B0400000000000000" pitchFamily="34" charset="-128"/>
          <a:ea typeface="小塚ゴシック Pro R"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小塚ゴシック Pro R" panose="020B0400000000000000" pitchFamily="34" charset="-128"/>
          <a:ea typeface="小塚ゴシック Pro R"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小塚ゴシック Pro R" panose="020B0400000000000000" pitchFamily="34" charset="-128"/>
          <a:ea typeface="小塚ゴシック Pro R"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小塚ゴシック Pro R" panose="020B0400000000000000" pitchFamily="34" charset="-128"/>
          <a:ea typeface="小塚ゴシック Pro R"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26.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23.jpeg"/><Relationship Id="rId5" Type="http://schemas.openxmlformats.org/officeDocument/2006/relationships/image" Target="../media/image16.png"/><Relationship Id="rId15" Type="http://schemas.openxmlformats.org/officeDocument/2006/relationships/image" Target="../media/image30.jpeg"/><Relationship Id="rId10" Type="http://schemas.openxmlformats.org/officeDocument/2006/relationships/image" Target="../media/image22.jpeg"/><Relationship Id="rId4" Type="http://schemas.openxmlformats.org/officeDocument/2006/relationships/image" Target="../media/image28.jpeg"/><Relationship Id="rId9" Type="http://schemas.openxmlformats.org/officeDocument/2006/relationships/image" Target="../media/image21.jpeg"/><Relationship Id="rId1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cid:CA230893-1301-4776-BB88-A86F16CD772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17/06/relationships/model3d" Target="../media/model3d2.glb"/><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png"/><Relationship Id="rId7" Type="http://schemas.openxmlformats.org/officeDocument/2006/relationships/image" Target="../media/image44.png"/><Relationship Id="rId12"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3.svg"/><Relationship Id="rId9"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2.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447E3B-A260-48EA-9C64-45F3E94E01E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07769" y="1937400"/>
            <a:ext cx="3576462" cy="1764000"/>
          </a:xfrm>
          <a:prstGeom prst="rect">
            <a:avLst/>
          </a:prstGeom>
        </p:spPr>
      </p:pic>
      <p:pic>
        <p:nvPicPr>
          <p:cNvPr id="4" name="図 3">
            <a:extLst>
              <a:ext uri="{FF2B5EF4-FFF2-40B4-BE49-F238E27FC236}">
                <a16:creationId xmlns:a16="http://schemas.microsoft.com/office/drawing/2014/main" id="{B6C1319E-163D-4E80-9FDE-3C1B4725C3E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rot="20961510">
            <a:off x="-1202288" y="-1911445"/>
            <a:ext cx="13575963" cy="3132000"/>
          </a:xfrm>
          <a:prstGeom prst="rect">
            <a:avLst/>
          </a:prstGeom>
        </p:spPr>
      </p:pic>
      <p:pic>
        <p:nvPicPr>
          <p:cNvPr id="6" name="図 5">
            <a:extLst>
              <a:ext uri="{FF2B5EF4-FFF2-40B4-BE49-F238E27FC236}">
                <a16:creationId xmlns:a16="http://schemas.microsoft.com/office/drawing/2014/main" id="{C2581095-AD9E-4860-98A0-B87161ED8F9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rot="20944874" flipH="1">
            <a:off x="-287889" y="5642897"/>
            <a:ext cx="13575963" cy="3132000"/>
          </a:xfrm>
          <a:prstGeom prst="rect">
            <a:avLst/>
          </a:prstGeom>
        </p:spPr>
      </p:pic>
      <p:sp>
        <p:nvSpPr>
          <p:cNvPr id="7" name="テキスト ボックス 6">
            <a:extLst>
              <a:ext uri="{FF2B5EF4-FFF2-40B4-BE49-F238E27FC236}">
                <a16:creationId xmlns:a16="http://schemas.microsoft.com/office/drawing/2014/main" id="{011C8F24-F695-4DB9-8563-6DDC4B3756BF}"/>
              </a:ext>
            </a:extLst>
          </p:cNvPr>
          <p:cNvSpPr txBox="1"/>
          <p:nvPr/>
        </p:nvSpPr>
        <p:spPr>
          <a:xfrm>
            <a:off x="0" y="3695700"/>
            <a:ext cx="12192000" cy="707886"/>
          </a:xfrm>
          <a:prstGeom prst="rect">
            <a:avLst/>
          </a:prstGeom>
          <a:noFill/>
        </p:spPr>
        <p:txBody>
          <a:bodyPr wrap="square" rtlCol="0">
            <a:spAutoFit/>
          </a:bodyPr>
          <a:lstStyle/>
          <a:p>
            <a:pPr algn="ctr"/>
            <a:r>
              <a:rPr kumimoji="1" lang="ja-JP" altLang="en-US" sz="4000"/>
              <a:t>ユーススパン</a:t>
            </a:r>
            <a:r>
              <a:rPr kumimoji="1" lang="en-US" altLang="ja-JP" sz="4000"/>
              <a:t>®</a:t>
            </a:r>
            <a:r>
              <a:rPr kumimoji="1" lang="ja-JP" altLang="en-US" sz="4000"/>
              <a:t> </a:t>
            </a:r>
            <a:r>
              <a:rPr kumimoji="1" lang="en-US" altLang="ja-JP" sz="4000"/>
              <a:t>R</a:t>
            </a:r>
            <a:r>
              <a:rPr kumimoji="1" lang="ja-JP" altLang="en-US" sz="4000"/>
              <a:t>　製品トレーニング</a:t>
            </a:r>
          </a:p>
        </p:txBody>
      </p:sp>
    </p:spTree>
    <p:extLst>
      <p:ext uri="{BB962C8B-B14F-4D97-AF65-F5344CB8AC3E}">
        <p14:creationId xmlns:p14="http://schemas.microsoft.com/office/powerpoint/2010/main" val="371238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ヘルメット, エンジン が含まれている画像&#10;&#10;自動的に生成された説明">
            <a:extLst>
              <a:ext uri="{FF2B5EF4-FFF2-40B4-BE49-F238E27FC236}">
                <a16:creationId xmlns:a16="http://schemas.microsoft.com/office/drawing/2014/main" id="{D33AB0A8-5CB3-4C1C-927F-C1B7E03BEA20}"/>
              </a:ext>
            </a:extLst>
          </p:cNvPr>
          <p:cNvPicPr>
            <a:picLocks noChangeAspect="1"/>
          </p:cNvPicPr>
          <p:nvPr/>
        </p:nvPicPr>
        <p:blipFill>
          <a:blip r:embed="rId3" cstate="print">
            <a:alphaModFix amt="36000"/>
            <a:extLst>
              <a:ext uri="{28A0092B-C50C-407E-A947-70E740481C1C}">
                <a14:useLocalDpi xmlns:a14="http://schemas.microsoft.com/office/drawing/2010/main"/>
              </a:ext>
            </a:extLst>
          </a:blip>
          <a:stretch>
            <a:fillRect/>
          </a:stretch>
        </p:blipFill>
        <p:spPr>
          <a:xfrm>
            <a:off x="0" y="-369000"/>
            <a:ext cx="11394000" cy="7596000"/>
          </a:xfrm>
          <a:prstGeom prst="rect">
            <a:avLst/>
          </a:prstGeom>
        </p:spPr>
      </p:pic>
      <p:sp>
        <p:nvSpPr>
          <p:cNvPr id="7" name="正方形/長方形 6">
            <a:extLst>
              <a:ext uri="{FF2B5EF4-FFF2-40B4-BE49-F238E27FC236}">
                <a16:creationId xmlns:a16="http://schemas.microsoft.com/office/drawing/2014/main" id="{48EA60BC-B557-42B3-94EA-BEC02E52B9D6}"/>
              </a:ext>
            </a:extLst>
          </p:cNvPr>
          <p:cNvSpPr/>
          <p:nvPr/>
        </p:nvSpPr>
        <p:spPr>
          <a:xfrm>
            <a:off x="76200" y="6350913"/>
            <a:ext cx="9922933" cy="430887"/>
          </a:xfrm>
          <a:prstGeom prst="rect">
            <a:avLst/>
          </a:prstGeom>
        </p:spPr>
        <p:txBody>
          <a:bodyPr wrap="square">
            <a:spAutoFit/>
          </a:bodyPr>
          <a:lstStyle/>
          <a:p>
            <a:r>
              <a:rPr lang="ja-JP" altLang="en-US" sz="1100">
                <a:solidFill>
                  <a:schemeClr val="tx1">
                    <a:lumMod val="75000"/>
                  </a:schemeClr>
                </a:solidFill>
                <a:latin typeface="小塚ゴシック Pro R" panose="020B0400000000000000" pitchFamily="34" charset="-128"/>
                <a:ea typeface="小塚ゴシック Pro R" panose="020B0400000000000000" pitchFamily="34" charset="-128"/>
              </a:rPr>
              <a:t>＊</a:t>
            </a:r>
            <a:r>
              <a:rPr lang="en-US" altLang="ja-JP" sz="1100">
                <a:solidFill>
                  <a:schemeClr val="tx1">
                    <a:lumMod val="75000"/>
                  </a:schemeClr>
                </a:solidFill>
                <a:latin typeface="小塚ゴシック Pro R" panose="020B0400000000000000" pitchFamily="34" charset="-128"/>
                <a:ea typeface="小塚ゴシック Pro R" panose="020B0400000000000000" pitchFamily="34" charset="-128"/>
              </a:rPr>
              <a:t>1 ageLOC</a:t>
            </a:r>
            <a:r>
              <a:rPr lang="ja-JP" altLang="en-US" sz="1100">
                <a:solidFill>
                  <a:schemeClr val="tx1">
                    <a:lumMod val="75000"/>
                  </a:schemeClr>
                </a:solidFill>
                <a:latin typeface="小塚ゴシック Pro R" panose="020B0400000000000000" pitchFamily="34" charset="-128"/>
                <a:ea typeface="小塚ゴシック Pro R" panose="020B0400000000000000" pitchFamily="34" charset="-128"/>
              </a:rPr>
              <a:t> ブレンドのそれぞれの成分がニュースキンが考える理想的なバランスで新設計されたこと。</a:t>
            </a:r>
          </a:p>
          <a:p>
            <a:r>
              <a:rPr lang="ja-JP" altLang="en-US" sz="1100">
                <a:solidFill>
                  <a:schemeClr val="tx1">
                    <a:lumMod val="75000"/>
                  </a:schemeClr>
                </a:solidFill>
                <a:latin typeface="小塚ゴシック Pro R" panose="020B0400000000000000" pitchFamily="34" charset="-128"/>
                <a:ea typeface="小塚ゴシック Pro R" panose="020B0400000000000000" pitchFamily="34" charset="-128"/>
              </a:rPr>
              <a:t>＊</a:t>
            </a:r>
            <a:r>
              <a:rPr lang="en-US" altLang="ja-JP" sz="1100">
                <a:solidFill>
                  <a:schemeClr val="tx1">
                    <a:lumMod val="75000"/>
                  </a:schemeClr>
                </a:solidFill>
                <a:latin typeface="小塚ゴシック Pro R" panose="020B0400000000000000" pitchFamily="34" charset="-128"/>
                <a:ea typeface="小塚ゴシック Pro R" panose="020B0400000000000000" pitchFamily="34" charset="-128"/>
              </a:rPr>
              <a:t>2</a:t>
            </a:r>
            <a:r>
              <a:rPr lang="ja-JP" altLang="en-US" sz="1100">
                <a:solidFill>
                  <a:schemeClr val="tx1">
                    <a:lumMod val="75000"/>
                  </a:schemeClr>
                </a:solidFill>
                <a:latin typeface="小塚ゴシック Pro R" panose="020B0400000000000000" pitchFamily="34" charset="-128"/>
                <a:ea typeface="小塚ゴシック Pro R" panose="020B0400000000000000" pitchFamily="34" charset="-128"/>
              </a:rPr>
              <a:t> ニュースキンが考える若さの定義「体の内側だけでなく、見た目印象や、話したときの印象で、いきいきと健康的で若々しい様子」に基づくもの。</a:t>
            </a:r>
          </a:p>
        </p:txBody>
      </p:sp>
      <p:sp>
        <p:nvSpPr>
          <p:cNvPr id="2" name="正方形/長方形 1">
            <a:extLst>
              <a:ext uri="{FF2B5EF4-FFF2-40B4-BE49-F238E27FC236}">
                <a16:creationId xmlns:a16="http://schemas.microsoft.com/office/drawing/2014/main" id="{3FBBECE0-973E-4014-ADAD-2F4C38214095}"/>
              </a:ext>
            </a:extLst>
          </p:cNvPr>
          <p:cNvSpPr/>
          <p:nvPr/>
        </p:nvSpPr>
        <p:spPr>
          <a:xfrm>
            <a:off x="11782" y="1742945"/>
            <a:ext cx="12192000" cy="3168000"/>
          </a:xfrm>
          <a:prstGeom prst="rect">
            <a:avLst/>
          </a:prstGeom>
          <a:solidFill>
            <a:srgbClr val="ACB3C5">
              <a:alpha val="25882"/>
            </a:srgbClr>
          </a:solidFill>
        </p:spPr>
        <p:txBody>
          <a:bodyPr wrap="square" anchor="ctr" anchorCtr="0">
            <a:noAutofit/>
          </a:bodyPr>
          <a:lstStyle/>
          <a:p>
            <a:pPr algn="ctr">
              <a:spcBef>
                <a:spcPts val="300"/>
              </a:spcBef>
            </a:pPr>
            <a:r>
              <a:rPr lang="ja-JP" altLang="en-US" sz="2800">
                <a:solidFill>
                  <a:schemeClr val="tx1">
                    <a:lumMod val="75000"/>
                  </a:schemeClr>
                </a:solidFill>
                <a:latin typeface="小塚ゴシック Pro R" panose="020B0400000000000000" pitchFamily="34" charset="-128"/>
                <a:ea typeface="小塚ゴシック Pro R" panose="020B0400000000000000" pitchFamily="34" charset="-128"/>
              </a:rPr>
              <a:t> </a:t>
            </a:r>
            <a:r>
              <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rPr>
              <a:t>2016</a:t>
            </a: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年の発売以来、多くの方々に愛されるユーススパンが、</a:t>
            </a:r>
            <a:endPar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endParaRPr>
          </a:p>
          <a:p>
            <a:pPr algn="ctr">
              <a:spcBef>
                <a:spcPts val="400"/>
              </a:spcBef>
            </a:pP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急速に変化する日本の現状に合わせて</a:t>
            </a:r>
            <a:endPar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endParaRPr>
          </a:p>
          <a:p>
            <a:pPr algn="ctr">
              <a:spcBef>
                <a:spcPts val="400"/>
              </a:spcBef>
            </a:pP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スピード感をもってリニューアル。</a:t>
            </a:r>
            <a:endPar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endParaRPr>
          </a:p>
          <a:p>
            <a:pPr algn="ctr"/>
            <a:endPar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endParaRPr>
          </a:p>
          <a:p>
            <a:pPr algn="ct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注目のトランス型レスベラトロールを新たなパワーバランス</a:t>
            </a:r>
            <a:r>
              <a:rPr lang="ja-JP" altLang="en-US" sz="2400" baseline="30000">
                <a:solidFill>
                  <a:schemeClr val="tx1">
                    <a:lumMod val="75000"/>
                  </a:schemeClr>
                </a:solidFill>
                <a:latin typeface="小塚ゴシック Pro R" panose="020B0400000000000000" pitchFamily="34" charset="-128"/>
                <a:ea typeface="小塚ゴシック Pro R" panose="020B0400000000000000" pitchFamily="34" charset="-128"/>
              </a:rPr>
              <a:t>*</a:t>
            </a:r>
            <a:r>
              <a:rPr lang="en-US" altLang="ja-JP" baseline="60000">
                <a:solidFill>
                  <a:schemeClr val="tx1">
                    <a:lumMod val="75000"/>
                  </a:schemeClr>
                </a:solidFill>
                <a:latin typeface="小塚ゴシック Pro R" panose="020B0400000000000000" pitchFamily="34" charset="-128"/>
                <a:ea typeface="小塚ゴシック Pro R" panose="020B0400000000000000" pitchFamily="34" charset="-128"/>
              </a:rPr>
              <a:t>1</a:t>
            </a: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で増量配合。</a:t>
            </a:r>
          </a:p>
          <a:p>
            <a:pPr algn="ctr">
              <a:spcBef>
                <a:spcPts val="400"/>
              </a:spcBef>
            </a:pP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体の中の健康だけではなく、言葉や外見の冴え</a:t>
            </a:r>
            <a:r>
              <a:rPr lang="ja-JP" altLang="en-US" sz="2400" baseline="30000">
                <a:solidFill>
                  <a:schemeClr val="tx1">
                    <a:lumMod val="75000"/>
                  </a:schemeClr>
                </a:solidFill>
                <a:latin typeface="小塚ゴシック Pro R" panose="020B0400000000000000" pitchFamily="34" charset="-128"/>
                <a:ea typeface="小塚ゴシック Pro R" panose="020B0400000000000000" pitchFamily="34" charset="-128"/>
              </a:rPr>
              <a:t>*</a:t>
            </a:r>
            <a:r>
              <a:rPr lang="en-US" altLang="ja-JP" baseline="60000">
                <a:solidFill>
                  <a:schemeClr val="tx1">
                    <a:lumMod val="75000"/>
                  </a:schemeClr>
                </a:solidFill>
                <a:latin typeface="小塚ゴシック Pro R" panose="020B0400000000000000" pitchFamily="34" charset="-128"/>
                <a:ea typeface="小塚ゴシック Pro R" panose="020B0400000000000000" pitchFamily="34" charset="-128"/>
              </a:rPr>
              <a:t>2</a:t>
            </a: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という領域にまで</a:t>
            </a:r>
            <a:endPar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endParaRPr>
          </a:p>
          <a:p>
            <a:pPr algn="ctr">
              <a:spcBef>
                <a:spcPts val="400"/>
              </a:spcBef>
            </a:pP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踏み込んだ新ユーススパン </a:t>
            </a:r>
            <a:r>
              <a:rPr lang="en-US" altLang="ja-JP" sz="2400">
                <a:solidFill>
                  <a:schemeClr val="tx1">
                    <a:lumMod val="75000"/>
                  </a:schemeClr>
                </a:solidFill>
                <a:latin typeface="小塚ゴシック Pro R" panose="020B0400000000000000" pitchFamily="34" charset="-128"/>
                <a:ea typeface="小塚ゴシック Pro R" panose="020B0400000000000000" pitchFamily="34" charset="-128"/>
              </a:rPr>
              <a:t>R</a:t>
            </a:r>
            <a:r>
              <a:rPr lang="ja-JP" altLang="en-US" sz="2400">
                <a:solidFill>
                  <a:schemeClr val="tx1">
                    <a:lumMod val="75000"/>
                  </a:schemeClr>
                </a:solidFill>
                <a:latin typeface="小塚ゴシック Pro R" panose="020B0400000000000000" pitchFamily="34" charset="-128"/>
                <a:ea typeface="小塚ゴシック Pro R" panose="020B0400000000000000" pitchFamily="34" charset="-128"/>
              </a:rPr>
              <a:t> が、日本に新時代の幕を開けます。</a:t>
            </a:r>
          </a:p>
        </p:txBody>
      </p:sp>
    </p:spTree>
    <p:extLst>
      <p:ext uri="{BB962C8B-B14F-4D97-AF65-F5344CB8AC3E}">
        <p14:creationId xmlns:p14="http://schemas.microsoft.com/office/powerpoint/2010/main" val="20607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1000"/>
                                        <p:tgtEl>
                                          <p:spTgt spid="2">
                                            <p:txEl>
                                              <p:pRg st="0" end="0"/>
                                            </p:txEl>
                                          </p:spTgt>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1000"/>
                                        <p:tgtEl>
                                          <p:spTgt spid="2">
                                            <p:txEl>
                                              <p:pRg st="1" end="1"/>
                                            </p:txEl>
                                          </p:spTgt>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1000"/>
                                        <p:tgtEl>
                                          <p:spTgt spid="2">
                                            <p:txEl>
                                              <p:pRg st="2" end="2"/>
                                            </p:txEl>
                                          </p:spTgt>
                                        </p:tgtEl>
                                      </p:cBhvr>
                                    </p:animEffect>
                                  </p:childTnLst>
                                </p:cTn>
                              </p:par>
                            </p:childTnLst>
                          </p:cTn>
                        </p:par>
                        <p:par>
                          <p:cTn id="20" fill="hold">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1000"/>
                                        <p:tgtEl>
                                          <p:spTgt spid="2">
                                            <p:txEl>
                                              <p:pRg st="4" end="4"/>
                                            </p:txEl>
                                          </p:spTgt>
                                        </p:tgtEl>
                                      </p:cBhvr>
                                    </p:animEffect>
                                  </p:childTnLst>
                                </p:cTn>
                              </p:par>
                            </p:childTnLst>
                          </p:cTn>
                        </p:par>
                        <p:par>
                          <p:cTn id="24" fill="hold">
                            <p:stCondLst>
                              <p:cond delay="4500"/>
                            </p:stCondLst>
                            <p:childTnLst>
                              <p:par>
                                <p:cTn id="25" presetID="22" presetClass="entr" presetSubtype="4"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1000"/>
                                        <p:tgtEl>
                                          <p:spTgt spid="2">
                                            <p:txEl>
                                              <p:pRg st="5" end="5"/>
                                            </p:txEl>
                                          </p:spTgt>
                                        </p:tgtEl>
                                      </p:cBhvr>
                                    </p:animEffect>
                                  </p:childTnLst>
                                </p:cTn>
                              </p:par>
                            </p:childTnLst>
                          </p:cTn>
                        </p:par>
                        <p:par>
                          <p:cTn id="28" fill="hold">
                            <p:stCondLst>
                              <p:cond delay="5500"/>
                            </p:stCondLst>
                            <p:childTnLst>
                              <p:par>
                                <p:cTn id="29" presetID="22" presetClass="entr" presetSubtype="4" fill="hold" grpId="0"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D8C1D2-FC02-4A50-A659-3A3C9F2E7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69273" y="-27710"/>
            <a:ext cx="12261273" cy="6973598"/>
          </a:xfrm>
          <a:prstGeom prst="rect">
            <a:avLst/>
          </a:prstGeom>
          <a:noFill/>
        </p:spPr>
      </p:pic>
      <p:sp>
        <p:nvSpPr>
          <p:cNvPr id="5" name="テキスト ボックス 4">
            <a:extLst>
              <a:ext uri="{FF2B5EF4-FFF2-40B4-BE49-F238E27FC236}">
                <a16:creationId xmlns:a16="http://schemas.microsoft.com/office/drawing/2014/main" id="{B8210699-1803-47DC-AAE3-7CA40F512244}"/>
              </a:ext>
            </a:extLst>
          </p:cNvPr>
          <p:cNvSpPr txBox="1"/>
          <p:nvPr/>
        </p:nvSpPr>
        <p:spPr>
          <a:xfrm>
            <a:off x="-838200" y="-2895600"/>
            <a:ext cx="3562350" cy="13172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rPr>
              <a:t>R</a:t>
            </a:r>
            <a:endParaRPr kumimoji="1" lang="ja-JP" altLang="en-US"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endParaRPr>
          </a:p>
        </p:txBody>
      </p:sp>
      <p:sp>
        <p:nvSpPr>
          <p:cNvPr id="3" name="正方形/長方形 2">
            <a:extLst>
              <a:ext uri="{FF2B5EF4-FFF2-40B4-BE49-F238E27FC236}">
                <a16:creationId xmlns:a16="http://schemas.microsoft.com/office/drawing/2014/main" id="{52DDB827-5F70-461F-9C1E-217655DAC19B}"/>
              </a:ext>
            </a:extLst>
          </p:cNvPr>
          <p:cNvSpPr/>
          <p:nvPr/>
        </p:nvSpPr>
        <p:spPr>
          <a:xfrm>
            <a:off x="5473700" y="1845000"/>
            <a:ext cx="6732000" cy="31680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878466D-0FE8-4EDC-9A6F-E315A2296C76}"/>
              </a:ext>
            </a:extLst>
          </p:cNvPr>
          <p:cNvSpPr/>
          <p:nvPr/>
        </p:nvSpPr>
        <p:spPr>
          <a:xfrm>
            <a:off x="5473700" y="2581685"/>
            <a:ext cx="6732000" cy="1694631"/>
          </a:xfrm>
          <a:prstGeom prst="rect">
            <a:avLst/>
          </a:prstGeom>
        </p:spPr>
        <p:txBody>
          <a:bodyPr wrap="square">
            <a:spAutoFit/>
          </a:bodyPr>
          <a:lstStyle/>
          <a:p>
            <a:pPr algn="ctr">
              <a:lnSpc>
                <a:spcPct val="150000"/>
              </a:lnSpc>
            </a:pPr>
            <a:r>
              <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3</a:t>
            </a: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つの製品特長</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en-US" altLang="ja-JP" sz="2800">
                <a:solidFill>
                  <a:schemeClr val="bg1"/>
                </a:solidFill>
                <a:effectLst>
                  <a:outerShdw blurRad="38100" dist="38100" dir="2700000" algn="tl">
                    <a:srgbClr val="000000">
                      <a:alpha val="43137"/>
                    </a:srgbClr>
                  </a:outerShdw>
                </a:effectLst>
                <a:latin typeface="Verlag Light" pitchFamily="50" charset="0"/>
              </a:rPr>
              <a:t>ageLOC YOUTHSPAN</a:t>
            </a:r>
            <a:r>
              <a:rPr lang="ja-JP" altLang="en-US" sz="2800">
                <a:solidFill>
                  <a:schemeClr val="bg1"/>
                </a:solidFill>
                <a:effectLst>
                  <a:outerShdw blurRad="38100" dist="38100" dir="2700000" algn="tl">
                    <a:srgbClr val="000000">
                      <a:alpha val="43137"/>
                    </a:srgbClr>
                  </a:outerShdw>
                </a:effectLst>
                <a:latin typeface="Verlag Light" pitchFamily="50" charset="0"/>
              </a:rPr>
              <a:t> </a:t>
            </a:r>
            <a:r>
              <a:rPr lang="en-US" altLang="ja-JP" sz="2800">
                <a:solidFill>
                  <a:schemeClr val="bg1"/>
                </a:solidFill>
                <a:effectLst>
                  <a:outerShdw blurRad="38100" dist="38100" dir="2700000" algn="tl">
                    <a:srgbClr val="000000">
                      <a:alpha val="43137"/>
                    </a:srgbClr>
                  </a:outerShdw>
                </a:effectLst>
                <a:latin typeface="Verlag Light" pitchFamily="50" charset="0"/>
              </a:rPr>
              <a:t>R</a:t>
            </a:r>
            <a:endParaRPr lang="ja-JP" altLang="ja-JP" sz="36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30002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anim calcmode="lin" valueType="num">
                                      <p:cBhvr>
                                        <p:cTn id="10" dur="1000" fill="hold"/>
                                        <p:tgtEl>
                                          <p:spTgt spid="5"/>
                                        </p:tgtEl>
                                        <p:attrNameLst>
                                          <p:attrName>ppt_x</p:attrName>
                                        </p:attrNameLst>
                                      </p:cBhvr>
                                      <p:tavLst>
                                        <p:tav tm="0">
                                          <p:val>
                                            <p:fltVal val="0.5"/>
                                          </p:val>
                                        </p:tav>
                                        <p:tav tm="100000">
                                          <p:val>
                                            <p:strVal val="#ppt_x"/>
                                          </p:val>
                                        </p:tav>
                                      </p:tavLst>
                                    </p:anim>
                                    <p:anim calcmode="lin" valueType="num">
                                      <p:cBhvr>
                                        <p:cTn id="11" dur="10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fltVal val="0.5"/>
                                          </p:val>
                                        </p:tav>
                                        <p:tav tm="100000">
                                          <p:val>
                                            <p:strVal val="#ppt_x"/>
                                          </p:val>
                                        </p:tav>
                                      </p:tavLst>
                                    </p:anim>
                                    <p:anim calcmode="lin" valueType="num">
                                      <p:cBhvr>
                                        <p:cTn id="18"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FB64928-24E8-4DB5-B9FF-12F1004FC551}"/>
              </a:ext>
            </a:extLst>
          </p:cNvPr>
          <p:cNvSpPr/>
          <p:nvPr/>
        </p:nvSpPr>
        <p:spPr>
          <a:xfrm>
            <a:off x="1206498" y="2926485"/>
            <a:ext cx="1723549" cy="707886"/>
          </a:xfrm>
          <a:prstGeom prst="rect">
            <a:avLst/>
          </a:prstGeom>
        </p:spPr>
        <p:txBody>
          <a:bodyPr wrap="none">
            <a:spAutoFit/>
          </a:bodyPr>
          <a:lstStyle/>
          <a:p>
            <a:pPr algn="ctr"/>
            <a:r>
              <a:rPr lang="ja-JP" altLang="en-US" sz="4000"/>
              <a:t>特長１</a:t>
            </a:r>
            <a:endParaRPr lang="en-US" altLang="ja-JP" sz="4000"/>
          </a:p>
        </p:txBody>
      </p:sp>
      <p:pic>
        <p:nvPicPr>
          <p:cNvPr id="2" name="図 1">
            <a:extLst>
              <a:ext uri="{FF2B5EF4-FFF2-40B4-BE49-F238E27FC236}">
                <a16:creationId xmlns:a16="http://schemas.microsoft.com/office/drawing/2014/main" id="{C63DBEA0-6B42-489A-A211-C850A90168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6" t="2778" r="186"/>
          <a:stretch/>
        </p:blipFill>
        <p:spPr>
          <a:xfrm>
            <a:off x="4822312" y="1361305"/>
            <a:ext cx="5580942" cy="3911859"/>
          </a:xfrm>
          <a:prstGeom prst="rect">
            <a:avLst/>
          </a:prstGeom>
        </p:spPr>
      </p:pic>
      <p:pic>
        <p:nvPicPr>
          <p:cNvPr id="7" name="図 6">
            <a:extLst>
              <a:ext uri="{FF2B5EF4-FFF2-40B4-BE49-F238E27FC236}">
                <a16:creationId xmlns:a16="http://schemas.microsoft.com/office/drawing/2014/main" id="{71208745-67D3-4E72-847E-35A068CD3B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8411" y="5141097"/>
            <a:ext cx="7052999" cy="532610"/>
          </a:xfrm>
          <a:prstGeom prst="rect">
            <a:avLst/>
          </a:prstGeom>
        </p:spPr>
      </p:pic>
      <p:sp>
        <p:nvSpPr>
          <p:cNvPr id="4" name="正方形/長方形 3">
            <a:extLst>
              <a:ext uri="{FF2B5EF4-FFF2-40B4-BE49-F238E27FC236}">
                <a16:creationId xmlns:a16="http://schemas.microsoft.com/office/drawing/2014/main" id="{72BB1CC6-38E3-4D16-94EE-01B1CB655F4E}"/>
              </a:ext>
            </a:extLst>
          </p:cNvPr>
          <p:cNvSpPr/>
          <p:nvPr/>
        </p:nvSpPr>
        <p:spPr>
          <a:xfrm>
            <a:off x="8674100" y="2089954"/>
            <a:ext cx="190500" cy="223531"/>
          </a:xfrm>
          <a:prstGeom prst="rect">
            <a:avLst/>
          </a:prstGeom>
          <a:solidFill>
            <a:srgbClr val="81C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1</a:t>
            </a:r>
            <a:endParaRPr kumimoji="1" lang="ja-JP" altLang="en-US"/>
          </a:p>
        </p:txBody>
      </p:sp>
      <p:sp>
        <p:nvSpPr>
          <p:cNvPr id="5" name="正方形/長方形 4">
            <a:extLst>
              <a:ext uri="{FF2B5EF4-FFF2-40B4-BE49-F238E27FC236}">
                <a16:creationId xmlns:a16="http://schemas.microsoft.com/office/drawing/2014/main" id="{C7CE2CD2-3D9C-416F-BF83-D593E5676C5B}"/>
              </a:ext>
            </a:extLst>
          </p:cNvPr>
          <p:cNvSpPr/>
          <p:nvPr/>
        </p:nvSpPr>
        <p:spPr>
          <a:xfrm>
            <a:off x="8277860" y="3729249"/>
            <a:ext cx="190500" cy="223531"/>
          </a:xfrm>
          <a:prstGeom prst="rect">
            <a:avLst/>
          </a:prstGeom>
          <a:solidFill>
            <a:srgbClr val="80C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2</a:t>
            </a:r>
            <a:endParaRPr kumimoji="1" lang="ja-JP" altLang="en-US"/>
          </a:p>
        </p:txBody>
      </p:sp>
      <p:sp>
        <p:nvSpPr>
          <p:cNvPr id="8" name="正方形/長方形 7">
            <a:extLst>
              <a:ext uri="{FF2B5EF4-FFF2-40B4-BE49-F238E27FC236}">
                <a16:creationId xmlns:a16="http://schemas.microsoft.com/office/drawing/2014/main" id="{F06C0FE0-2CBE-45F2-829D-A6938BCC4469}"/>
              </a:ext>
            </a:extLst>
          </p:cNvPr>
          <p:cNvSpPr/>
          <p:nvPr/>
        </p:nvSpPr>
        <p:spPr>
          <a:xfrm>
            <a:off x="10784812" y="6396335"/>
            <a:ext cx="1636987" cy="461665"/>
          </a:xfrm>
          <a:prstGeom prst="rect">
            <a:avLst/>
          </a:prstGeom>
        </p:spPr>
        <p:txBody>
          <a:bodyPr wrap="none">
            <a:spAutoFit/>
          </a:bodyPr>
          <a:lstStyle/>
          <a:p>
            <a:r>
              <a:rPr lang="ja-JP" altLang="en-US" sz="1200"/>
              <a:t>＊</a:t>
            </a:r>
            <a:r>
              <a:rPr lang="en-US" altLang="ja-JP" sz="1200"/>
              <a:t>1 98.5</a:t>
            </a:r>
            <a:r>
              <a:rPr lang="ja-JP" altLang="en-US" sz="1200"/>
              <a:t>％</a:t>
            </a:r>
            <a:endParaRPr lang="en-US" altLang="ja-JP" sz="1200"/>
          </a:p>
          <a:p>
            <a:r>
              <a:rPr lang="ja-JP" altLang="en-US" sz="1200"/>
              <a:t>＊</a:t>
            </a:r>
            <a:r>
              <a:rPr lang="en-US" altLang="ja-JP" sz="1200"/>
              <a:t>2</a:t>
            </a:r>
            <a:r>
              <a:rPr lang="ja-JP" altLang="en-US" sz="1200"/>
              <a:t>当社従来品比　　</a:t>
            </a:r>
            <a:endParaRPr lang="en-US" altLang="ja-JP" sz="1200"/>
          </a:p>
        </p:txBody>
      </p:sp>
    </p:spTree>
    <p:extLst>
      <p:ext uri="{BB962C8B-B14F-4D97-AF65-F5344CB8AC3E}">
        <p14:creationId xmlns:p14="http://schemas.microsoft.com/office/powerpoint/2010/main" val="258216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1.04167E-6 3.7037E-6 L 0.00013 -0.10324 " pathEditMode="relative" rAng="0" ptsTypes="AA">
                                      <p:cBhvr>
                                        <p:cTn id="15" dur="2000" fill="hold"/>
                                        <p:tgtEl>
                                          <p:spTgt spid="2"/>
                                        </p:tgtEl>
                                        <p:attrNameLst>
                                          <p:attrName>ppt_x</p:attrName>
                                          <p:attrName>ppt_y</p:attrName>
                                        </p:attrNameLst>
                                      </p:cBhvr>
                                      <p:rCtr x="0" y="-5162"/>
                                    </p:animMotion>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92FA6EB-D407-488C-AABF-A717876FA5A7}"/>
              </a:ext>
            </a:extLst>
          </p:cNvPr>
          <p:cNvSpPr/>
          <p:nvPr/>
        </p:nvSpPr>
        <p:spPr>
          <a:xfrm>
            <a:off x="-8317" y="997932"/>
            <a:ext cx="12192000" cy="1354217"/>
          </a:xfrm>
          <a:prstGeom prst="rect">
            <a:avLst/>
          </a:prstGeom>
        </p:spPr>
        <p:txBody>
          <a:bodyPr wrap="square">
            <a:spAutoFit/>
          </a:bodyPr>
          <a:lstStyle/>
          <a:p>
            <a:pPr lvl="0" algn="ctr">
              <a:spcBef>
                <a:spcPts val="600"/>
              </a:spcBef>
            </a:pPr>
            <a:r>
              <a:rPr lang="ja-JP" altLang="ja-JP" sz="2400">
                <a:solidFill>
                  <a:srgbClr val="16B69E"/>
                </a:solidFill>
              </a:rPr>
              <a:t>ニュースキンが考える若さの定義</a:t>
            </a:r>
            <a:endParaRPr lang="en-US" altLang="ja-JP" sz="2400">
              <a:solidFill>
                <a:srgbClr val="16B69E"/>
              </a:solidFill>
            </a:endParaRPr>
          </a:p>
          <a:p>
            <a:pPr lvl="0" algn="ctr">
              <a:spcBef>
                <a:spcPts val="600"/>
              </a:spcBef>
            </a:pPr>
            <a:r>
              <a:rPr lang="ja-JP" altLang="en-US" sz="2400"/>
              <a:t>体</a:t>
            </a:r>
            <a:r>
              <a:rPr lang="ja-JP" altLang="ja-JP" sz="2400"/>
              <a:t>の内側だけでなく、</a:t>
            </a:r>
            <a:endParaRPr lang="en-US" altLang="ja-JP" sz="2400"/>
          </a:p>
          <a:p>
            <a:pPr lvl="0" algn="ctr">
              <a:spcBef>
                <a:spcPts val="600"/>
              </a:spcBef>
            </a:pPr>
            <a:r>
              <a:rPr lang="ja-JP" altLang="ja-JP" sz="2400">
                <a:latin typeface="+mn-ea"/>
                <a:cs typeface="ＭＳ Ｐゴシック" panose="020B0600070205080204" pitchFamily="50" charset="-128"/>
              </a:rPr>
              <a:t>見た目印象や、話したときの印象で、いきいきと健康的で若々しい様子</a:t>
            </a:r>
            <a:endParaRPr lang="en-US" altLang="ja-JP" sz="2400"/>
          </a:p>
        </p:txBody>
      </p:sp>
      <p:grpSp>
        <p:nvGrpSpPr>
          <p:cNvPr id="8" name="グループ化 7">
            <a:extLst>
              <a:ext uri="{FF2B5EF4-FFF2-40B4-BE49-F238E27FC236}">
                <a16:creationId xmlns:a16="http://schemas.microsoft.com/office/drawing/2014/main" id="{6B49097E-6640-43B1-8A91-A4E2F23E250C}"/>
              </a:ext>
            </a:extLst>
          </p:cNvPr>
          <p:cNvGrpSpPr/>
          <p:nvPr/>
        </p:nvGrpSpPr>
        <p:grpSpPr>
          <a:xfrm>
            <a:off x="0" y="3601212"/>
            <a:ext cx="12192000" cy="2006819"/>
            <a:chOff x="0" y="2536631"/>
            <a:chExt cx="12192000" cy="2006819"/>
          </a:xfrm>
        </p:grpSpPr>
        <p:sp>
          <p:nvSpPr>
            <p:cNvPr id="3" name="正方形/長方形 2">
              <a:extLst>
                <a:ext uri="{FF2B5EF4-FFF2-40B4-BE49-F238E27FC236}">
                  <a16:creationId xmlns:a16="http://schemas.microsoft.com/office/drawing/2014/main" id="{B5AF5A9C-137B-4A1B-BACA-F205D88B5C84}"/>
                </a:ext>
              </a:extLst>
            </p:cNvPr>
            <p:cNvSpPr/>
            <p:nvPr/>
          </p:nvSpPr>
          <p:spPr>
            <a:xfrm>
              <a:off x="0" y="2536631"/>
              <a:ext cx="12192000" cy="2006819"/>
            </a:xfrm>
            <a:prstGeom prst="rect">
              <a:avLst/>
            </a:prstGeom>
            <a:gradFill flip="none" rotWithShape="1">
              <a:gsLst>
                <a:gs pos="48000">
                  <a:schemeClr val="bg1"/>
                </a:gs>
                <a:gs pos="0">
                  <a:schemeClr val="accent1">
                    <a:lumMod val="5000"/>
                    <a:lumOff val="95000"/>
                  </a:schemeClr>
                </a:gs>
                <a:gs pos="63000">
                  <a:srgbClr val="D5E0F2"/>
                </a:gs>
                <a:gs pos="84000">
                  <a:srgbClr val="E0E7F3"/>
                </a:gs>
                <a:gs pos="97000">
                  <a:srgbClr val="F7ECFC"/>
                </a:gs>
                <a:gs pos="74000">
                  <a:srgbClr val="D6E3F3"/>
                </a:gs>
                <a:gs pos="35000">
                  <a:srgbClr val="D5E0F2"/>
                </a:gs>
                <a:gs pos="24000">
                  <a:srgbClr val="CEE6FC"/>
                </a:gs>
                <a:gs pos="7000">
                  <a:srgbClr val="CBDEF5"/>
                </a:gs>
                <a:gs pos="18000">
                  <a:schemeClr val="accent1">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A1F6CCA6-17F7-4D6F-AE56-5DD20EC09575}"/>
                </a:ext>
              </a:extLst>
            </p:cNvPr>
            <p:cNvSpPr/>
            <p:nvPr/>
          </p:nvSpPr>
          <p:spPr>
            <a:xfrm>
              <a:off x="1" y="2939551"/>
              <a:ext cx="12183682" cy="1199239"/>
            </a:xfrm>
            <a:prstGeom prst="rect">
              <a:avLst/>
            </a:prstGeom>
          </p:spPr>
          <p:txBody>
            <a:bodyPr wrap="square">
              <a:spAutoFit/>
            </a:bodyPr>
            <a:lstStyle/>
            <a:p>
              <a:pPr algn="ctr"/>
              <a:r>
                <a:rPr lang="ja-JP" altLang="en-US" sz="2800"/>
                <a:t>全身の冴えを科学し、たどりついたのが、</a:t>
              </a:r>
              <a:endParaRPr lang="en-US" altLang="ja-JP" sz="2800"/>
            </a:p>
            <a:p>
              <a:pPr algn="ctr">
                <a:lnSpc>
                  <a:spcPct val="150000"/>
                </a:lnSpc>
              </a:pPr>
              <a:r>
                <a:rPr lang="ja-JP" altLang="en-US" sz="3200"/>
                <a:t>「</a:t>
              </a:r>
              <a:r>
                <a:rPr lang="ja-JP" altLang="en-US" sz="3200">
                  <a:solidFill>
                    <a:srgbClr val="16B69E"/>
                  </a:solidFill>
                </a:rPr>
                <a:t>知的瞬発力</a:t>
              </a:r>
              <a:r>
                <a:rPr lang="ja-JP" altLang="en-US" sz="3200"/>
                <a:t>」</a:t>
              </a:r>
              <a:r>
                <a:rPr lang="ja-JP" altLang="en-US" sz="2800"/>
                <a:t>と</a:t>
              </a:r>
              <a:r>
                <a:rPr lang="ja-JP" altLang="en-US" sz="3200"/>
                <a:t>「</a:t>
              </a:r>
              <a:r>
                <a:rPr lang="ja-JP" altLang="en-US" sz="3200">
                  <a:solidFill>
                    <a:srgbClr val="16B69E"/>
                  </a:solidFill>
                </a:rPr>
                <a:t>外見力</a:t>
              </a:r>
              <a:r>
                <a:rPr lang="ja-JP" altLang="en-US" sz="3200"/>
                <a:t>」</a:t>
              </a:r>
              <a:r>
                <a:rPr lang="ja-JP" altLang="en-US" sz="2800"/>
                <a:t>という </a:t>
              </a:r>
              <a:r>
                <a:rPr lang="en-US" altLang="ja-JP" sz="2800"/>
                <a:t>2 </a:t>
              </a:r>
              <a:r>
                <a:rPr lang="ja-JP" altLang="en-US" sz="2800"/>
                <a:t>つの基軸 </a:t>
              </a:r>
              <a:r>
                <a:rPr lang="en-US" altLang="ja-JP" sz="2800"/>
                <a:t> </a:t>
              </a:r>
              <a:r>
                <a:rPr lang="ja-JP" altLang="en-US" sz="2800"/>
                <a:t>。</a:t>
              </a:r>
            </a:p>
          </p:txBody>
        </p:sp>
      </p:grpSp>
      <p:sp>
        <p:nvSpPr>
          <p:cNvPr id="6" name="矢印: ストライプ 5">
            <a:extLst>
              <a:ext uri="{FF2B5EF4-FFF2-40B4-BE49-F238E27FC236}">
                <a16:creationId xmlns:a16="http://schemas.microsoft.com/office/drawing/2014/main" id="{C69F2980-8408-4D52-A9C4-965E14FB52A9}"/>
              </a:ext>
            </a:extLst>
          </p:cNvPr>
          <p:cNvSpPr/>
          <p:nvPr/>
        </p:nvSpPr>
        <p:spPr>
          <a:xfrm rot="5400000">
            <a:off x="5611258" y="2682107"/>
            <a:ext cx="969484" cy="1333041"/>
          </a:xfrm>
          <a:prstGeom prst="stripedRightArrow">
            <a:avLst/>
          </a:prstGeom>
          <a:solidFill>
            <a:srgbClr val="69D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03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ppt_y</p:attrName>
                                        </p:attrNameLst>
                                      </p:cBhvr>
                                      <p:tavLst>
                                        <p:tav tm="0">
                                          <p:val>
                                            <p:strVal val="#ppt_y-#ppt_h*1.125000"/>
                                          </p:val>
                                        </p:tav>
                                        <p:tav tm="100000">
                                          <p:val>
                                            <p:strVal val="#ppt_y"/>
                                          </p:val>
                                        </p:tav>
                                      </p:tavLst>
                                    </p:anim>
                                    <p:animEffect transition="in" filter="wipe(down)">
                                      <p:cBhvr>
                                        <p:cTn id="13" dur="1000"/>
                                        <p:tgtEl>
                                          <p:spTgt spid="8"/>
                                        </p:tgtEl>
                                      </p:cBhvr>
                                    </p:animEffect>
                                  </p:childTnLst>
                                </p:cTn>
                              </p:par>
                            </p:childTnLst>
                          </p:cTn>
                        </p:par>
                        <p:par>
                          <p:cTn id="14" fill="hold">
                            <p:stCondLst>
                              <p:cond delay="1500"/>
                            </p:stCondLst>
                            <p:childTnLst>
                              <p:par>
                                <p:cTn id="15" presetID="10" presetClass="exit" presetSubtype="0" fill="hold" grpId="1" nodeType="afterEffect">
                                  <p:stCondLst>
                                    <p:cond delay="500"/>
                                  </p:stCondLst>
                                  <p:childTnLst>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ーツを着た男性&#10;&#10;自動的に生成された説明">
            <a:extLst>
              <a:ext uri="{FF2B5EF4-FFF2-40B4-BE49-F238E27FC236}">
                <a16:creationId xmlns:a16="http://schemas.microsoft.com/office/drawing/2014/main" id="{D824BECE-2F39-48AC-82A4-FD04F4ED4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493" y="2640343"/>
            <a:ext cx="5562000" cy="3708000"/>
          </a:xfrm>
          <a:prstGeom prst="rect">
            <a:avLst/>
          </a:prstGeom>
        </p:spPr>
      </p:pic>
      <p:pic>
        <p:nvPicPr>
          <p:cNvPr id="2" name="図 1" descr="人, 男, テーブル, 建物 が含まれている画像&#10;&#10;自動的に生成された説明">
            <a:extLst>
              <a:ext uri="{FF2B5EF4-FFF2-40B4-BE49-F238E27FC236}">
                <a16:creationId xmlns:a16="http://schemas.microsoft.com/office/drawing/2014/main" id="{0C7E7C99-E9D6-4978-A05F-556FA9B64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07" y="1627554"/>
            <a:ext cx="5562000" cy="3708000"/>
          </a:xfrm>
          <a:prstGeom prst="rect">
            <a:avLst/>
          </a:prstGeom>
        </p:spPr>
      </p:pic>
      <p:sp>
        <p:nvSpPr>
          <p:cNvPr id="4" name="正方形/長方形 3">
            <a:extLst>
              <a:ext uri="{FF2B5EF4-FFF2-40B4-BE49-F238E27FC236}">
                <a16:creationId xmlns:a16="http://schemas.microsoft.com/office/drawing/2014/main" id="{1D937CE0-69AE-4605-83CF-D4A7E9C6589C}"/>
              </a:ext>
            </a:extLst>
          </p:cNvPr>
          <p:cNvSpPr/>
          <p:nvPr/>
        </p:nvSpPr>
        <p:spPr>
          <a:xfrm>
            <a:off x="1" y="861197"/>
            <a:ext cx="12191998" cy="523220"/>
          </a:xfrm>
          <a:prstGeom prst="rect">
            <a:avLst/>
          </a:prstGeom>
        </p:spPr>
        <p:txBody>
          <a:bodyPr wrap="square">
            <a:spAutoFit/>
          </a:bodyPr>
          <a:lstStyle/>
          <a:p>
            <a:pPr algn="ctr"/>
            <a:r>
              <a:rPr lang="ja-JP" altLang="en-US" sz="2800">
                <a:solidFill>
                  <a:srgbClr val="16B69E"/>
                </a:solidFill>
              </a:rPr>
              <a:t>知的瞬発力</a:t>
            </a:r>
            <a:r>
              <a:rPr lang="ja-JP" altLang="en-US" sz="2800"/>
              <a:t>＝話したときの印象</a:t>
            </a:r>
          </a:p>
        </p:txBody>
      </p:sp>
      <p:grpSp>
        <p:nvGrpSpPr>
          <p:cNvPr id="7" name="グループ化 6">
            <a:extLst>
              <a:ext uri="{FF2B5EF4-FFF2-40B4-BE49-F238E27FC236}">
                <a16:creationId xmlns:a16="http://schemas.microsoft.com/office/drawing/2014/main" id="{FE1B6E81-CD4C-4846-84E1-5B749396701A}"/>
              </a:ext>
            </a:extLst>
          </p:cNvPr>
          <p:cNvGrpSpPr/>
          <p:nvPr/>
        </p:nvGrpSpPr>
        <p:grpSpPr>
          <a:xfrm>
            <a:off x="1071488" y="4615857"/>
            <a:ext cx="3808163" cy="1606439"/>
            <a:chOff x="1071488" y="4615857"/>
            <a:chExt cx="3808163" cy="1606439"/>
          </a:xfrm>
        </p:grpSpPr>
        <p:sp>
          <p:nvSpPr>
            <p:cNvPr id="14" name="吹き出し: 円形 13">
              <a:extLst>
                <a:ext uri="{FF2B5EF4-FFF2-40B4-BE49-F238E27FC236}">
                  <a16:creationId xmlns:a16="http://schemas.microsoft.com/office/drawing/2014/main" id="{C826A9A5-B391-4994-86E7-74DD2D7AEA0A}"/>
                </a:ext>
              </a:extLst>
            </p:cNvPr>
            <p:cNvSpPr/>
            <p:nvPr/>
          </p:nvSpPr>
          <p:spPr>
            <a:xfrm>
              <a:off x="1071488" y="4615857"/>
              <a:ext cx="3808163" cy="1606439"/>
            </a:xfrm>
            <a:prstGeom prst="wedgeEllipseCallout">
              <a:avLst>
                <a:gd name="adj1" fmla="val 6373"/>
                <a:gd name="adj2" fmla="val 40565"/>
              </a:avLst>
            </a:prstGeom>
            <a:solidFill>
              <a:srgbClr val="F7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3DFD5E1-24E2-4A61-BA8A-66C99664E3A1}"/>
                </a:ext>
              </a:extLst>
            </p:cNvPr>
            <p:cNvSpPr/>
            <p:nvPr/>
          </p:nvSpPr>
          <p:spPr>
            <a:xfrm>
              <a:off x="1305441" y="5070094"/>
              <a:ext cx="3299432" cy="707886"/>
            </a:xfrm>
            <a:prstGeom prst="rect">
              <a:avLst/>
            </a:prstGeom>
          </p:spPr>
          <p:txBody>
            <a:bodyPr wrap="square">
              <a:spAutoFit/>
            </a:bodyPr>
            <a:lstStyle/>
            <a:p>
              <a:pPr algn="ctr"/>
              <a:r>
                <a:rPr lang="ja-JP" altLang="en-US" sz="2000"/>
                <a:t>テンポよく、いきいきと</a:t>
              </a:r>
              <a:endParaRPr lang="en-US" altLang="ja-JP" sz="2000"/>
            </a:p>
            <a:p>
              <a:pPr algn="ctr"/>
              <a:r>
                <a:rPr lang="ja-JP" altLang="en-US" sz="2000"/>
                <a:t>会話を楽しみたい。</a:t>
              </a:r>
              <a:endParaRPr lang="en-US" altLang="ja-JP" sz="2000"/>
            </a:p>
          </p:txBody>
        </p:sp>
      </p:grpSp>
      <p:grpSp>
        <p:nvGrpSpPr>
          <p:cNvPr id="6" name="グループ化 5">
            <a:extLst>
              <a:ext uri="{FF2B5EF4-FFF2-40B4-BE49-F238E27FC236}">
                <a16:creationId xmlns:a16="http://schemas.microsoft.com/office/drawing/2014/main" id="{84E0F886-EDD3-41D0-AAA2-1CB7B4E93C31}"/>
              </a:ext>
            </a:extLst>
          </p:cNvPr>
          <p:cNvGrpSpPr/>
          <p:nvPr/>
        </p:nvGrpSpPr>
        <p:grpSpPr>
          <a:xfrm>
            <a:off x="6069012" y="1699746"/>
            <a:ext cx="3384509" cy="1621729"/>
            <a:chOff x="6093076" y="1507234"/>
            <a:chExt cx="3384509" cy="1621729"/>
          </a:xfrm>
        </p:grpSpPr>
        <p:sp>
          <p:nvSpPr>
            <p:cNvPr id="12" name="吹き出し: 円形 11">
              <a:extLst>
                <a:ext uri="{FF2B5EF4-FFF2-40B4-BE49-F238E27FC236}">
                  <a16:creationId xmlns:a16="http://schemas.microsoft.com/office/drawing/2014/main" id="{B672E326-93E7-4F81-9E84-A5FDE5C9B96B}"/>
                </a:ext>
              </a:extLst>
            </p:cNvPr>
            <p:cNvSpPr/>
            <p:nvPr/>
          </p:nvSpPr>
          <p:spPr>
            <a:xfrm>
              <a:off x="6093076" y="1507234"/>
              <a:ext cx="3361687" cy="1621729"/>
            </a:xfrm>
            <a:prstGeom prst="wedgeEllipseCallout">
              <a:avLst>
                <a:gd name="adj1" fmla="val 42133"/>
                <a:gd name="adj2" fmla="val 19355"/>
              </a:avLst>
            </a:prstGeom>
            <a:solidFill>
              <a:srgbClr val="DD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5B84A84-DAE8-46AA-812B-4B490A690935}"/>
                </a:ext>
              </a:extLst>
            </p:cNvPr>
            <p:cNvSpPr/>
            <p:nvPr/>
          </p:nvSpPr>
          <p:spPr>
            <a:xfrm>
              <a:off x="6178153" y="1957272"/>
              <a:ext cx="3299432" cy="707886"/>
            </a:xfrm>
            <a:prstGeom prst="rect">
              <a:avLst/>
            </a:prstGeom>
          </p:spPr>
          <p:txBody>
            <a:bodyPr wrap="square">
              <a:spAutoFit/>
            </a:bodyPr>
            <a:lstStyle/>
            <a:p>
              <a:pPr algn="ctr"/>
              <a:r>
                <a:rPr lang="ja-JP" altLang="en-US" sz="2000"/>
                <a:t>話したときの印象に</a:t>
              </a:r>
              <a:endParaRPr lang="en-US" altLang="ja-JP" sz="2000"/>
            </a:p>
            <a:p>
              <a:pPr algn="ctr"/>
              <a:r>
                <a:rPr lang="ja-JP" altLang="en-US" sz="2000"/>
                <a:t>冴えがほしい。</a:t>
              </a:r>
              <a:endParaRPr lang="en-US" altLang="ja-JP" sz="2000"/>
            </a:p>
          </p:txBody>
        </p:sp>
      </p:grpSp>
      <p:sp>
        <p:nvSpPr>
          <p:cNvPr id="8" name="正方形/長方形 7">
            <a:extLst>
              <a:ext uri="{FF2B5EF4-FFF2-40B4-BE49-F238E27FC236}">
                <a16:creationId xmlns:a16="http://schemas.microsoft.com/office/drawing/2014/main" id="{22778601-0D96-4A6A-9956-2C6EA3D4A531}"/>
              </a:ext>
            </a:extLst>
          </p:cNvPr>
          <p:cNvSpPr/>
          <p:nvPr/>
        </p:nvSpPr>
        <p:spPr>
          <a:xfrm>
            <a:off x="0" y="301881"/>
            <a:ext cx="12191999" cy="461665"/>
          </a:xfrm>
          <a:prstGeom prst="rect">
            <a:avLst/>
          </a:prstGeom>
        </p:spPr>
        <p:txBody>
          <a:bodyPr wrap="square">
            <a:spAutoFit/>
          </a:bodyPr>
          <a:lstStyle/>
          <a:p>
            <a:pPr algn="ctr"/>
            <a:r>
              <a:rPr lang="ja-JP" altLang="en-US" sz="2400"/>
              <a:t>「いきいきと健康的で若々しい印象」①</a:t>
            </a:r>
          </a:p>
        </p:txBody>
      </p:sp>
    </p:spTree>
    <p:extLst>
      <p:ext uri="{BB962C8B-B14F-4D97-AF65-F5344CB8AC3E}">
        <p14:creationId xmlns:p14="http://schemas.microsoft.com/office/powerpoint/2010/main" val="232595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幸せな女性のジョガー : ストックフォト">
            <a:extLst>
              <a:ext uri="{FF2B5EF4-FFF2-40B4-BE49-F238E27FC236}">
                <a16:creationId xmlns:a16="http://schemas.microsoft.com/office/drawing/2014/main" id="{2392EF5C-9330-40A3-AFE9-9057A46A172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8175" r="17047" b="45223"/>
          <a:stretch/>
        </p:blipFill>
        <p:spPr bwMode="auto">
          <a:xfrm>
            <a:off x="666653" y="1723188"/>
            <a:ext cx="5554879" cy="370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289AFBD3-325D-487B-A73C-5BD2667F88D9}"/>
              </a:ext>
            </a:extLst>
          </p:cNvPr>
          <p:cNvGrpSpPr/>
          <p:nvPr/>
        </p:nvGrpSpPr>
        <p:grpSpPr>
          <a:xfrm>
            <a:off x="182519" y="4431791"/>
            <a:ext cx="3348251" cy="1718632"/>
            <a:chOff x="7858140" y="949967"/>
            <a:chExt cx="3348251" cy="1718632"/>
          </a:xfrm>
        </p:grpSpPr>
        <p:sp>
          <p:nvSpPr>
            <p:cNvPr id="4" name="吹き出し: 円形 3">
              <a:extLst>
                <a:ext uri="{FF2B5EF4-FFF2-40B4-BE49-F238E27FC236}">
                  <a16:creationId xmlns:a16="http://schemas.microsoft.com/office/drawing/2014/main" id="{BF233FD5-EA11-4052-B40B-B99433110425}"/>
                </a:ext>
              </a:extLst>
            </p:cNvPr>
            <p:cNvSpPr/>
            <p:nvPr/>
          </p:nvSpPr>
          <p:spPr>
            <a:xfrm>
              <a:off x="7906958" y="949967"/>
              <a:ext cx="3299433" cy="1718632"/>
            </a:xfrm>
            <a:prstGeom prst="wedgeEllipseCallout">
              <a:avLst>
                <a:gd name="adj1" fmla="val 33513"/>
                <a:gd name="adj2" fmla="val 33591"/>
              </a:avLst>
            </a:prstGeom>
            <a:solidFill>
              <a:srgbClr val="F7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9BCBD32-002D-4719-B60A-EE89C60F3F80}"/>
                </a:ext>
              </a:extLst>
            </p:cNvPr>
            <p:cNvSpPr/>
            <p:nvPr/>
          </p:nvSpPr>
          <p:spPr>
            <a:xfrm>
              <a:off x="7858140" y="1489846"/>
              <a:ext cx="3299432" cy="707886"/>
            </a:xfrm>
            <a:prstGeom prst="rect">
              <a:avLst/>
            </a:prstGeom>
          </p:spPr>
          <p:txBody>
            <a:bodyPr wrap="square">
              <a:spAutoFit/>
            </a:bodyPr>
            <a:lstStyle/>
            <a:p>
              <a:pPr algn="ctr"/>
              <a:r>
                <a:rPr lang="ja-JP" altLang="en-US" sz="2000">
                  <a:solidFill>
                    <a:schemeClr val="tx2"/>
                  </a:solidFill>
                </a:rPr>
                <a:t>健康的で年齢よりも若く</a:t>
              </a:r>
              <a:endParaRPr lang="en-US" altLang="ja-JP" sz="2000">
                <a:solidFill>
                  <a:schemeClr val="tx2"/>
                </a:solidFill>
              </a:endParaRPr>
            </a:p>
            <a:p>
              <a:pPr algn="ctr"/>
              <a:r>
                <a:rPr lang="ja-JP" altLang="en-US" sz="2000">
                  <a:solidFill>
                    <a:schemeClr val="tx2"/>
                  </a:solidFill>
                </a:rPr>
                <a:t>見られたい。</a:t>
              </a:r>
              <a:endParaRPr lang="en-US" altLang="ja-JP" sz="2000">
                <a:solidFill>
                  <a:schemeClr val="tx2"/>
                </a:solidFill>
              </a:endParaRPr>
            </a:p>
          </p:txBody>
        </p:sp>
      </p:grpSp>
      <p:pic>
        <p:nvPicPr>
          <p:cNvPr id="7" name="図 6" descr="女性 が含まれている画像&#10;&#10;自動的に生成された説明">
            <a:extLst>
              <a:ext uri="{FF2B5EF4-FFF2-40B4-BE49-F238E27FC236}">
                <a16:creationId xmlns:a16="http://schemas.microsoft.com/office/drawing/2014/main" id="{441C6F9A-D7D0-4967-89CF-0E3B7E28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678" y="2622884"/>
            <a:ext cx="5562000" cy="3708000"/>
          </a:xfrm>
          <a:prstGeom prst="rect">
            <a:avLst/>
          </a:prstGeom>
        </p:spPr>
      </p:pic>
      <p:grpSp>
        <p:nvGrpSpPr>
          <p:cNvPr id="3" name="グループ化 2">
            <a:extLst>
              <a:ext uri="{FF2B5EF4-FFF2-40B4-BE49-F238E27FC236}">
                <a16:creationId xmlns:a16="http://schemas.microsoft.com/office/drawing/2014/main" id="{B6BA1604-2871-4B9B-B6DD-D96E1FF52A5A}"/>
              </a:ext>
            </a:extLst>
          </p:cNvPr>
          <p:cNvGrpSpPr/>
          <p:nvPr/>
        </p:nvGrpSpPr>
        <p:grpSpPr>
          <a:xfrm>
            <a:off x="7532971" y="1351709"/>
            <a:ext cx="4263527" cy="1718632"/>
            <a:chOff x="305197" y="2037399"/>
            <a:chExt cx="4263527" cy="1718632"/>
          </a:xfrm>
        </p:grpSpPr>
        <p:sp>
          <p:nvSpPr>
            <p:cNvPr id="8" name="吹き出し: 円形 7">
              <a:extLst>
                <a:ext uri="{FF2B5EF4-FFF2-40B4-BE49-F238E27FC236}">
                  <a16:creationId xmlns:a16="http://schemas.microsoft.com/office/drawing/2014/main" id="{4177B8B3-31B0-4224-8840-2090EE56B8E0}"/>
                </a:ext>
              </a:extLst>
            </p:cNvPr>
            <p:cNvSpPr/>
            <p:nvPr/>
          </p:nvSpPr>
          <p:spPr>
            <a:xfrm>
              <a:off x="305197" y="2037399"/>
              <a:ext cx="4263527" cy="1718632"/>
            </a:xfrm>
            <a:prstGeom prst="wedgeEllipseCallout">
              <a:avLst>
                <a:gd name="adj1" fmla="val -21372"/>
                <a:gd name="adj2" fmla="val 37980"/>
              </a:avLst>
            </a:prstGeom>
            <a:solidFill>
              <a:srgbClr val="DD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890C112-2957-42DA-BF34-F5E4A817350B}"/>
                </a:ext>
              </a:extLst>
            </p:cNvPr>
            <p:cNvSpPr/>
            <p:nvPr/>
          </p:nvSpPr>
          <p:spPr>
            <a:xfrm>
              <a:off x="709046" y="2536959"/>
              <a:ext cx="3772570" cy="707886"/>
            </a:xfrm>
            <a:prstGeom prst="rect">
              <a:avLst/>
            </a:prstGeom>
          </p:spPr>
          <p:txBody>
            <a:bodyPr wrap="square">
              <a:spAutoFit/>
            </a:bodyPr>
            <a:lstStyle/>
            <a:p>
              <a:pPr algn="ctr"/>
              <a:r>
                <a:rPr lang="ja-JP" altLang="en-US" sz="2000">
                  <a:solidFill>
                    <a:schemeClr val="tx2"/>
                  </a:solidFill>
                </a:rPr>
                <a:t>どこから見ても若々しく、</a:t>
              </a:r>
              <a:endParaRPr lang="en-US" altLang="ja-JP" sz="2000">
                <a:solidFill>
                  <a:schemeClr val="tx2"/>
                </a:solidFill>
              </a:endParaRPr>
            </a:p>
            <a:p>
              <a:pPr algn="ctr"/>
              <a:r>
                <a:rPr lang="ja-JP" altLang="en-US" sz="2000">
                  <a:solidFill>
                    <a:schemeClr val="tx2"/>
                  </a:solidFill>
                </a:rPr>
                <a:t>見た目にも冴えた印象がほしい。</a:t>
              </a:r>
              <a:endParaRPr lang="en-US" altLang="ja-JP" sz="2000">
                <a:solidFill>
                  <a:schemeClr val="tx2"/>
                </a:solidFill>
              </a:endParaRPr>
            </a:p>
          </p:txBody>
        </p:sp>
      </p:grpSp>
      <p:sp>
        <p:nvSpPr>
          <p:cNvPr id="12" name="正方形/長方形 11">
            <a:extLst>
              <a:ext uri="{FF2B5EF4-FFF2-40B4-BE49-F238E27FC236}">
                <a16:creationId xmlns:a16="http://schemas.microsoft.com/office/drawing/2014/main" id="{7F44C4AD-5799-4828-A097-21830311C6F8}"/>
              </a:ext>
            </a:extLst>
          </p:cNvPr>
          <p:cNvSpPr/>
          <p:nvPr/>
        </p:nvSpPr>
        <p:spPr>
          <a:xfrm>
            <a:off x="0" y="301881"/>
            <a:ext cx="12191999" cy="461665"/>
          </a:xfrm>
          <a:prstGeom prst="rect">
            <a:avLst/>
          </a:prstGeom>
        </p:spPr>
        <p:txBody>
          <a:bodyPr wrap="square">
            <a:spAutoFit/>
          </a:bodyPr>
          <a:lstStyle/>
          <a:p>
            <a:pPr algn="ctr"/>
            <a:r>
              <a:rPr lang="ja-JP" altLang="en-US" sz="2400"/>
              <a:t>「いきいきと健康的で若々しい印象」②</a:t>
            </a:r>
          </a:p>
        </p:txBody>
      </p:sp>
      <p:sp>
        <p:nvSpPr>
          <p:cNvPr id="14" name="正方形/長方形 13">
            <a:extLst>
              <a:ext uri="{FF2B5EF4-FFF2-40B4-BE49-F238E27FC236}">
                <a16:creationId xmlns:a16="http://schemas.microsoft.com/office/drawing/2014/main" id="{98C0AE3A-68CB-48B1-B3E4-AD8F80382D05}"/>
              </a:ext>
            </a:extLst>
          </p:cNvPr>
          <p:cNvSpPr/>
          <p:nvPr/>
        </p:nvSpPr>
        <p:spPr>
          <a:xfrm>
            <a:off x="1" y="861197"/>
            <a:ext cx="12191998" cy="523220"/>
          </a:xfrm>
          <a:prstGeom prst="rect">
            <a:avLst/>
          </a:prstGeom>
        </p:spPr>
        <p:txBody>
          <a:bodyPr wrap="square">
            <a:spAutoFit/>
          </a:bodyPr>
          <a:lstStyle/>
          <a:p>
            <a:pPr algn="ctr"/>
            <a:r>
              <a:rPr lang="ja-JP" altLang="en-US" sz="2800">
                <a:solidFill>
                  <a:srgbClr val="16B69E"/>
                </a:solidFill>
              </a:rPr>
              <a:t>外見力</a:t>
            </a:r>
            <a:r>
              <a:rPr lang="ja-JP" altLang="en-US" sz="2800"/>
              <a:t>＝見た目の印象</a:t>
            </a:r>
          </a:p>
        </p:txBody>
      </p:sp>
    </p:spTree>
    <p:extLst>
      <p:ext uri="{BB962C8B-B14F-4D97-AF65-F5344CB8AC3E}">
        <p14:creationId xmlns:p14="http://schemas.microsoft.com/office/powerpoint/2010/main" val="4139745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矢印 14">
            <a:extLst>
              <a:ext uri="{FF2B5EF4-FFF2-40B4-BE49-F238E27FC236}">
                <a16:creationId xmlns:a16="http://schemas.microsoft.com/office/drawing/2014/main" id="{A5D9A57C-CB16-46AB-B437-9A7E74AECC05}"/>
              </a:ext>
            </a:extLst>
          </p:cNvPr>
          <p:cNvSpPr>
            <a:spLocks noChangeAspect="1"/>
          </p:cNvSpPr>
          <p:nvPr/>
        </p:nvSpPr>
        <p:spPr>
          <a:xfrm rot="20079812">
            <a:off x="5917686" y="3196467"/>
            <a:ext cx="4946339" cy="2068084"/>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61760 w 1550494"/>
              <a:gd name="connsiteY5" fmla="*/ 488793 h 653094"/>
              <a:gd name="connsiteX6" fmla="*/ 0 w 1550494"/>
              <a:gd name="connsiteY6" fmla="*/ 499758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494" h="653094">
                <a:moveTo>
                  <a:pt x="0" y="499758"/>
                </a:moveTo>
                <a:cubicBezTo>
                  <a:pt x="619387" y="427476"/>
                  <a:pt x="912011" y="316266"/>
                  <a:pt x="1002963" y="245505"/>
                </a:cubicBezTo>
                <a:lnTo>
                  <a:pt x="847047" y="51377"/>
                </a:lnTo>
                <a:lnTo>
                  <a:pt x="1550494" y="0"/>
                </a:lnTo>
                <a:lnTo>
                  <a:pt x="1310248" y="653094"/>
                </a:lnTo>
                <a:lnTo>
                  <a:pt x="1161760" y="488793"/>
                </a:lnTo>
                <a:cubicBezTo>
                  <a:pt x="1165301" y="476095"/>
                  <a:pt x="737149" y="763246"/>
                  <a:pt x="0" y="499758"/>
                </a:cubicBezTo>
                <a:close/>
              </a:path>
            </a:pathLst>
          </a:custGeom>
          <a:gradFill flip="none" rotWithShape="1">
            <a:gsLst>
              <a:gs pos="87000">
                <a:srgbClr val="A0AEC4"/>
              </a:gs>
              <a:gs pos="56000">
                <a:srgbClr val="D5E0F2"/>
              </a:gs>
              <a:gs pos="47000">
                <a:srgbClr val="F7ECFC"/>
              </a:gs>
              <a:gs pos="68000">
                <a:srgbClr val="D6E3F3"/>
              </a:gs>
              <a:gs pos="41000">
                <a:srgbClr val="D5E0F2"/>
              </a:gs>
              <a:gs pos="24000">
                <a:srgbClr val="CEE6FC"/>
              </a:gs>
              <a:gs pos="0">
                <a:srgbClr val="A0AEC4"/>
              </a:gs>
              <a:gs pos="18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AFD23BB8-CD85-4C1D-88FC-AD5425E53786}"/>
              </a:ext>
            </a:extLst>
          </p:cNvPr>
          <p:cNvSpPr/>
          <p:nvPr/>
        </p:nvSpPr>
        <p:spPr>
          <a:xfrm>
            <a:off x="10164459" y="1491369"/>
            <a:ext cx="1540806" cy="830997"/>
          </a:xfrm>
          <a:prstGeom prst="rect">
            <a:avLst/>
          </a:prstGeom>
        </p:spPr>
        <p:txBody>
          <a:bodyPr wrap="none">
            <a:spAutoFit/>
          </a:bodyPr>
          <a:lstStyle/>
          <a:p>
            <a:pPr algn="ctr"/>
            <a:r>
              <a:rPr lang="ja-JP" altLang="en-US" sz="2400">
                <a:solidFill>
                  <a:srgbClr val="44B3C8"/>
                </a:solidFill>
              </a:rPr>
              <a:t>約</a:t>
            </a:r>
            <a:r>
              <a:rPr lang="en-US" altLang="ja-JP" sz="4800">
                <a:solidFill>
                  <a:srgbClr val="44B3C8"/>
                </a:solidFill>
              </a:rPr>
              <a:t>30</a:t>
            </a:r>
            <a:r>
              <a:rPr lang="ja-JP" altLang="en-US" sz="3200">
                <a:solidFill>
                  <a:srgbClr val="44B3C8"/>
                </a:solidFill>
              </a:rPr>
              <a:t>㎎</a:t>
            </a:r>
            <a:endParaRPr lang="en-US" altLang="ja-JP" sz="3200">
              <a:solidFill>
                <a:srgbClr val="44B3C8"/>
              </a:solidFill>
            </a:endParaRPr>
          </a:p>
        </p:txBody>
      </p:sp>
      <p:sp>
        <p:nvSpPr>
          <p:cNvPr id="6" name="正方形/長方形 5">
            <a:extLst>
              <a:ext uri="{FF2B5EF4-FFF2-40B4-BE49-F238E27FC236}">
                <a16:creationId xmlns:a16="http://schemas.microsoft.com/office/drawing/2014/main" id="{CB5621E0-F845-4F00-9DF9-015E7A91F160}"/>
              </a:ext>
            </a:extLst>
          </p:cNvPr>
          <p:cNvSpPr/>
          <p:nvPr/>
        </p:nvSpPr>
        <p:spPr>
          <a:xfrm>
            <a:off x="5144332" y="5375205"/>
            <a:ext cx="1294593" cy="830997"/>
          </a:xfrm>
          <a:prstGeom prst="rect">
            <a:avLst/>
          </a:prstGeom>
        </p:spPr>
        <p:txBody>
          <a:bodyPr wrap="square">
            <a:spAutoFit/>
          </a:bodyPr>
          <a:lstStyle/>
          <a:p>
            <a:pPr algn="ctr"/>
            <a:r>
              <a:rPr lang="ja-JP" altLang="en-US" sz="2400">
                <a:solidFill>
                  <a:srgbClr val="C4D602"/>
                </a:solidFill>
              </a:rPr>
              <a:t>約</a:t>
            </a:r>
            <a:r>
              <a:rPr lang="en-US" altLang="ja-JP" sz="4800">
                <a:solidFill>
                  <a:srgbClr val="C4D602"/>
                </a:solidFill>
              </a:rPr>
              <a:t>3</a:t>
            </a:r>
            <a:r>
              <a:rPr lang="ja-JP" altLang="en-US" sz="3200">
                <a:solidFill>
                  <a:srgbClr val="C4D602"/>
                </a:solidFill>
              </a:rPr>
              <a:t>㎎</a:t>
            </a:r>
            <a:endParaRPr lang="en-US" altLang="ja-JP" sz="3200">
              <a:solidFill>
                <a:srgbClr val="C4D602"/>
              </a:solidFill>
            </a:endParaRPr>
          </a:p>
        </p:txBody>
      </p:sp>
      <p:sp>
        <p:nvSpPr>
          <p:cNvPr id="9" name="正方形/長方形 8">
            <a:extLst>
              <a:ext uri="{FF2B5EF4-FFF2-40B4-BE49-F238E27FC236}">
                <a16:creationId xmlns:a16="http://schemas.microsoft.com/office/drawing/2014/main" id="{DDBBA949-C188-48CC-9633-01F6327A65A2}"/>
              </a:ext>
            </a:extLst>
          </p:cNvPr>
          <p:cNvSpPr/>
          <p:nvPr/>
        </p:nvSpPr>
        <p:spPr>
          <a:xfrm>
            <a:off x="5326114" y="6073969"/>
            <a:ext cx="877163" cy="369332"/>
          </a:xfrm>
          <a:prstGeom prst="rect">
            <a:avLst/>
          </a:prstGeom>
        </p:spPr>
        <p:txBody>
          <a:bodyPr wrap="none">
            <a:spAutoFit/>
          </a:bodyPr>
          <a:lstStyle/>
          <a:p>
            <a:r>
              <a:rPr lang="ja-JP" altLang="en-US"/>
              <a:t>従来品</a:t>
            </a:r>
          </a:p>
        </p:txBody>
      </p:sp>
      <p:sp>
        <p:nvSpPr>
          <p:cNvPr id="10" name="正方形/長方形 9">
            <a:extLst>
              <a:ext uri="{FF2B5EF4-FFF2-40B4-BE49-F238E27FC236}">
                <a16:creationId xmlns:a16="http://schemas.microsoft.com/office/drawing/2014/main" id="{8DA23F46-25FC-45EE-9B27-12CCA0674BBF}"/>
              </a:ext>
            </a:extLst>
          </p:cNvPr>
          <p:cNvSpPr/>
          <p:nvPr/>
        </p:nvSpPr>
        <p:spPr>
          <a:xfrm>
            <a:off x="9796135" y="1405622"/>
            <a:ext cx="2297766" cy="369332"/>
          </a:xfrm>
          <a:prstGeom prst="rect">
            <a:avLst/>
          </a:prstGeom>
        </p:spPr>
        <p:txBody>
          <a:bodyPr wrap="square">
            <a:spAutoFit/>
          </a:bodyPr>
          <a:lstStyle/>
          <a:p>
            <a:pPr algn="ctr"/>
            <a:r>
              <a:rPr lang="ja-JP" altLang="en-US"/>
              <a:t>ユーススパン</a:t>
            </a:r>
            <a:r>
              <a:rPr lang="en-US" altLang="ja-JP"/>
              <a:t>R</a:t>
            </a:r>
            <a:endParaRPr lang="ja-JP" altLang="en-US"/>
          </a:p>
        </p:txBody>
      </p:sp>
      <p:sp>
        <p:nvSpPr>
          <p:cNvPr id="13" name="テキスト ボックス 12">
            <a:extLst>
              <a:ext uri="{FF2B5EF4-FFF2-40B4-BE49-F238E27FC236}">
                <a16:creationId xmlns:a16="http://schemas.microsoft.com/office/drawing/2014/main" id="{439F3140-C44B-43AB-9D2F-14644A15FB3F}"/>
              </a:ext>
            </a:extLst>
          </p:cNvPr>
          <p:cNvSpPr txBox="1"/>
          <p:nvPr/>
        </p:nvSpPr>
        <p:spPr>
          <a:xfrm>
            <a:off x="6480490" y="2641481"/>
            <a:ext cx="4219141" cy="2862322"/>
          </a:xfrm>
          <a:prstGeom prst="rect">
            <a:avLst/>
          </a:prstGeom>
          <a:noFill/>
        </p:spPr>
        <p:txBody>
          <a:bodyPr wrap="square" rtlCol="0">
            <a:spAutoFit/>
          </a:bodyPr>
          <a:lstStyle/>
          <a:p>
            <a:pPr algn="ctr"/>
            <a:r>
              <a:rPr kumimoji="1" lang="en-US" altLang="ja-JP" sz="6600" b="1"/>
              <a:t>×</a:t>
            </a:r>
            <a:r>
              <a:rPr kumimoji="1" lang="en-US" altLang="ja-JP" sz="18000" b="1"/>
              <a:t>10</a:t>
            </a:r>
            <a:endParaRPr kumimoji="1" lang="ja-JP" altLang="en-US" sz="18000" b="1"/>
          </a:p>
        </p:txBody>
      </p:sp>
      <p:grpSp>
        <p:nvGrpSpPr>
          <p:cNvPr id="7" name="グループ化 6">
            <a:extLst>
              <a:ext uri="{FF2B5EF4-FFF2-40B4-BE49-F238E27FC236}">
                <a16:creationId xmlns:a16="http://schemas.microsoft.com/office/drawing/2014/main" id="{35D5FF0A-C895-4637-ABA4-8A3AC20033F4}"/>
              </a:ext>
            </a:extLst>
          </p:cNvPr>
          <p:cNvGrpSpPr/>
          <p:nvPr/>
        </p:nvGrpSpPr>
        <p:grpSpPr>
          <a:xfrm>
            <a:off x="625539" y="1622995"/>
            <a:ext cx="5495412" cy="2287021"/>
            <a:chOff x="6643026" y="2245341"/>
            <a:chExt cx="5495412" cy="2287021"/>
          </a:xfrm>
        </p:grpSpPr>
        <p:sp>
          <p:nvSpPr>
            <p:cNvPr id="8" name="正方形/長方形 7">
              <a:extLst>
                <a:ext uri="{FF2B5EF4-FFF2-40B4-BE49-F238E27FC236}">
                  <a16:creationId xmlns:a16="http://schemas.microsoft.com/office/drawing/2014/main" id="{6D514174-E8C2-48D8-B89F-A6BD43088933}"/>
                </a:ext>
              </a:extLst>
            </p:cNvPr>
            <p:cNvSpPr/>
            <p:nvPr/>
          </p:nvSpPr>
          <p:spPr>
            <a:xfrm>
              <a:off x="6861606" y="2335115"/>
              <a:ext cx="5036480" cy="2197247"/>
            </a:xfrm>
            <a:prstGeom prst="rect">
              <a:avLst/>
            </a:prstGeom>
            <a:solidFill>
              <a:srgbClr val="DDEDF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65A5CA6D-B133-47F8-AC26-591E643CBC91}"/>
                </a:ext>
              </a:extLst>
            </p:cNvPr>
            <p:cNvSpPr/>
            <p:nvPr/>
          </p:nvSpPr>
          <p:spPr>
            <a:xfrm>
              <a:off x="6643026" y="2245341"/>
              <a:ext cx="5495412" cy="2185214"/>
            </a:xfrm>
            <a:prstGeom prst="rect">
              <a:avLst/>
            </a:prstGeom>
          </p:spPr>
          <p:txBody>
            <a:bodyPr wrap="square">
              <a:spAutoFit/>
            </a:bodyPr>
            <a:lstStyle/>
            <a:p>
              <a:pPr algn="ctr">
                <a:spcBef>
                  <a:spcPts val="800"/>
                </a:spcBef>
              </a:pPr>
              <a:r>
                <a:rPr lang="ja-JP" altLang="en-US" sz="2800"/>
                <a:t>純度約</a:t>
              </a:r>
              <a:r>
                <a:rPr lang="en-US" altLang="ja-JP" sz="4800"/>
                <a:t>99</a:t>
              </a:r>
              <a:r>
                <a:rPr lang="en-US" altLang="ja-JP" sz="3600"/>
                <a:t>%</a:t>
              </a:r>
              <a:r>
                <a:rPr lang="ja-JP" altLang="en-US" sz="2800"/>
                <a:t>*</a:t>
              </a:r>
              <a:r>
                <a:rPr lang="en-US" altLang="ja-JP" sz="2800" baseline="30000"/>
                <a:t>1</a:t>
              </a:r>
              <a:endParaRPr lang="en-US" altLang="ja-JP" sz="3600" baseline="30000"/>
            </a:p>
            <a:p>
              <a:pPr algn="ctr">
                <a:spcBef>
                  <a:spcPts val="1200"/>
                </a:spcBef>
              </a:pPr>
              <a:r>
                <a:rPr lang="ja-JP" altLang="en-US" sz="2800"/>
                <a:t>トランス型</a:t>
              </a:r>
              <a:r>
                <a:rPr lang="ja-JP" altLang="en-US" sz="3000" b="1">
                  <a:solidFill>
                    <a:srgbClr val="FF66FF"/>
                  </a:solidFill>
                </a:rPr>
                <a:t>レスベラトロール</a:t>
              </a:r>
              <a:endParaRPr lang="en-US" altLang="ja-JP" sz="3000" b="1">
                <a:solidFill>
                  <a:srgbClr val="FF66FF"/>
                </a:solidFill>
              </a:endParaRPr>
            </a:p>
            <a:p>
              <a:pPr lvl="0" algn="ctr"/>
              <a:r>
                <a:rPr lang="ja-JP" altLang="en-US" sz="2800">
                  <a:solidFill>
                    <a:srgbClr val="536787"/>
                  </a:solidFill>
                </a:rPr>
                <a:t>約</a:t>
              </a:r>
              <a:r>
                <a:rPr lang="en-US" altLang="ja-JP" sz="4800">
                  <a:solidFill>
                    <a:srgbClr val="536787"/>
                  </a:solidFill>
                </a:rPr>
                <a:t>10</a:t>
              </a:r>
              <a:r>
                <a:rPr lang="ja-JP" altLang="en-US" sz="2800">
                  <a:solidFill>
                    <a:srgbClr val="536787"/>
                  </a:solidFill>
                </a:rPr>
                <a:t>倍量*</a:t>
              </a:r>
              <a:r>
                <a:rPr lang="en-US" altLang="ja-JP" sz="2800" baseline="30000">
                  <a:solidFill>
                    <a:srgbClr val="536787"/>
                  </a:solidFill>
                </a:rPr>
                <a:t>2</a:t>
              </a:r>
              <a:r>
                <a:rPr lang="ja-JP" altLang="en-US" sz="2800">
                  <a:solidFill>
                    <a:srgbClr val="536787"/>
                  </a:solidFill>
                </a:rPr>
                <a:t>配合</a:t>
              </a:r>
              <a:endParaRPr lang="en-US" altLang="ja-JP" sz="2800"/>
            </a:p>
          </p:txBody>
        </p:sp>
      </p:grpSp>
      <p:sp>
        <p:nvSpPr>
          <p:cNvPr id="21" name="正方形/長方形 20">
            <a:extLst>
              <a:ext uri="{FF2B5EF4-FFF2-40B4-BE49-F238E27FC236}">
                <a16:creationId xmlns:a16="http://schemas.microsoft.com/office/drawing/2014/main" id="{BFEDCC71-2A26-469C-B39C-FA0D14D784D8}"/>
              </a:ext>
            </a:extLst>
          </p:cNvPr>
          <p:cNvSpPr/>
          <p:nvPr/>
        </p:nvSpPr>
        <p:spPr>
          <a:xfrm>
            <a:off x="0" y="6375223"/>
            <a:ext cx="1636987" cy="461665"/>
          </a:xfrm>
          <a:prstGeom prst="rect">
            <a:avLst/>
          </a:prstGeom>
        </p:spPr>
        <p:txBody>
          <a:bodyPr wrap="none">
            <a:spAutoFit/>
          </a:bodyPr>
          <a:lstStyle/>
          <a:p>
            <a:r>
              <a:rPr lang="ja-JP" altLang="en-US" sz="1200"/>
              <a:t>＊</a:t>
            </a:r>
            <a:r>
              <a:rPr lang="en-US" altLang="ja-JP" sz="1200"/>
              <a:t>1 98.5</a:t>
            </a:r>
            <a:r>
              <a:rPr lang="ja-JP" altLang="en-US" sz="1200"/>
              <a:t>％</a:t>
            </a:r>
            <a:endParaRPr lang="en-US" altLang="ja-JP" sz="1200"/>
          </a:p>
          <a:p>
            <a:r>
              <a:rPr lang="ja-JP" altLang="en-US" sz="1200"/>
              <a:t>＊</a:t>
            </a:r>
            <a:r>
              <a:rPr lang="en-US" altLang="ja-JP" sz="1200"/>
              <a:t>2</a:t>
            </a:r>
            <a:r>
              <a:rPr lang="ja-JP" altLang="en-US" sz="1200"/>
              <a:t>当社従来品比　　</a:t>
            </a:r>
            <a:endParaRPr lang="en-US" altLang="ja-JP" sz="1200"/>
          </a:p>
        </p:txBody>
      </p:sp>
      <p:pic>
        <p:nvPicPr>
          <p:cNvPr id="12" name="図 11">
            <a:extLst>
              <a:ext uri="{FF2B5EF4-FFF2-40B4-BE49-F238E27FC236}">
                <a16:creationId xmlns:a16="http://schemas.microsoft.com/office/drawing/2014/main" id="{11D82651-788F-439F-8F35-52D4668081FD}"/>
              </a:ext>
            </a:extLst>
          </p:cNvPr>
          <p:cNvPicPr>
            <a:picLocks noChangeAspect="1"/>
          </p:cNvPicPr>
          <p:nvPr/>
        </p:nvPicPr>
        <p:blipFill rotWithShape="1">
          <a:blip r:embed="rId3">
            <a:clrChange>
              <a:clrFrom>
                <a:srgbClr val="FFFFFF"/>
              </a:clrFrom>
              <a:clrTo>
                <a:srgbClr val="FFFFFF">
                  <a:alpha val="0"/>
                </a:srgbClr>
              </a:clrTo>
            </a:clrChange>
          </a:blip>
          <a:srcRect l="54753" t="22597" r="21316" b="50131"/>
          <a:stretch/>
        </p:blipFill>
        <p:spPr>
          <a:xfrm>
            <a:off x="1601856" y="4151715"/>
            <a:ext cx="3338560" cy="1584000"/>
          </a:xfrm>
          <a:prstGeom prst="rect">
            <a:avLst/>
          </a:prstGeom>
        </p:spPr>
      </p:pic>
      <p:sp>
        <p:nvSpPr>
          <p:cNvPr id="3" name="正方形/長方形 2">
            <a:extLst>
              <a:ext uri="{FF2B5EF4-FFF2-40B4-BE49-F238E27FC236}">
                <a16:creationId xmlns:a16="http://schemas.microsoft.com/office/drawing/2014/main" id="{0CA9F63A-35E3-467E-869E-EAF2544AF5C4}"/>
              </a:ext>
            </a:extLst>
          </p:cNvPr>
          <p:cNvSpPr/>
          <p:nvPr/>
        </p:nvSpPr>
        <p:spPr>
          <a:xfrm>
            <a:off x="0" y="519186"/>
            <a:ext cx="12191999" cy="523220"/>
          </a:xfrm>
          <a:prstGeom prst="rect">
            <a:avLst/>
          </a:prstGeom>
        </p:spPr>
        <p:txBody>
          <a:bodyPr wrap="square">
            <a:spAutoFit/>
          </a:bodyPr>
          <a:lstStyle/>
          <a:p>
            <a:pPr algn="ctr"/>
            <a:r>
              <a:rPr lang="ja-JP" altLang="en-US" sz="2400"/>
              <a:t>「</a:t>
            </a:r>
            <a:r>
              <a:rPr lang="ja-JP" altLang="en-US" sz="2800">
                <a:solidFill>
                  <a:srgbClr val="16B69E"/>
                </a:solidFill>
              </a:rPr>
              <a:t>知的瞬発力</a:t>
            </a:r>
            <a:r>
              <a:rPr lang="ja-JP" altLang="en-US" sz="2400"/>
              <a:t>」</a:t>
            </a:r>
            <a:r>
              <a:rPr lang="ja-JP" altLang="en-US" sz="2800"/>
              <a:t>と</a:t>
            </a:r>
            <a:r>
              <a:rPr lang="ja-JP" altLang="en-US" sz="2400"/>
              <a:t>「</a:t>
            </a:r>
            <a:r>
              <a:rPr lang="ja-JP" altLang="en-US" sz="2800">
                <a:solidFill>
                  <a:srgbClr val="16B69E"/>
                </a:solidFill>
              </a:rPr>
              <a:t>外見力</a:t>
            </a:r>
            <a:r>
              <a:rPr lang="ja-JP" altLang="en-US" sz="2400"/>
              <a:t>」</a:t>
            </a:r>
            <a:r>
              <a:rPr lang="ja-JP" altLang="en-US" sz="2800"/>
              <a:t>の</a:t>
            </a:r>
            <a:r>
              <a:rPr lang="en-US" altLang="ja-JP" sz="2800"/>
              <a:t>2</a:t>
            </a:r>
            <a:r>
              <a:rPr lang="ja-JP" altLang="en-US" sz="2800"/>
              <a:t>つ切り口にアプローチする成分に着目</a:t>
            </a:r>
            <a:endParaRPr lang="ja-JP" altLang="en-US" sz="2400"/>
          </a:p>
        </p:txBody>
      </p:sp>
    </p:spTree>
    <p:extLst>
      <p:ext uri="{BB962C8B-B14F-4D97-AF65-F5344CB8AC3E}">
        <p14:creationId xmlns:p14="http://schemas.microsoft.com/office/powerpoint/2010/main" val="11426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11745 0.11829 L -1.04167E-6 1.85185E-6 " pathEditMode="relative" rAng="0" ptsTypes="AA">
                                      <p:cBhvr>
                                        <p:cTn id="6" dur="2000" fill="hold"/>
                                        <p:tgtEl>
                                          <p:spTgt spid="4"/>
                                        </p:tgtEl>
                                        <p:attrNameLst>
                                          <p:attrName>ppt_x</p:attrName>
                                          <p:attrName>ppt_y</p:attrName>
                                        </p:attrNameLst>
                                      </p:cBhvr>
                                      <p:rCtr x="5872" y="-5926"/>
                                    </p:animMotion>
                                  </p:childTnLst>
                                </p:cTn>
                              </p:par>
                            </p:childTnLst>
                          </p:cTn>
                        </p:par>
                        <p:par>
                          <p:cTn id="7" fill="hold">
                            <p:stCondLst>
                              <p:cond delay="2000"/>
                            </p:stCondLst>
                            <p:childTnLst>
                              <p:par>
                                <p:cTn id="8" presetID="16" presetClass="entr" presetSubtype="37"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BFEDCC71-2A26-469C-B39C-FA0D14D784D8}"/>
              </a:ext>
            </a:extLst>
          </p:cNvPr>
          <p:cNvSpPr/>
          <p:nvPr/>
        </p:nvSpPr>
        <p:spPr>
          <a:xfrm>
            <a:off x="0" y="6375223"/>
            <a:ext cx="1636987" cy="461665"/>
          </a:xfrm>
          <a:prstGeom prst="rect">
            <a:avLst/>
          </a:prstGeom>
        </p:spPr>
        <p:txBody>
          <a:bodyPr wrap="none">
            <a:spAutoFit/>
          </a:bodyPr>
          <a:lstStyle/>
          <a:p>
            <a:r>
              <a:rPr lang="ja-JP" altLang="en-US" sz="1200"/>
              <a:t>＊</a:t>
            </a:r>
            <a:r>
              <a:rPr lang="en-US" altLang="ja-JP" sz="1200"/>
              <a:t>1 98.5</a:t>
            </a:r>
            <a:r>
              <a:rPr lang="ja-JP" altLang="en-US" sz="1200"/>
              <a:t>％</a:t>
            </a:r>
            <a:endParaRPr lang="en-US" altLang="ja-JP" sz="1200"/>
          </a:p>
          <a:p>
            <a:r>
              <a:rPr lang="ja-JP" altLang="en-US" sz="1200"/>
              <a:t>＊</a:t>
            </a:r>
            <a:r>
              <a:rPr lang="en-US" altLang="ja-JP" sz="1200"/>
              <a:t>2</a:t>
            </a:r>
            <a:r>
              <a:rPr lang="ja-JP" altLang="en-US" sz="1200"/>
              <a:t>当社従来品比　　</a:t>
            </a:r>
            <a:endParaRPr lang="en-US" altLang="ja-JP" sz="1200"/>
          </a:p>
        </p:txBody>
      </p:sp>
      <p:sp>
        <p:nvSpPr>
          <p:cNvPr id="2" name="正方形/長方形 1">
            <a:extLst>
              <a:ext uri="{FF2B5EF4-FFF2-40B4-BE49-F238E27FC236}">
                <a16:creationId xmlns:a16="http://schemas.microsoft.com/office/drawing/2014/main" id="{3DA95515-9D2B-4B6C-B7F4-A7DD45357764}"/>
              </a:ext>
            </a:extLst>
          </p:cNvPr>
          <p:cNvSpPr/>
          <p:nvPr/>
        </p:nvSpPr>
        <p:spPr>
          <a:xfrm>
            <a:off x="6163886" y="2081224"/>
            <a:ext cx="5763125" cy="3046988"/>
          </a:xfrm>
          <a:prstGeom prst="rect">
            <a:avLst/>
          </a:prstGeom>
        </p:spPr>
        <p:txBody>
          <a:bodyPr wrap="square">
            <a:spAutoFit/>
          </a:bodyPr>
          <a:lstStyle/>
          <a:p>
            <a:pPr algn="ctr">
              <a:spcBef>
                <a:spcPts val="1200"/>
              </a:spcBef>
            </a:pPr>
            <a:r>
              <a:rPr lang="ja-JP" altLang="en-US" sz="3200" b="1">
                <a:solidFill>
                  <a:srgbClr val="FF66FF"/>
                </a:solidFill>
              </a:rPr>
              <a:t>ニュースキンの</a:t>
            </a:r>
            <a:endParaRPr lang="en-US" altLang="ja-JP" sz="3200" b="1">
              <a:solidFill>
                <a:srgbClr val="FF66FF"/>
              </a:solidFill>
            </a:endParaRPr>
          </a:p>
          <a:p>
            <a:pPr algn="ctr">
              <a:spcBef>
                <a:spcPts val="1200"/>
              </a:spcBef>
            </a:pPr>
            <a:r>
              <a:rPr lang="ja-JP" altLang="en-US" sz="3200" b="1">
                <a:solidFill>
                  <a:srgbClr val="FF66FF"/>
                </a:solidFill>
              </a:rPr>
              <a:t>研究・試験データ</a:t>
            </a:r>
            <a:endParaRPr lang="en-US" altLang="ja-JP" sz="3200" b="1">
              <a:solidFill>
                <a:srgbClr val="FF66FF"/>
              </a:solidFill>
            </a:endParaRPr>
          </a:p>
          <a:p>
            <a:pPr algn="ctr">
              <a:spcBef>
                <a:spcPts val="1200"/>
              </a:spcBef>
            </a:pPr>
            <a:r>
              <a:rPr lang="ja-JP" altLang="en-US" sz="2800"/>
              <a:t>で認められた</a:t>
            </a:r>
            <a:r>
              <a:rPr lang="en-US" altLang="ja-JP" sz="2800"/>
              <a:t>2</a:t>
            </a:r>
            <a:r>
              <a:rPr lang="ja-JP" altLang="en-US" sz="2800"/>
              <a:t>つの力で</a:t>
            </a:r>
            <a:endParaRPr lang="en-US" altLang="ja-JP" sz="2800"/>
          </a:p>
          <a:p>
            <a:pPr algn="ctr">
              <a:spcBef>
                <a:spcPts val="1200"/>
              </a:spcBef>
            </a:pPr>
            <a:r>
              <a:rPr lang="ja-JP" altLang="en-US" sz="2800"/>
              <a:t>話したときにも見た目にも</a:t>
            </a:r>
            <a:endParaRPr lang="en-US" altLang="ja-JP" sz="2800"/>
          </a:p>
          <a:p>
            <a:pPr algn="ctr">
              <a:spcBef>
                <a:spcPts val="1200"/>
              </a:spcBef>
            </a:pPr>
            <a:r>
              <a:rPr lang="ja-JP" altLang="en-US" sz="2800"/>
              <a:t>欲しかった</a:t>
            </a:r>
            <a:r>
              <a:rPr lang="ja-JP" altLang="en-US" sz="3200" b="1">
                <a:solidFill>
                  <a:srgbClr val="FF66FF"/>
                </a:solidFill>
              </a:rPr>
              <a:t>冴え</a:t>
            </a:r>
            <a:r>
              <a:rPr lang="ja-JP" altLang="en-US" sz="2800"/>
              <a:t>を</a:t>
            </a:r>
            <a:endParaRPr lang="en-US" altLang="ja-JP" sz="2800"/>
          </a:p>
        </p:txBody>
      </p:sp>
      <p:grpSp>
        <p:nvGrpSpPr>
          <p:cNvPr id="20" name="グループ化 19">
            <a:extLst>
              <a:ext uri="{FF2B5EF4-FFF2-40B4-BE49-F238E27FC236}">
                <a16:creationId xmlns:a16="http://schemas.microsoft.com/office/drawing/2014/main" id="{3B4B9C7D-8304-4684-9C36-DF58AFBC05F2}"/>
              </a:ext>
            </a:extLst>
          </p:cNvPr>
          <p:cNvGrpSpPr/>
          <p:nvPr/>
        </p:nvGrpSpPr>
        <p:grpSpPr>
          <a:xfrm>
            <a:off x="625539" y="1622995"/>
            <a:ext cx="5495412" cy="2287021"/>
            <a:chOff x="6643026" y="2245341"/>
            <a:chExt cx="5495412" cy="2287021"/>
          </a:xfrm>
        </p:grpSpPr>
        <p:sp>
          <p:nvSpPr>
            <p:cNvPr id="22" name="正方形/長方形 21">
              <a:extLst>
                <a:ext uri="{FF2B5EF4-FFF2-40B4-BE49-F238E27FC236}">
                  <a16:creationId xmlns:a16="http://schemas.microsoft.com/office/drawing/2014/main" id="{7E307AEB-9194-4136-9A83-FB94894A4A72}"/>
                </a:ext>
              </a:extLst>
            </p:cNvPr>
            <p:cNvSpPr/>
            <p:nvPr/>
          </p:nvSpPr>
          <p:spPr>
            <a:xfrm>
              <a:off x="6861606" y="2335115"/>
              <a:ext cx="5036480" cy="2197247"/>
            </a:xfrm>
            <a:prstGeom prst="rect">
              <a:avLst/>
            </a:prstGeom>
            <a:solidFill>
              <a:srgbClr val="DDEDF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E0E8DE7F-F656-464C-B92C-F4FA3E3FBDD2}"/>
                </a:ext>
              </a:extLst>
            </p:cNvPr>
            <p:cNvSpPr/>
            <p:nvPr/>
          </p:nvSpPr>
          <p:spPr>
            <a:xfrm>
              <a:off x="6643026" y="2245341"/>
              <a:ext cx="5495412" cy="2185214"/>
            </a:xfrm>
            <a:prstGeom prst="rect">
              <a:avLst/>
            </a:prstGeom>
            <a:noFill/>
          </p:spPr>
          <p:txBody>
            <a:bodyPr wrap="square">
              <a:spAutoFit/>
            </a:bodyPr>
            <a:lstStyle/>
            <a:p>
              <a:pPr algn="ctr">
                <a:spcBef>
                  <a:spcPts val="800"/>
                </a:spcBef>
              </a:pPr>
              <a:r>
                <a:rPr lang="ja-JP" altLang="en-US" sz="2800"/>
                <a:t>純度約</a:t>
              </a:r>
              <a:r>
                <a:rPr lang="en-US" altLang="ja-JP" sz="4800"/>
                <a:t>99</a:t>
              </a:r>
              <a:r>
                <a:rPr lang="en-US" altLang="ja-JP" sz="3600"/>
                <a:t>%</a:t>
              </a:r>
              <a:r>
                <a:rPr lang="ja-JP" altLang="en-US" sz="2800"/>
                <a:t>*</a:t>
              </a:r>
              <a:r>
                <a:rPr lang="en-US" altLang="ja-JP" sz="2800" baseline="30000"/>
                <a:t>1</a:t>
              </a:r>
              <a:endParaRPr lang="en-US" altLang="ja-JP" sz="3600" baseline="30000"/>
            </a:p>
            <a:p>
              <a:pPr algn="ctr">
                <a:spcBef>
                  <a:spcPts val="1200"/>
                </a:spcBef>
              </a:pPr>
              <a:r>
                <a:rPr lang="ja-JP" altLang="en-US" sz="2800"/>
                <a:t>トランス型</a:t>
              </a:r>
              <a:r>
                <a:rPr lang="ja-JP" altLang="en-US" sz="3000" b="1">
                  <a:solidFill>
                    <a:srgbClr val="FF66FF"/>
                  </a:solidFill>
                </a:rPr>
                <a:t>レスベラトロール</a:t>
              </a:r>
              <a:endParaRPr lang="en-US" altLang="ja-JP" sz="3000" b="1">
                <a:solidFill>
                  <a:srgbClr val="FF66FF"/>
                </a:solidFill>
              </a:endParaRPr>
            </a:p>
            <a:p>
              <a:pPr lvl="0" algn="ctr"/>
              <a:r>
                <a:rPr lang="ja-JP" altLang="en-US" sz="2800">
                  <a:solidFill>
                    <a:srgbClr val="536787"/>
                  </a:solidFill>
                </a:rPr>
                <a:t>約</a:t>
              </a:r>
              <a:r>
                <a:rPr lang="en-US" altLang="ja-JP" sz="4800">
                  <a:solidFill>
                    <a:srgbClr val="536787"/>
                  </a:solidFill>
                </a:rPr>
                <a:t>10</a:t>
              </a:r>
              <a:r>
                <a:rPr lang="ja-JP" altLang="en-US" sz="2800">
                  <a:solidFill>
                    <a:srgbClr val="536787"/>
                  </a:solidFill>
                </a:rPr>
                <a:t>倍量*</a:t>
              </a:r>
              <a:r>
                <a:rPr lang="en-US" altLang="ja-JP" sz="2800" baseline="30000">
                  <a:solidFill>
                    <a:srgbClr val="536787"/>
                  </a:solidFill>
                </a:rPr>
                <a:t>2</a:t>
              </a:r>
              <a:r>
                <a:rPr lang="ja-JP" altLang="en-US" sz="2800">
                  <a:solidFill>
                    <a:srgbClr val="536787"/>
                  </a:solidFill>
                </a:rPr>
                <a:t>配合</a:t>
              </a:r>
              <a:endParaRPr lang="en-US" altLang="ja-JP" sz="2800"/>
            </a:p>
          </p:txBody>
        </p:sp>
      </p:grpSp>
      <p:pic>
        <p:nvPicPr>
          <p:cNvPr id="24" name="図 23">
            <a:extLst>
              <a:ext uri="{FF2B5EF4-FFF2-40B4-BE49-F238E27FC236}">
                <a16:creationId xmlns:a16="http://schemas.microsoft.com/office/drawing/2014/main" id="{3CCF2669-9511-48F7-9EDA-A92223DB7481}"/>
              </a:ext>
            </a:extLst>
          </p:cNvPr>
          <p:cNvPicPr>
            <a:picLocks noChangeAspect="1"/>
          </p:cNvPicPr>
          <p:nvPr/>
        </p:nvPicPr>
        <p:blipFill rotWithShape="1">
          <a:blip r:embed="rId3">
            <a:clrChange>
              <a:clrFrom>
                <a:srgbClr val="FFFFFF"/>
              </a:clrFrom>
              <a:clrTo>
                <a:srgbClr val="FFFFFF">
                  <a:alpha val="0"/>
                </a:srgbClr>
              </a:clrTo>
            </a:clrChange>
          </a:blip>
          <a:srcRect l="54753" t="22597" r="21316" b="50131"/>
          <a:stretch/>
        </p:blipFill>
        <p:spPr>
          <a:xfrm>
            <a:off x="1601856" y="4151715"/>
            <a:ext cx="3338560" cy="1584000"/>
          </a:xfrm>
          <a:prstGeom prst="rect">
            <a:avLst/>
          </a:prstGeom>
        </p:spPr>
      </p:pic>
      <p:sp>
        <p:nvSpPr>
          <p:cNvPr id="15" name="正方形/長方形 14">
            <a:extLst>
              <a:ext uri="{FF2B5EF4-FFF2-40B4-BE49-F238E27FC236}">
                <a16:creationId xmlns:a16="http://schemas.microsoft.com/office/drawing/2014/main" id="{030144BF-9F35-495B-B253-EF12488AFB37}"/>
              </a:ext>
            </a:extLst>
          </p:cNvPr>
          <p:cNvSpPr/>
          <p:nvPr/>
        </p:nvSpPr>
        <p:spPr>
          <a:xfrm>
            <a:off x="0" y="519186"/>
            <a:ext cx="12191999" cy="523220"/>
          </a:xfrm>
          <a:prstGeom prst="rect">
            <a:avLst/>
          </a:prstGeom>
        </p:spPr>
        <p:txBody>
          <a:bodyPr wrap="square">
            <a:spAutoFit/>
          </a:bodyPr>
          <a:lstStyle/>
          <a:p>
            <a:pPr algn="ctr"/>
            <a:r>
              <a:rPr lang="ja-JP" altLang="en-US" sz="2400"/>
              <a:t>「</a:t>
            </a:r>
            <a:r>
              <a:rPr lang="ja-JP" altLang="en-US" sz="2800" b="1">
                <a:solidFill>
                  <a:srgbClr val="16B69E"/>
                </a:solidFill>
              </a:rPr>
              <a:t>知的瞬発力</a:t>
            </a:r>
            <a:r>
              <a:rPr lang="ja-JP" altLang="en-US" sz="2400"/>
              <a:t>」</a:t>
            </a:r>
            <a:r>
              <a:rPr lang="ja-JP" altLang="en-US" sz="2800"/>
              <a:t>と</a:t>
            </a:r>
            <a:r>
              <a:rPr lang="ja-JP" altLang="en-US" sz="2400"/>
              <a:t>「</a:t>
            </a:r>
            <a:r>
              <a:rPr lang="ja-JP" altLang="en-US" sz="2800" b="1">
                <a:solidFill>
                  <a:srgbClr val="16B69E"/>
                </a:solidFill>
              </a:rPr>
              <a:t>外見力</a:t>
            </a:r>
            <a:r>
              <a:rPr lang="ja-JP" altLang="en-US" sz="2400"/>
              <a:t>」</a:t>
            </a:r>
            <a:r>
              <a:rPr lang="ja-JP" altLang="en-US" sz="2800"/>
              <a:t>の</a:t>
            </a:r>
            <a:r>
              <a:rPr lang="en-US" altLang="ja-JP" sz="2800"/>
              <a:t>2</a:t>
            </a:r>
            <a:r>
              <a:rPr lang="ja-JP" altLang="en-US" sz="2800"/>
              <a:t>つ切り口にアプローチする成分に着目</a:t>
            </a:r>
            <a:endParaRPr lang="ja-JP" altLang="en-US" sz="2400"/>
          </a:p>
        </p:txBody>
      </p:sp>
    </p:spTree>
    <p:extLst>
      <p:ext uri="{BB962C8B-B14F-4D97-AF65-F5344CB8AC3E}">
        <p14:creationId xmlns:p14="http://schemas.microsoft.com/office/powerpoint/2010/main" val="3217367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FB64928-24E8-4DB5-B9FF-12F1004FC551}"/>
              </a:ext>
            </a:extLst>
          </p:cNvPr>
          <p:cNvSpPr/>
          <p:nvPr/>
        </p:nvSpPr>
        <p:spPr>
          <a:xfrm>
            <a:off x="1206498" y="2926485"/>
            <a:ext cx="1723549" cy="707886"/>
          </a:xfrm>
          <a:prstGeom prst="rect">
            <a:avLst/>
          </a:prstGeom>
        </p:spPr>
        <p:txBody>
          <a:bodyPr wrap="none">
            <a:spAutoFit/>
          </a:bodyPr>
          <a:lstStyle/>
          <a:p>
            <a:pPr algn="ctr"/>
            <a:r>
              <a:rPr lang="ja-JP" altLang="en-US" sz="4000"/>
              <a:t>特長２</a:t>
            </a:r>
            <a:endParaRPr lang="en-US" altLang="ja-JP" sz="4000"/>
          </a:p>
        </p:txBody>
      </p:sp>
      <p:grpSp>
        <p:nvGrpSpPr>
          <p:cNvPr id="7" name="グループ化 6">
            <a:extLst>
              <a:ext uri="{FF2B5EF4-FFF2-40B4-BE49-F238E27FC236}">
                <a16:creationId xmlns:a16="http://schemas.microsoft.com/office/drawing/2014/main" id="{B5696BBC-2FF1-4826-99CB-7991E20D9CE4}"/>
              </a:ext>
            </a:extLst>
          </p:cNvPr>
          <p:cNvGrpSpPr/>
          <p:nvPr/>
        </p:nvGrpSpPr>
        <p:grpSpPr>
          <a:xfrm>
            <a:off x="4862174" y="1185832"/>
            <a:ext cx="5552501" cy="3846264"/>
            <a:chOff x="4862174" y="1185832"/>
            <a:chExt cx="5552501" cy="3846264"/>
          </a:xfrm>
        </p:grpSpPr>
        <p:pic>
          <p:nvPicPr>
            <p:cNvPr id="4" name="図 3">
              <a:extLst>
                <a:ext uri="{FF2B5EF4-FFF2-40B4-BE49-F238E27FC236}">
                  <a16:creationId xmlns:a16="http://schemas.microsoft.com/office/drawing/2014/main" id="{012D430F-6E6F-42E1-8693-9C45D271E1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2174" y="1185832"/>
              <a:ext cx="5552501" cy="3846264"/>
            </a:xfrm>
            <a:prstGeom prst="rect">
              <a:avLst/>
            </a:prstGeom>
          </p:spPr>
        </p:pic>
        <p:sp>
          <p:nvSpPr>
            <p:cNvPr id="2" name="正方形/長方形 1">
              <a:extLst>
                <a:ext uri="{FF2B5EF4-FFF2-40B4-BE49-F238E27FC236}">
                  <a16:creationId xmlns:a16="http://schemas.microsoft.com/office/drawing/2014/main" id="{9D267EDE-B626-4F10-A9D9-40555EEDE36D}"/>
                </a:ext>
              </a:extLst>
            </p:cNvPr>
            <p:cNvSpPr/>
            <p:nvPr/>
          </p:nvSpPr>
          <p:spPr>
            <a:xfrm>
              <a:off x="9264409" y="2803144"/>
              <a:ext cx="190500" cy="223531"/>
            </a:xfrm>
            <a:prstGeom prst="rect">
              <a:avLst/>
            </a:prstGeom>
            <a:solidFill>
              <a:srgbClr val="5DC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a:t>1</a:t>
              </a:r>
              <a:endParaRPr kumimoji="1" lang="ja-JP" altLang="en-US"/>
            </a:p>
          </p:txBody>
        </p:sp>
      </p:grpSp>
      <p:grpSp>
        <p:nvGrpSpPr>
          <p:cNvPr id="5" name="グループ化 4">
            <a:extLst>
              <a:ext uri="{FF2B5EF4-FFF2-40B4-BE49-F238E27FC236}">
                <a16:creationId xmlns:a16="http://schemas.microsoft.com/office/drawing/2014/main" id="{63C524E3-13F9-496C-919B-3C74A6A1E491}"/>
              </a:ext>
            </a:extLst>
          </p:cNvPr>
          <p:cNvGrpSpPr/>
          <p:nvPr/>
        </p:nvGrpSpPr>
        <p:grpSpPr>
          <a:xfrm>
            <a:off x="3649088" y="4915630"/>
            <a:ext cx="7903941" cy="787926"/>
            <a:chOff x="3649088" y="4915630"/>
            <a:chExt cx="7903941" cy="787926"/>
          </a:xfrm>
        </p:grpSpPr>
        <p:pic>
          <p:nvPicPr>
            <p:cNvPr id="6" name="図 5">
              <a:extLst>
                <a:ext uri="{FF2B5EF4-FFF2-40B4-BE49-F238E27FC236}">
                  <a16:creationId xmlns:a16="http://schemas.microsoft.com/office/drawing/2014/main" id="{AB85D967-0ADC-4313-B68B-FD7BF714D5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49088" y="4915630"/>
              <a:ext cx="7903941" cy="787926"/>
            </a:xfrm>
            <a:prstGeom prst="rect">
              <a:avLst/>
            </a:prstGeom>
          </p:spPr>
        </p:pic>
        <p:sp>
          <p:nvSpPr>
            <p:cNvPr id="9" name="正方形/長方形 8">
              <a:extLst>
                <a:ext uri="{FF2B5EF4-FFF2-40B4-BE49-F238E27FC236}">
                  <a16:creationId xmlns:a16="http://schemas.microsoft.com/office/drawing/2014/main" id="{857D0BCB-E06F-447B-A233-5914B7FBE3FB}"/>
                </a:ext>
              </a:extLst>
            </p:cNvPr>
            <p:cNvSpPr/>
            <p:nvPr/>
          </p:nvSpPr>
          <p:spPr>
            <a:xfrm>
              <a:off x="11350954" y="4933125"/>
              <a:ext cx="190500" cy="223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rgbClr val="2FBEA8"/>
                  </a:solidFill>
                </a:rPr>
                <a:t>2</a:t>
              </a:r>
              <a:endParaRPr kumimoji="1" lang="ja-JP" altLang="en-US">
                <a:solidFill>
                  <a:srgbClr val="2FBEA8"/>
                </a:solidFill>
              </a:endParaRPr>
            </a:p>
          </p:txBody>
        </p:sp>
      </p:grpSp>
      <p:sp>
        <p:nvSpPr>
          <p:cNvPr id="10" name="正方形/長方形 9">
            <a:extLst>
              <a:ext uri="{FF2B5EF4-FFF2-40B4-BE49-F238E27FC236}">
                <a16:creationId xmlns:a16="http://schemas.microsoft.com/office/drawing/2014/main" id="{7D0044F8-1272-4061-A96B-CE8518F07E2E}"/>
              </a:ext>
            </a:extLst>
          </p:cNvPr>
          <p:cNvSpPr/>
          <p:nvPr/>
        </p:nvSpPr>
        <p:spPr>
          <a:xfrm>
            <a:off x="96456" y="6425451"/>
            <a:ext cx="7903940" cy="430887"/>
          </a:xfrm>
          <a:prstGeom prst="rect">
            <a:avLst/>
          </a:prstGeom>
        </p:spPr>
        <p:txBody>
          <a:bodyPr wrap="square">
            <a:spAutoFit/>
          </a:bodyPr>
          <a:lstStyle/>
          <a:p>
            <a:r>
              <a:rPr lang="ja-JP" altLang="en-US" sz="1100"/>
              <a:t>＊</a:t>
            </a:r>
            <a:r>
              <a:rPr lang="en-US" altLang="ja-JP" sz="1100"/>
              <a:t>1 ageLOC</a:t>
            </a:r>
            <a:r>
              <a:rPr lang="ja-JP" altLang="en-US" sz="1100"/>
              <a:t> ブレンドのそれぞれの成分がニュースキンが考える理想的なバランスで新設計されたこと。</a:t>
            </a:r>
            <a:endParaRPr lang="en-US" altLang="ja-JP" sz="1100"/>
          </a:p>
          <a:p>
            <a:r>
              <a:rPr lang="ja-JP" altLang="en-US" sz="1100"/>
              <a:t>＊</a:t>
            </a:r>
            <a:r>
              <a:rPr lang="en-US" altLang="ja-JP" sz="1100"/>
              <a:t>2</a:t>
            </a:r>
            <a:r>
              <a:rPr lang="ja-JP" altLang="en-US" sz="1100"/>
              <a:t>トランス型レスベラトロールを増量した製品設計になったこと。</a:t>
            </a:r>
            <a:endParaRPr lang="en-US" altLang="ja-JP" sz="1100"/>
          </a:p>
        </p:txBody>
      </p:sp>
    </p:spTree>
    <p:extLst>
      <p:ext uri="{BB962C8B-B14F-4D97-AF65-F5344CB8AC3E}">
        <p14:creationId xmlns:p14="http://schemas.microsoft.com/office/powerpoint/2010/main" val="23812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9B50654-B4E9-4F7C-9807-2C58B439190B}"/>
              </a:ext>
            </a:extLst>
          </p:cNvPr>
          <p:cNvGrpSpPr/>
          <p:nvPr/>
        </p:nvGrpSpPr>
        <p:grpSpPr>
          <a:xfrm>
            <a:off x="2962634" y="700558"/>
            <a:ext cx="6266732" cy="5456885"/>
            <a:chOff x="2800410" y="522415"/>
            <a:chExt cx="6266732" cy="5456885"/>
          </a:xfrm>
        </p:grpSpPr>
        <p:sp>
          <p:nvSpPr>
            <p:cNvPr id="3" name="十二角形 2">
              <a:extLst>
                <a:ext uri="{FF2B5EF4-FFF2-40B4-BE49-F238E27FC236}">
                  <a16:creationId xmlns:a16="http://schemas.microsoft.com/office/drawing/2014/main" id="{054410C0-948E-4AF9-B08C-D0F4D16914B8}"/>
                </a:ext>
              </a:extLst>
            </p:cNvPr>
            <p:cNvSpPr>
              <a:spLocks noChangeAspect="1"/>
            </p:cNvSpPr>
            <p:nvPr/>
          </p:nvSpPr>
          <p:spPr>
            <a:xfrm>
              <a:off x="4410886" y="1655101"/>
              <a:ext cx="3240000" cy="3240000"/>
            </a:xfrm>
            <a:prstGeom prst="dodecagon">
              <a:avLst/>
            </a:prstGeom>
            <a:solidFill>
              <a:srgbClr val="CEE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DCAFE4CB-1EA2-4AFC-A075-8BCEAE554E07}"/>
                </a:ext>
              </a:extLst>
            </p:cNvPr>
            <p:cNvSpPr txBox="1"/>
            <p:nvPr/>
          </p:nvSpPr>
          <p:spPr>
            <a:xfrm>
              <a:off x="3119845" y="2417514"/>
              <a:ext cx="5799909" cy="1692771"/>
            </a:xfrm>
            <a:prstGeom prst="rect">
              <a:avLst/>
            </a:prstGeom>
            <a:noFill/>
          </p:spPr>
          <p:txBody>
            <a:bodyPr wrap="square" rtlCol="0">
              <a:spAutoFit/>
            </a:bodyPr>
            <a:lstStyle/>
            <a:p>
              <a:pPr algn="ctr">
                <a:spcBef>
                  <a:spcPts val="1000"/>
                </a:spcBef>
              </a:pPr>
              <a:r>
                <a:rPr lang="ja-JP" altLang="en-US" sz="2800"/>
                <a:t>選び抜かれた</a:t>
              </a:r>
              <a:endParaRPr lang="en-US" altLang="ja-JP" sz="2800"/>
            </a:p>
            <a:p>
              <a:pPr algn="ctr">
                <a:spcBef>
                  <a:spcPts val="1000"/>
                </a:spcBef>
              </a:pPr>
              <a:r>
                <a:rPr lang="en-US" altLang="ja-JP" sz="2800"/>
                <a:t>ageLOC</a:t>
              </a:r>
              <a:r>
                <a:rPr lang="ja-JP" altLang="en-US" sz="2800"/>
                <a:t> ブレンド</a:t>
              </a:r>
              <a:endParaRPr lang="en-US" altLang="ja-JP" sz="2800"/>
            </a:p>
            <a:p>
              <a:pPr algn="ctr">
                <a:spcBef>
                  <a:spcPts val="1000"/>
                </a:spcBef>
              </a:pPr>
              <a:r>
                <a:rPr lang="en-US" altLang="ja-JP" sz="2800"/>
                <a:t>12</a:t>
              </a:r>
              <a:r>
                <a:rPr lang="ja-JP" altLang="en-US" sz="2800"/>
                <a:t>の成分と原材料</a:t>
              </a:r>
            </a:p>
          </p:txBody>
        </p:sp>
        <p:pic>
          <p:nvPicPr>
            <p:cNvPr id="5" name="図 4" descr="食品, 刺身, オレンジ, テーブル が含まれている画像&#10;&#10;自動的に生成された説明">
              <a:extLst>
                <a:ext uri="{FF2B5EF4-FFF2-40B4-BE49-F238E27FC236}">
                  <a16:creationId xmlns:a16="http://schemas.microsoft.com/office/drawing/2014/main" id="{BF42A263-0493-46E3-9A4B-57693E1EB0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938"/>
            <a:stretch/>
          </p:blipFill>
          <p:spPr>
            <a:xfrm>
              <a:off x="4633005" y="545750"/>
              <a:ext cx="1175974" cy="864000"/>
            </a:xfrm>
            <a:prstGeom prst="rect">
              <a:avLst/>
            </a:prstGeom>
          </p:spPr>
        </p:pic>
        <p:pic>
          <p:nvPicPr>
            <p:cNvPr id="7" name="図 6" descr="食品, 皿, テーブル, 作品 が含まれている画像&#10;&#10;自動的に生成された説明">
              <a:extLst>
                <a:ext uri="{FF2B5EF4-FFF2-40B4-BE49-F238E27FC236}">
                  <a16:creationId xmlns:a16="http://schemas.microsoft.com/office/drawing/2014/main" id="{237F95C3-7BBF-4FAD-8719-4269834A31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0922" y="1377147"/>
              <a:ext cx="1040091" cy="667763"/>
            </a:xfrm>
            <a:prstGeom prst="rect">
              <a:avLst/>
            </a:prstGeom>
          </p:spPr>
        </p:pic>
        <p:pic>
          <p:nvPicPr>
            <p:cNvPr id="9" name="図 8" descr="タマネギ, 座る, テーブル, オレンジ が含まれている画像&#10;&#10;自動的に生成された説明">
              <a:extLst>
                <a:ext uri="{FF2B5EF4-FFF2-40B4-BE49-F238E27FC236}">
                  <a16:creationId xmlns:a16="http://schemas.microsoft.com/office/drawing/2014/main" id="{9E5CD484-FA34-48AA-ACE9-A2745707B1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0410" y="2148065"/>
              <a:ext cx="1481741" cy="987827"/>
            </a:xfrm>
            <a:prstGeom prst="rect">
              <a:avLst/>
            </a:prstGeom>
          </p:spPr>
        </p:pic>
        <p:pic>
          <p:nvPicPr>
            <p:cNvPr id="11" name="図 10" descr="グリーン, テーブル, 座る, レタス が含まれている画像&#10;&#10;自動的に生成された説明">
              <a:extLst>
                <a:ext uri="{FF2B5EF4-FFF2-40B4-BE49-F238E27FC236}">
                  <a16:creationId xmlns:a16="http://schemas.microsoft.com/office/drawing/2014/main" id="{381F8B8E-8A4F-4192-9B68-9387EBA8EE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5619" y="3298904"/>
              <a:ext cx="1162050" cy="774700"/>
            </a:xfrm>
            <a:prstGeom prst="rect">
              <a:avLst/>
            </a:prstGeom>
          </p:spPr>
        </p:pic>
        <p:pic>
          <p:nvPicPr>
            <p:cNvPr id="13" name="図 12" descr="オレンジ, フルーツ, スライス, 食品 が含まれている画像&#10;&#10;自動的に生成された説明">
              <a:extLst>
                <a:ext uri="{FF2B5EF4-FFF2-40B4-BE49-F238E27FC236}">
                  <a16:creationId xmlns:a16="http://schemas.microsoft.com/office/drawing/2014/main" id="{CFC3E2A1-4C86-49DC-9F61-A371195DA7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25522" y="4352139"/>
              <a:ext cx="1307483" cy="827071"/>
            </a:xfrm>
            <a:prstGeom prst="rect">
              <a:avLst/>
            </a:prstGeom>
          </p:spPr>
        </p:pic>
        <p:pic>
          <p:nvPicPr>
            <p:cNvPr id="15" name="図 14" descr="工場, 木, サボテン, 花 が含まれている画像&#10;&#10;自動的に生成された説明">
              <a:extLst>
                <a:ext uri="{FF2B5EF4-FFF2-40B4-BE49-F238E27FC236}">
                  <a16:creationId xmlns:a16="http://schemas.microsoft.com/office/drawing/2014/main" id="{8F5CE10A-4700-48D3-A9D8-57156DEC83A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91460" y="4989635"/>
              <a:ext cx="1242919" cy="951992"/>
            </a:xfrm>
            <a:prstGeom prst="rect">
              <a:avLst/>
            </a:prstGeom>
          </p:spPr>
        </p:pic>
        <p:pic>
          <p:nvPicPr>
            <p:cNvPr id="17" name="図 16" descr="複数のトマト&#10;&#10;自動的に生成された説明">
              <a:extLst>
                <a:ext uri="{FF2B5EF4-FFF2-40B4-BE49-F238E27FC236}">
                  <a16:creationId xmlns:a16="http://schemas.microsoft.com/office/drawing/2014/main" id="{EE973D29-7BE9-44FE-AF49-9C1DFBA0BC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22896" y="522415"/>
              <a:ext cx="1427990" cy="951993"/>
            </a:xfrm>
            <a:prstGeom prst="rect">
              <a:avLst/>
            </a:prstGeom>
          </p:spPr>
        </p:pic>
        <p:pic>
          <p:nvPicPr>
            <p:cNvPr id="19" name="図 18" descr="オレンジ, 食品, フルーツ, スライス が含まれている画像&#10;&#10;自動的に生成された説明">
              <a:extLst>
                <a:ext uri="{FF2B5EF4-FFF2-40B4-BE49-F238E27FC236}">
                  <a16:creationId xmlns:a16="http://schemas.microsoft.com/office/drawing/2014/main" id="{A9DF6E7B-7A9B-4F8D-A6A5-51E9CA96CD7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41999" y="3366755"/>
              <a:ext cx="1225143" cy="801856"/>
            </a:xfrm>
            <a:prstGeom prst="rect">
              <a:avLst/>
            </a:prstGeom>
          </p:spPr>
        </p:pic>
        <p:pic>
          <p:nvPicPr>
            <p:cNvPr id="21" name="図 20" descr="フルーツ, 食品, ドライフルーツ が含まれている画像&#10;&#10;自動的に生成された説明">
              <a:extLst>
                <a:ext uri="{FF2B5EF4-FFF2-40B4-BE49-F238E27FC236}">
                  <a16:creationId xmlns:a16="http://schemas.microsoft.com/office/drawing/2014/main" id="{4733FE9D-6650-43DC-BA01-760741137C0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779621" y="2374030"/>
              <a:ext cx="1239555" cy="686276"/>
            </a:xfrm>
            <a:prstGeom prst="rect">
              <a:avLst/>
            </a:prstGeom>
          </p:spPr>
        </p:pic>
        <p:pic>
          <p:nvPicPr>
            <p:cNvPr id="23" name="図 22" descr="茶色, テーブル, フルーツ が含まれている画像&#10;&#10;自動的に生成された説明">
              <a:extLst>
                <a:ext uri="{FF2B5EF4-FFF2-40B4-BE49-F238E27FC236}">
                  <a16:creationId xmlns:a16="http://schemas.microsoft.com/office/drawing/2014/main" id="{DD6B6C2F-ADDC-4D2D-9D66-5D7D3DD1208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436405" y="1409750"/>
              <a:ext cx="1084086" cy="827071"/>
            </a:xfrm>
            <a:prstGeom prst="rect">
              <a:avLst/>
            </a:prstGeom>
          </p:spPr>
        </p:pic>
        <p:pic>
          <p:nvPicPr>
            <p:cNvPr id="25" name="図 24" descr="動物, 魚, 横たわる が含まれている画像&#10;&#10;自動的に生成された説明">
              <a:extLst>
                <a:ext uri="{FF2B5EF4-FFF2-40B4-BE49-F238E27FC236}">
                  <a16:creationId xmlns:a16="http://schemas.microsoft.com/office/drawing/2014/main" id="{99D9B8B9-596B-4149-8199-1A9FC3A0C05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80207" y="4347272"/>
              <a:ext cx="1210964" cy="667763"/>
            </a:xfrm>
            <a:prstGeom prst="rect">
              <a:avLst/>
            </a:prstGeom>
          </p:spPr>
        </p:pic>
        <p:pic>
          <p:nvPicPr>
            <p:cNvPr id="27" name="図 26" descr="フルーツ, 食品 が含まれている画像&#10;&#10;自動的に生成された説明">
              <a:extLst>
                <a:ext uri="{FF2B5EF4-FFF2-40B4-BE49-F238E27FC236}">
                  <a16:creationId xmlns:a16="http://schemas.microsoft.com/office/drawing/2014/main" id="{C2C76420-B672-4C9D-975C-801F93DCD3D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68566" y="5074550"/>
              <a:ext cx="1523682" cy="904750"/>
            </a:xfrm>
            <a:prstGeom prst="rect">
              <a:avLst/>
            </a:prstGeom>
          </p:spPr>
        </p:pic>
      </p:grpSp>
      <p:sp>
        <p:nvSpPr>
          <p:cNvPr id="4" name="正方形/長方形 3">
            <a:extLst>
              <a:ext uri="{FF2B5EF4-FFF2-40B4-BE49-F238E27FC236}">
                <a16:creationId xmlns:a16="http://schemas.microsoft.com/office/drawing/2014/main" id="{0E7EAA4C-DED1-417F-8502-DB3B9D00C73D}"/>
              </a:ext>
            </a:extLst>
          </p:cNvPr>
          <p:cNvSpPr/>
          <p:nvPr/>
        </p:nvSpPr>
        <p:spPr>
          <a:xfrm>
            <a:off x="7767846" y="6513160"/>
            <a:ext cx="4596515" cy="276999"/>
          </a:xfrm>
          <a:prstGeom prst="rect">
            <a:avLst/>
          </a:prstGeom>
        </p:spPr>
        <p:txBody>
          <a:bodyPr wrap="none">
            <a:spAutoFit/>
          </a:bodyPr>
          <a:lstStyle/>
          <a:p>
            <a:r>
              <a:rPr lang="en-US" altLang="ja-JP" sz="1200"/>
              <a:t>※</a:t>
            </a:r>
            <a:r>
              <a:rPr lang="ja-JP" altLang="en-US" sz="1200"/>
              <a:t>図形は</a:t>
            </a:r>
            <a:r>
              <a:rPr lang="en-US" altLang="ja-JP" sz="1200"/>
              <a:t>ageLOC</a:t>
            </a:r>
            <a:r>
              <a:rPr lang="ja-JP" altLang="en-US" sz="1200"/>
              <a:t> ブレンドのパワーバランスのイメージです。</a:t>
            </a:r>
            <a:endParaRPr lang="en-US" altLang="ja-JP" sz="1200"/>
          </a:p>
        </p:txBody>
      </p:sp>
    </p:spTree>
    <p:extLst>
      <p:ext uri="{BB962C8B-B14F-4D97-AF65-F5344CB8AC3E}">
        <p14:creationId xmlns:p14="http://schemas.microsoft.com/office/powerpoint/2010/main" val="218249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628DE3-E603-4F36-975E-9F5BE79ED3E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4487" y="2547000"/>
            <a:ext cx="3576462" cy="1764000"/>
          </a:xfrm>
          <a:prstGeom prst="rect">
            <a:avLst/>
          </a:prstGeom>
        </p:spPr>
      </p:pic>
      <p:sp>
        <p:nvSpPr>
          <p:cNvPr id="7" name="正方形/長方形 6">
            <a:extLst>
              <a:ext uri="{FF2B5EF4-FFF2-40B4-BE49-F238E27FC236}">
                <a16:creationId xmlns:a16="http://schemas.microsoft.com/office/drawing/2014/main" id="{2C79286F-7456-4F53-88A5-581117169236}"/>
              </a:ext>
            </a:extLst>
          </p:cNvPr>
          <p:cNvSpPr/>
          <p:nvPr/>
        </p:nvSpPr>
        <p:spPr>
          <a:xfrm>
            <a:off x="0" y="0"/>
            <a:ext cx="6889857" cy="6858000"/>
          </a:xfrm>
          <a:prstGeom prst="rect">
            <a:avLst/>
          </a:prstGeom>
          <a:gradFill flip="none" rotWithShape="1">
            <a:gsLst>
              <a:gs pos="48000">
                <a:schemeClr val="bg1"/>
              </a:gs>
              <a:gs pos="0">
                <a:schemeClr val="accent1">
                  <a:lumMod val="5000"/>
                  <a:lumOff val="95000"/>
                </a:schemeClr>
              </a:gs>
              <a:gs pos="63000">
                <a:srgbClr val="D5E0F2"/>
              </a:gs>
              <a:gs pos="84000">
                <a:srgbClr val="E0E7F3"/>
              </a:gs>
              <a:gs pos="97000">
                <a:srgbClr val="F7ECFC"/>
              </a:gs>
              <a:gs pos="74000">
                <a:srgbClr val="D6E3F3"/>
              </a:gs>
              <a:gs pos="35000">
                <a:srgbClr val="D5E0F2"/>
              </a:gs>
              <a:gs pos="24000">
                <a:srgbClr val="CEE6FC"/>
              </a:gs>
              <a:gs pos="7000">
                <a:srgbClr val="CBDEF5"/>
              </a:gs>
              <a:gs pos="18000">
                <a:schemeClr val="accent1">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379B20BA-7A51-4E23-B83D-899588A8E38B}"/>
              </a:ext>
            </a:extLst>
          </p:cNvPr>
          <p:cNvSpPr txBox="1"/>
          <p:nvPr/>
        </p:nvSpPr>
        <p:spPr>
          <a:xfrm>
            <a:off x="519775" y="845263"/>
            <a:ext cx="9864436" cy="4673202"/>
          </a:xfrm>
          <a:prstGeom prst="rect">
            <a:avLst/>
          </a:prstGeom>
          <a:noFill/>
        </p:spPr>
        <p:txBody>
          <a:bodyPr wrap="square" rtlCol="0">
            <a:spAutoFit/>
          </a:bodyPr>
          <a:lstStyle/>
          <a:p>
            <a:r>
              <a:rPr kumimoji="1" lang="ja-JP" altLang="en-US" sz="3200"/>
              <a:t>トレーニング内容</a:t>
            </a:r>
            <a:endParaRPr kumimoji="1" lang="en-US" altLang="ja-JP" sz="3200"/>
          </a:p>
          <a:p>
            <a:endParaRPr kumimoji="1" lang="en-US" altLang="ja-JP" sz="2400"/>
          </a:p>
          <a:p>
            <a:pPr marL="914400" lvl="1" indent="-457200">
              <a:lnSpc>
                <a:spcPct val="200000"/>
              </a:lnSpc>
              <a:buFont typeface="Wingdings" panose="05000000000000000000" pitchFamily="2" charset="2"/>
              <a:buChar char="u"/>
            </a:pPr>
            <a:r>
              <a:rPr kumimoji="1" lang="ja-JP" altLang="en-US" sz="2400"/>
              <a:t>ユーススパンとは</a:t>
            </a:r>
            <a:endParaRPr kumimoji="1" lang="en-US" altLang="ja-JP" sz="2400"/>
          </a:p>
          <a:p>
            <a:pPr marL="914400" lvl="1" indent="-457200">
              <a:lnSpc>
                <a:spcPct val="200000"/>
              </a:lnSpc>
              <a:buFont typeface="Wingdings" panose="05000000000000000000" pitchFamily="2" charset="2"/>
              <a:buChar char="u"/>
            </a:pPr>
            <a:r>
              <a:rPr lang="ja-JP" altLang="en-US" sz="2400"/>
              <a:t>ユーススパン </a:t>
            </a:r>
            <a:r>
              <a:rPr lang="en-US" altLang="ja-JP" sz="2400"/>
              <a:t>R</a:t>
            </a:r>
            <a:r>
              <a:rPr lang="ja-JP" altLang="en-US" sz="2400"/>
              <a:t>　コンセプトと特長</a:t>
            </a:r>
            <a:endParaRPr kumimoji="1" lang="en-US" altLang="ja-JP" sz="2400"/>
          </a:p>
          <a:p>
            <a:pPr marL="914400" lvl="1" indent="-457200">
              <a:lnSpc>
                <a:spcPct val="200000"/>
              </a:lnSpc>
              <a:buFont typeface="Wingdings" panose="05000000000000000000" pitchFamily="2" charset="2"/>
              <a:buChar char="u"/>
            </a:pPr>
            <a:r>
              <a:rPr kumimoji="1" lang="ja-JP" altLang="en-US" sz="2400"/>
              <a:t>価格情報</a:t>
            </a:r>
            <a:endParaRPr kumimoji="1" lang="en-US" altLang="ja-JP" sz="2400"/>
          </a:p>
          <a:p>
            <a:pPr marL="914400" lvl="1" indent="-457200">
              <a:lnSpc>
                <a:spcPct val="200000"/>
              </a:lnSpc>
              <a:buFont typeface="Wingdings" panose="05000000000000000000" pitchFamily="2" charset="2"/>
              <a:buChar char="u"/>
            </a:pPr>
            <a:r>
              <a:rPr lang="ja-JP" altLang="en-US" sz="2400"/>
              <a:t>よくある質問</a:t>
            </a:r>
            <a:endParaRPr lang="en-US" altLang="ja-JP" sz="2400"/>
          </a:p>
          <a:p>
            <a:pPr marL="914400" lvl="1" indent="-457200">
              <a:lnSpc>
                <a:spcPct val="200000"/>
              </a:lnSpc>
              <a:buFont typeface="Wingdings" panose="05000000000000000000" pitchFamily="2" charset="2"/>
              <a:buChar char="u"/>
            </a:pPr>
            <a:r>
              <a:rPr kumimoji="1" lang="ja-JP" altLang="en-US" sz="2400"/>
              <a:t>印象を好転させるセールストーク</a:t>
            </a:r>
          </a:p>
        </p:txBody>
      </p:sp>
    </p:spTree>
    <p:extLst>
      <p:ext uri="{BB962C8B-B14F-4D97-AF65-F5344CB8AC3E}">
        <p14:creationId xmlns:p14="http://schemas.microsoft.com/office/powerpoint/2010/main" val="2232572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descr="オレンジ, 食品, フルーツ, スライス が含まれている画像&#10;&#10;自動的に生成された説明">
            <a:extLst>
              <a:ext uri="{FF2B5EF4-FFF2-40B4-BE49-F238E27FC236}">
                <a16:creationId xmlns:a16="http://schemas.microsoft.com/office/drawing/2014/main" id="{3E8F4E1A-655C-4C7E-A03D-A3E8DDF92B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4223" y="3544898"/>
            <a:ext cx="1225143" cy="801856"/>
          </a:xfrm>
          <a:prstGeom prst="rect">
            <a:avLst/>
          </a:prstGeom>
        </p:spPr>
      </p:pic>
      <p:sp>
        <p:nvSpPr>
          <p:cNvPr id="12" name="二等辺三角形 11">
            <a:extLst>
              <a:ext uri="{FF2B5EF4-FFF2-40B4-BE49-F238E27FC236}">
                <a16:creationId xmlns:a16="http://schemas.microsoft.com/office/drawing/2014/main" id="{9040F1D6-0ACF-40D7-8FA3-46BC5ED85543}"/>
              </a:ext>
            </a:extLst>
          </p:cNvPr>
          <p:cNvSpPr/>
          <p:nvPr/>
        </p:nvSpPr>
        <p:spPr>
          <a:xfrm rot="370162" flipV="1">
            <a:off x="5503330" y="2592284"/>
            <a:ext cx="3716683" cy="2004867"/>
          </a:xfrm>
          <a:prstGeom prst="triangle">
            <a:avLst>
              <a:gd name="adj" fmla="val 41714"/>
            </a:avLst>
          </a:prstGeom>
          <a:solidFill>
            <a:srgbClr val="CEE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descr="茶色, テーブル, フルーツ が含まれている画像&#10;&#10;自動的に生成された説明">
            <a:extLst>
              <a:ext uri="{FF2B5EF4-FFF2-40B4-BE49-F238E27FC236}">
                <a16:creationId xmlns:a16="http://schemas.microsoft.com/office/drawing/2014/main" id="{D5792420-50BB-46F1-994A-79493FAB0A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98629" y="1587893"/>
            <a:ext cx="1084086" cy="827071"/>
          </a:xfrm>
          <a:prstGeom prst="rect">
            <a:avLst/>
          </a:prstGeom>
        </p:spPr>
      </p:pic>
      <p:pic>
        <p:nvPicPr>
          <p:cNvPr id="28" name="図 27">
            <a:extLst>
              <a:ext uri="{FF2B5EF4-FFF2-40B4-BE49-F238E27FC236}">
                <a16:creationId xmlns:a16="http://schemas.microsoft.com/office/drawing/2014/main" id="{288D9B84-4A7F-4FBF-8BC3-7CEC532818F7}"/>
              </a:ext>
            </a:extLst>
          </p:cNvPr>
          <p:cNvPicPr>
            <a:picLocks noChangeAspect="1"/>
          </p:cNvPicPr>
          <p:nvPr/>
        </p:nvPicPr>
        <p:blipFill rotWithShape="1">
          <a:blip r:embed="rId5">
            <a:clrChange>
              <a:clrFrom>
                <a:srgbClr val="FFFFFF"/>
              </a:clrFrom>
              <a:clrTo>
                <a:srgbClr val="FFFFFF">
                  <a:alpha val="0"/>
                </a:srgbClr>
              </a:clrTo>
            </a:clrChange>
          </a:blip>
          <a:srcRect l="54753" t="22597" r="21316" b="50131"/>
          <a:stretch/>
        </p:blipFill>
        <p:spPr>
          <a:xfrm>
            <a:off x="9101851" y="2467040"/>
            <a:ext cx="1896913" cy="900000"/>
          </a:xfrm>
          <a:prstGeom prst="rect">
            <a:avLst/>
          </a:prstGeom>
        </p:spPr>
      </p:pic>
      <p:pic>
        <p:nvPicPr>
          <p:cNvPr id="29" name="図 28" descr="フルーツ, 食品, ドライフルーツ が含まれている画像&#10;&#10;自動的に生成された説明">
            <a:extLst>
              <a:ext uri="{FF2B5EF4-FFF2-40B4-BE49-F238E27FC236}">
                <a16:creationId xmlns:a16="http://schemas.microsoft.com/office/drawing/2014/main" id="{583A9A41-9E85-4359-A91D-16C4AE6A84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04968" y="2564896"/>
            <a:ext cx="1239555" cy="686276"/>
          </a:xfrm>
          <a:prstGeom prst="rect">
            <a:avLst/>
          </a:prstGeom>
        </p:spPr>
      </p:pic>
      <p:sp>
        <p:nvSpPr>
          <p:cNvPr id="3" name="正方形/長方形 2">
            <a:extLst>
              <a:ext uri="{FF2B5EF4-FFF2-40B4-BE49-F238E27FC236}">
                <a16:creationId xmlns:a16="http://schemas.microsoft.com/office/drawing/2014/main" id="{2F1D8521-4DEB-4038-AD2B-FE41688B7516}"/>
              </a:ext>
            </a:extLst>
          </p:cNvPr>
          <p:cNvSpPr/>
          <p:nvPr/>
        </p:nvSpPr>
        <p:spPr>
          <a:xfrm>
            <a:off x="7767846" y="6513160"/>
            <a:ext cx="4596515" cy="276999"/>
          </a:xfrm>
          <a:prstGeom prst="rect">
            <a:avLst/>
          </a:prstGeom>
        </p:spPr>
        <p:txBody>
          <a:bodyPr wrap="none">
            <a:spAutoFit/>
          </a:bodyPr>
          <a:lstStyle/>
          <a:p>
            <a:r>
              <a:rPr lang="en-US" altLang="ja-JP" sz="1200"/>
              <a:t>※</a:t>
            </a:r>
            <a:r>
              <a:rPr lang="ja-JP" altLang="en-US" sz="1200"/>
              <a:t>図形は</a:t>
            </a:r>
            <a:r>
              <a:rPr lang="en-US" altLang="ja-JP" sz="1200"/>
              <a:t>ageLOC</a:t>
            </a:r>
            <a:r>
              <a:rPr lang="ja-JP" altLang="en-US" sz="1200"/>
              <a:t> ブレンドのパワーバランスのイメージです。</a:t>
            </a:r>
            <a:endParaRPr lang="en-US" altLang="ja-JP" sz="1200"/>
          </a:p>
        </p:txBody>
      </p:sp>
      <p:sp>
        <p:nvSpPr>
          <p:cNvPr id="21" name="十二角形 20">
            <a:extLst>
              <a:ext uri="{FF2B5EF4-FFF2-40B4-BE49-F238E27FC236}">
                <a16:creationId xmlns:a16="http://schemas.microsoft.com/office/drawing/2014/main" id="{113EA3CE-F92D-4163-B5DC-C5B0351BA787}"/>
              </a:ext>
            </a:extLst>
          </p:cNvPr>
          <p:cNvSpPr>
            <a:spLocks noChangeAspect="1"/>
          </p:cNvSpPr>
          <p:nvPr/>
        </p:nvSpPr>
        <p:spPr>
          <a:xfrm>
            <a:off x="4573110" y="1833244"/>
            <a:ext cx="3240000" cy="3240000"/>
          </a:xfrm>
          <a:prstGeom prst="dodecagon">
            <a:avLst/>
          </a:prstGeom>
          <a:solidFill>
            <a:srgbClr val="CEE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7C5A9F2D-7166-42CD-AC3D-0419B6A2292C}"/>
              </a:ext>
            </a:extLst>
          </p:cNvPr>
          <p:cNvSpPr txBox="1"/>
          <p:nvPr/>
        </p:nvSpPr>
        <p:spPr>
          <a:xfrm>
            <a:off x="3282069" y="2595657"/>
            <a:ext cx="5799909" cy="1692771"/>
          </a:xfrm>
          <a:prstGeom prst="rect">
            <a:avLst/>
          </a:prstGeom>
          <a:noFill/>
        </p:spPr>
        <p:txBody>
          <a:bodyPr wrap="square" rtlCol="0">
            <a:spAutoFit/>
          </a:bodyPr>
          <a:lstStyle/>
          <a:p>
            <a:pPr algn="ctr">
              <a:spcBef>
                <a:spcPts val="1000"/>
              </a:spcBef>
            </a:pPr>
            <a:r>
              <a:rPr lang="ja-JP" altLang="en-US" sz="2800"/>
              <a:t>選び抜かれた</a:t>
            </a:r>
            <a:endParaRPr lang="en-US" altLang="ja-JP" sz="2800"/>
          </a:p>
          <a:p>
            <a:pPr algn="ctr">
              <a:spcBef>
                <a:spcPts val="1000"/>
              </a:spcBef>
            </a:pPr>
            <a:r>
              <a:rPr lang="en-US" altLang="ja-JP" sz="2800"/>
              <a:t>ageLOC</a:t>
            </a:r>
            <a:r>
              <a:rPr lang="ja-JP" altLang="en-US" sz="2800"/>
              <a:t> ブレンド</a:t>
            </a:r>
            <a:endParaRPr lang="en-US" altLang="ja-JP" sz="2800"/>
          </a:p>
          <a:p>
            <a:pPr algn="ctr">
              <a:spcBef>
                <a:spcPts val="1000"/>
              </a:spcBef>
            </a:pPr>
            <a:r>
              <a:rPr lang="en-US" altLang="ja-JP" sz="2800"/>
              <a:t>12</a:t>
            </a:r>
            <a:r>
              <a:rPr lang="ja-JP" altLang="en-US" sz="2800"/>
              <a:t>の成分と原材料</a:t>
            </a:r>
          </a:p>
        </p:txBody>
      </p:sp>
      <p:pic>
        <p:nvPicPr>
          <p:cNvPr id="24" name="図 23" descr="食品, 刺身, オレンジ, テーブル が含まれている画像&#10;&#10;自動的に生成された説明">
            <a:extLst>
              <a:ext uri="{FF2B5EF4-FFF2-40B4-BE49-F238E27FC236}">
                <a16:creationId xmlns:a16="http://schemas.microsoft.com/office/drawing/2014/main" id="{D7C5B77F-BE64-4B9B-B95C-6FC42CA89B0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938"/>
          <a:stretch/>
        </p:blipFill>
        <p:spPr>
          <a:xfrm>
            <a:off x="4795229" y="723893"/>
            <a:ext cx="1175974" cy="864000"/>
          </a:xfrm>
          <a:prstGeom prst="rect">
            <a:avLst/>
          </a:prstGeom>
        </p:spPr>
      </p:pic>
      <p:pic>
        <p:nvPicPr>
          <p:cNvPr id="26" name="図 25" descr="食品, 皿, テーブル, 作品 が含まれている画像&#10;&#10;自動的に生成された説明">
            <a:extLst>
              <a:ext uri="{FF2B5EF4-FFF2-40B4-BE49-F238E27FC236}">
                <a16:creationId xmlns:a16="http://schemas.microsoft.com/office/drawing/2014/main" id="{2AB12ED0-13F6-48D9-A92F-B3C191A1E4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13146" y="1555290"/>
            <a:ext cx="1040091" cy="667763"/>
          </a:xfrm>
          <a:prstGeom prst="rect">
            <a:avLst/>
          </a:prstGeom>
        </p:spPr>
      </p:pic>
      <p:pic>
        <p:nvPicPr>
          <p:cNvPr id="30" name="図 29" descr="タマネギ, 座る, テーブル, オレンジ が含まれている画像&#10;&#10;自動的に生成された説明">
            <a:extLst>
              <a:ext uri="{FF2B5EF4-FFF2-40B4-BE49-F238E27FC236}">
                <a16:creationId xmlns:a16="http://schemas.microsoft.com/office/drawing/2014/main" id="{92D9F32F-437D-4886-B372-F3B10B3486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62634" y="2326208"/>
            <a:ext cx="1481741" cy="987827"/>
          </a:xfrm>
          <a:prstGeom prst="rect">
            <a:avLst/>
          </a:prstGeom>
        </p:spPr>
      </p:pic>
      <p:pic>
        <p:nvPicPr>
          <p:cNvPr id="31" name="図 30" descr="グリーン, テーブル, 座る, レタス が含まれている画像&#10;&#10;自動的に生成された説明">
            <a:extLst>
              <a:ext uri="{FF2B5EF4-FFF2-40B4-BE49-F238E27FC236}">
                <a16:creationId xmlns:a16="http://schemas.microsoft.com/office/drawing/2014/main" id="{1331543A-C0AF-494F-82CE-FED8A8DA5F6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87843" y="3477047"/>
            <a:ext cx="1162050" cy="774700"/>
          </a:xfrm>
          <a:prstGeom prst="rect">
            <a:avLst/>
          </a:prstGeom>
        </p:spPr>
      </p:pic>
      <p:pic>
        <p:nvPicPr>
          <p:cNvPr id="32" name="図 31" descr="オレンジ, フルーツ, スライス, 食品 が含まれている画像&#10;&#10;自動的に生成された説明">
            <a:extLst>
              <a:ext uri="{FF2B5EF4-FFF2-40B4-BE49-F238E27FC236}">
                <a16:creationId xmlns:a16="http://schemas.microsoft.com/office/drawing/2014/main" id="{C3BB73B5-6648-4A73-9E7E-382C386AA1B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487746" y="4530282"/>
            <a:ext cx="1307483" cy="827071"/>
          </a:xfrm>
          <a:prstGeom prst="rect">
            <a:avLst/>
          </a:prstGeom>
        </p:spPr>
      </p:pic>
      <p:pic>
        <p:nvPicPr>
          <p:cNvPr id="33" name="図 32" descr="工場, 木, サボテン, 花 が含まれている画像&#10;&#10;自動的に生成された説明">
            <a:extLst>
              <a:ext uri="{FF2B5EF4-FFF2-40B4-BE49-F238E27FC236}">
                <a16:creationId xmlns:a16="http://schemas.microsoft.com/office/drawing/2014/main" id="{36157CA3-2689-4179-B3F7-2F963807354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753684" y="5167778"/>
            <a:ext cx="1242919" cy="951992"/>
          </a:xfrm>
          <a:prstGeom prst="rect">
            <a:avLst/>
          </a:prstGeom>
        </p:spPr>
      </p:pic>
      <p:pic>
        <p:nvPicPr>
          <p:cNvPr id="34" name="図 33" descr="複数のトマト&#10;&#10;自動的に生成された説明">
            <a:extLst>
              <a:ext uri="{FF2B5EF4-FFF2-40B4-BE49-F238E27FC236}">
                <a16:creationId xmlns:a16="http://schemas.microsoft.com/office/drawing/2014/main" id="{1F3288C4-9B87-4B63-91F2-2C8E387441B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85120" y="700558"/>
            <a:ext cx="1427990" cy="951993"/>
          </a:xfrm>
          <a:prstGeom prst="rect">
            <a:avLst/>
          </a:prstGeom>
        </p:spPr>
      </p:pic>
      <p:pic>
        <p:nvPicPr>
          <p:cNvPr id="38" name="図 37" descr="動物, 魚, 横たわる が含まれている画像&#10;&#10;自動的に生成された説明">
            <a:extLst>
              <a:ext uri="{FF2B5EF4-FFF2-40B4-BE49-F238E27FC236}">
                <a16:creationId xmlns:a16="http://schemas.microsoft.com/office/drawing/2014/main" id="{21EEC437-B6F1-430E-B683-25F902C76AA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42431" y="4525415"/>
            <a:ext cx="1210964" cy="667763"/>
          </a:xfrm>
          <a:prstGeom prst="rect">
            <a:avLst/>
          </a:prstGeom>
        </p:spPr>
      </p:pic>
      <p:pic>
        <p:nvPicPr>
          <p:cNvPr id="39" name="図 38" descr="フルーツ, 食品 が含まれている画像&#10;&#10;自動的に生成された説明">
            <a:extLst>
              <a:ext uri="{FF2B5EF4-FFF2-40B4-BE49-F238E27FC236}">
                <a16:creationId xmlns:a16="http://schemas.microsoft.com/office/drawing/2014/main" id="{CE9DB99A-E293-4EAE-9705-705A1BA50CA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30790" y="5252693"/>
            <a:ext cx="1523682" cy="904750"/>
          </a:xfrm>
          <a:prstGeom prst="rect">
            <a:avLst/>
          </a:prstGeom>
        </p:spPr>
      </p:pic>
    </p:spTree>
    <p:extLst>
      <p:ext uri="{BB962C8B-B14F-4D97-AF65-F5344CB8AC3E}">
        <p14:creationId xmlns:p14="http://schemas.microsoft.com/office/powerpoint/2010/main" val="46141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0"/>
                                  </p:stCondLst>
                                  <p:childTnLst>
                                    <p:anim calcmode="lin" valueType="num">
                                      <p:cBhvr>
                                        <p:cTn id="6" dur="1000"/>
                                        <p:tgtEl>
                                          <p:spTgt spid="29"/>
                                        </p:tgtEl>
                                        <p:attrNameLst>
                                          <p:attrName>ppt_w</p:attrName>
                                        </p:attrNameLst>
                                      </p:cBhvr>
                                      <p:tavLst>
                                        <p:tav tm="0">
                                          <p:val>
                                            <p:strVal val="ppt_w"/>
                                          </p:val>
                                        </p:tav>
                                        <p:tav tm="100000">
                                          <p:val>
                                            <p:fltVal val="0"/>
                                          </p:val>
                                        </p:tav>
                                      </p:tavLst>
                                    </p:anim>
                                    <p:anim calcmode="lin" valueType="num">
                                      <p:cBhvr>
                                        <p:cTn id="7" dur="1000"/>
                                        <p:tgtEl>
                                          <p:spTgt spid="29"/>
                                        </p:tgtEl>
                                        <p:attrNameLst>
                                          <p:attrName>ppt_h</p:attrName>
                                        </p:attrNameLst>
                                      </p:cBhvr>
                                      <p:tavLst>
                                        <p:tav tm="0">
                                          <p:val>
                                            <p:strVal val="ppt_h"/>
                                          </p:val>
                                        </p:tav>
                                        <p:tav tm="100000">
                                          <p:val>
                                            <p:fltVal val="0"/>
                                          </p:val>
                                        </p:tav>
                                      </p:tavLst>
                                    </p:anim>
                                    <p:anim calcmode="lin" valueType="num">
                                      <p:cBhvr>
                                        <p:cTn id="8" dur="1000"/>
                                        <p:tgtEl>
                                          <p:spTgt spid="29"/>
                                        </p:tgtEl>
                                        <p:attrNameLst>
                                          <p:attrName>style.rotation</p:attrName>
                                        </p:attrNameLst>
                                      </p:cBhvr>
                                      <p:tavLst>
                                        <p:tav tm="0">
                                          <p:val>
                                            <p:fltVal val="0"/>
                                          </p:val>
                                        </p:tav>
                                        <p:tav tm="100000">
                                          <p:val>
                                            <p:fltVal val="90"/>
                                          </p:val>
                                        </p:tav>
                                      </p:tavLst>
                                    </p:anim>
                                    <p:animEffect transition="out" filter="fade">
                                      <p:cBhvr>
                                        <p:cTn id="9" dur="1000"/>
                                        <p:tgtEl>
                                          <p:spTgt spid="29"/>
                                        </p:tgtEl>
                                      </p:cBhvr>
                                    </p:animEffect>
                                    <p:set>
                                      <p:cBhvr>
                                        <p:cTn id="10" dur="1" fill="hold">
                                          <p:stCondLst>
                                            <p:cond delay="999"/>
                                          </p:stCondLst>
                                        </p:cTn>
                                        <p:tgtEl>
                                          <p:spTgt spid="29"/>
                                        </p:tgtEl>
                                        <p:attrNameLst>
                                          <p:attrName>style.visibility</p:attrName>
                                        </p:attrNameLst>
                                      </p:cBhvr>
                                      <p:to>
                                        <p:strVal val="hidden"/>
                                      </p:to>
                                    </p:set>
                                  </p:childTnLst>
                                </p:cTn>
                              </p:par>
                              <p:par>
                                <p:cTn id="11" presetID="17" presetClass="entr" presetSubtype="10"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strVal val="#ppt_h"/>
                                          </p:val>
                                        </p:tav>
                                        <p:tav tm="100000">
                                          <p:val>
                                            <p:strVal val="#ppt_h"/>
                                          </p:val>
                                        </p:tav>
                                      </p:tavLst>
                                    </p:anim>
                                  </p:childTnLst>
                                </p:cTn>
                              </p:par>
                              <p:par>
                                <p:cTn id="15" presetID="18" presetClass="entr" presetSubtype="3"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strips(up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十二角形 2">
            <a:extLst>
              <a:ext uri="{FF2B5EF4-FFF2-40B4-BE49-F238E27FC236}">
                <a16:creationId xmlns:a16="http://schemas.microsoft.com/office/drawing/2014/main" id="{054410C0-948E-4AF9-B08C-D0F4D16914B8}"/>
              </a:ext>
            </a:extLst>
          </p:cNvPr>
          <p:cNvSpPr>
            <a:spLocks noChangeAspect="1"/>
          </p:cNvSpPr>
          <p:nvPr/>
        </p:nvSpPr>
        <p:spPr>
          <a:xfrm>
            <a:off x="3475775" y="819000"/>
            <a:ext cx="5220000" cy="5220000"/>
          </a:xfrm>
          <a:prstGeom prst="dodecagon">
            <a:avLst/>
          </a:prstGeom>
          <a:gradFill flip="none" rotWithShape="1">
            <a:gsLst>
              <a:gs pos="48000">
                <a:schemeClr val="bg1"/>
              </a:gs>
              <a:gs pos="0">
                <a:schemeClr val="accent1">
                  <a:lumMod val="5000"/>
                  <a:lumOff val="95000"/>
                </a:schemeClr>
              </a:gs>
              <a:gs pos="63000">
                <a:srgbClr val="D5E0F2"/>
              </a:gs>
              <a:gs pos="84000">
                <a:srgbClr val="E0E7F3"/>
              </a:gs>
              <a:gs pos="97000">
                <a:srgbClr val="F7ECFC"/>
              </a:gs>
              <a:gs pos="74000">
                <a:srgbClr val="D6E3F3"/>
              </a:gs>
              <a:gs pos="35000">
                <a:srgbClr val="D5E0F2"/>
              </a:gs>
              <a:gs pos="24000">
                <a:srgbClr val="CEE6FC"/>
              </a:gs>
              <a:gs pos="7000">
                <a:srgbClr val="CBDEF5"/>
              </a:gs>
              <a:gs pos="18000">
                <a:schemeClr val="accent1">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2" name="グループ化 21">
            <a:extLst>
              <a:ext uri="{FF2B5EF4-FFF2-40B4-BE49-F238E27FC236}">
                <a16:creationId xmlns:a16="http://schemas.microsoft.com/office/drawing/2014/main" id="{CB4E330E-0552-44C1-9A5A-A621AA5CE937}"/>
              </a:ext>
            </a:extLst>
          </p:cNvPr>
          <p:cNvGrpSpPr/>
          <p:nvPr/>
        </p:nvGrpSpPr>
        <p:grpSpPr>
          <a:xfrm>
            <a:off x="2836219" y="422556"/>
            <a:ext cx="2227542" cy="400110"/>
            <a:chOff x="6265906" y="405760"/>
            <a:chExt cx="2227542" cy="400110"/>
          </a:xfrm>
        </p:grpSpPr>
        <p:sp>
          <p:nvSpPr>
            <p:cNvPr id="17" name="テキスト ボックス 16">
              <a:extLst>
                <a:ext uri="{FF2B5EF4-FFF2-40B4-BE49-F238E27FC236}">
                  <a16:creationId xmlns:a16="http://schemas.microsoft.com/office/drawing/2014/main" id="{99CCE42E-D96C-4500-8464-42F8F8756C81}"/>
                </a:ext>
              </a:extLst>
            </p:cNvPr>
            <p:cNvSpPr txBox="1"/>
            <p:nvPr/>
          </p:nvSpPr>
          <p:spPr>
            <a:xfrm>
              <a:off x="6265906" y="405760"/>
              <a:ext cx="2227542" cy="400110"/>
            </a:xfrm>
            <a:prstGeom prst="rect">
              <a:avLst/>
            </a:prstGeom>
            <a:noFill/>
          </p:spPr>
          <p:txBody>
            <a:bodyPr wrap="square" rtlCol="0">
              <a:spAutoFit/>
            </a:bodyPr>
            <a:lstStyle/>
            <a:p>
              <a:pPr algn="ctr"/>
              <a:r>
                <a:rPr lang="ja-JP" altLang="en-US" sz="2000"/>
                <a:t>アスタキサンチン</a:t>
              </a:r>
              <a:endParaRPr kumimoji="1" lang="ja-JP" altLang="en-US" sz="2000"/>
            </a:p>
          </p:txBody>
        </p:sp>
        <p:cxnSp>
          <p:nvCxnSpPr>
            <p:cNvPr id="5" name="直線コネクタ 4">
              <a:extLst>
                <a:ext uri="{FF2B5EF4-FFF2-40B4-BE49-F238E27FC236}">
                  <a16:creationId xmlns:a16="http://schemas.microsoft.com/office/drawing/2014/main" id="{6BE607E4-83FD-4136-8FE6-150605BCFBD5}"/>
                </a:ext>
              </a:extLst>
            </p:cNvPr>
            <p:cNvCxnSpPr/>
            <p:nvPr/>
          </p:nvCxnSpPr>
          <p:spPr>
            <a:xfrm>
              <a:off x="6291306" y="805870"/>
              <a:ext cx="2121895" cy="0"/>
            </a:xfrm>
            <a:prstGeom prst="line">
              <a:avLst/>
            </a:prstGeom>
            <a:ln w="19050">
              <a:solidFill>
                <a:srgbClr val="CDDA00"/>
              </a:solidFill>
            </a:ln>
          </p:spPr>
          <p:style>
            <a:lnRef idx="1">
              <a:schemeClr val="accent1"/>
            </a:lnRef>
            <a:fillRef idx="0">
              <a:schemeClr val="accent1"/>
            </a:fillRef>
            <a:effectRef idx="0">
              <a:schemeClr val="accent1"/>
            </a:effectRef>
            <a:fontRef idx="minor">
              <a:schemeClr val="tx1"/>
            </a:fontRef>
          </p:style>
        </p:cxnSp>
      </p:grpSp>
      <p:grpSp>
        <p:nvGrpSpPr>
          <p:cNvPr id="60" name="グループ化 59">
            <a:extLst>
              <a:ext uri="{FF2B5EF4-FFF2-40B4-BE49-F238E27FC236}">
                <a16:creationId xmlns:a16="http://schemas.microsoft.com/office/drawing/2014/main" id="{66EF5D5B-380D-4C17-B6D7-8D7454A428F3}"/>
              </a:ext>
            </a:extLst>
          </p:cNvPr>
          <p:cNvGrpSpPr/>
          <p:nvPr/>
        </p:nvGrpSpPr>
        <p:grpSpPr>
          <a:xfrm>
            <a:off x="6852645" y="422556"/>
            <a:ext cx="2121895" cy="400110"/>
            <a:chOff x="3601619" y="5963976"/>
            <a:chExt cx="2121895" cy="400110"/>
          </a:xfrm>
        </p:grpSpPr>
        <p:sp>
          <p:nvSpPr>
            <p:cNvPr id="21" name="テキスト ボックス 20">
              <a:extLst>
                <a:ext uri="{FF2B5EF4-FFF2-40B4-BE49-F238E27FC236}">
                  <a16:creationId xmlns:a16="http://schemas.microsoft.com/office/drawing/2014/main" id="{A67B18A6-C33A-4AC4-8C80-E28BBCD19BAF}"/>
                </a:ext>
              </a:extLst>
            </p:cNvPr>
            <p:cNvSpPr txBox="1"/>
            <p:nvPr/>
          </p:nvSpPr>
          <p:spPr>
            <a:xfrm>
              <a:off x="3601619" y="5963976"/>
              <a:ext cx="2121895" cy="400110"/>
            </a:xfrm>
            <a:prstGeom prst="rect">
              <a:avLst/>
            </a:prstGeom>
            <a:noFill/>
          </p:spPr>
          <p:txBody>
            <a:bodyPr wrap="square" rtlCol="0">
              <a:spAutoFit/>
            </a:bodyPr>
            <a:lstStyle/>
            <a:p>
              <a:pPr algn="ctr"/>
              <a:r>
                <a:rPr lang="ja-JP" altLang="en-US" sz="2000"/>
                <a:t>トマトリコピン</a:t>
              </a:r>
            </a:p>
          </p:txBody>
        </p:sp>
        <p:cxnSp>
          <p:nvCxnSpPr>
            <p:cNvPr id="42" name="直線コネクタ 41">
              <a:extLst>
                <a:ext uri="{FF2B5EF4-FFF2-40B4-BE49-F238E27FC236}">
                  <a16:creationId xmlns:a16="http://schemas.microsoft.com/office/drawing/2014/main" id="{0B68B09B-C12A-4D2E-BC92-3C37E380902F}"/>
                </a:ext>
              </a:extLst>
            </p:cNvPr>
            <p:cNvCxnSpPr>
              <a:cxnSpLocks/>
            </p:cNvCxnSpPr>
            <p:nvPr/>
          </p:nvCxnSpPr>
          <p:spPr>
            <a:xfrm>
              <a:off x="3789406" y="6357156"/>
              <a:ext cx="1764000" cy="0"/>
            </a:xfrm>
            <a:prstGeom prst="line">
              <a:avLst/>
            </a:prstGeom>
            <a:ln w="19050">
              <a:solidFill>
                <a:srgbClr val="CDDA00"/>
              </a:solidFill>
            </a:ln>
          </p:spPr>
          <p:style>
            <a:lnRef idx="1">
              <a:schemeClr val="accent1"/>
            </a:lnRef>
            <a:fillRef idx="0">
              <a:schemeClr val="accent1"/>
            </a:fillRef>
            <a:effectRef idx="0">
              <a:schemeClr val="accent1"/>
            </a:effectRef>
            <a:fontRef idx="minor">
              <a:schemeClr val="tx1"/>
            </a:fontRef>
          </p:style>
        </p:cxnSp>
      </p:grpSp>
      <p:grpSp>
        <p:nvGrpSpPr>
          <p:cNvPr id="55" name="グループ化 54">
            <a:extLst>
              <a:ext uri="{FF2B5EF4-FFF2-40B4-BE49-F238E27FC236}">
                <a16:creationId xmlns:a16="http://schemas.microsoft.com/office/drawing/2014/main" id="{DCAB7665-306B-417F-959F-CE3154D60291}"/>
              </a:ext>
            </a:extLst>
          </p:cNvPr>
          <p:cNvGrpSpPr/>
          <p:nvPr/>
        </p:nvGrpSpPr>
        <p:grpSpPr>
          <a:xfrm>
            <a:off x="1669043" y="1334948"/>
            <a:ext cx="2385152" cy="400110"/>
            <a:chOff x="7875632" y="1382537"/>
            <a:chExt cx="2385152" cy="400110"/>
          </a:xfrm>
        </p:grpSpPr>
        <p:sp>
          <p:nvSpPr>
            <p:cNvPr id="23" name="テキスト ボックス 22">
              <a:extLst>
                <a:ext uri="{FF2B5EF4-FFF2-40B4-BE49-F238E27FC236}">
                  <a16:creationId xmlns:a16="http://schemas.microsoft.com/office/drawing/2014/main" id="{1E3C0A1F-FBA8-48BB-8EB5-E7E067771AD4}"/>
                </a:ext>
              </a:extLst>
            </p:cNvPr>
            <p:cNvSpPr txBox="1"/>
            <p:nvPr/>
          </p:nvSpPr>
          <p:spPr>
            <a:xfrm>
              <a:off x="7875632" y="1382537"/>
              <a:ext cx="2385152" cy="400110"/>
            </a:xfrm>
            <a:prstGeom prst="rect">
              <a:avLst/>
            </a:prstGeom>
            <a:noFill/>
          </p:spPr>
          <p:txBody>
            <a:bodyPr wrap="square" rtlCol="0">
              <a:spAutoFit/>
            </a:bodyPr>
            <a:lstStyle/>
            <a:p>
              <a:pPr algn="ctr"/>
              <a:r>
                <a:rPr lang="ja-JP" altLang="en-US" sz="2000">
                  <a:latin typeface="+mn-ea"/>
                </a:rPr>
                <a:t>コエンザイム</a:t>
              </a:r>
              <a:r>
                <a:rPr lang="en-US" altLang="ja-JP" sz="2000">
                  <a:latin typeface="+mn-ea"/>
                </a:rPr>
                <a:t>Q10</a:t>
              </a:r>
              <a:endParaRPr kumimoji="1" lang="ja-JP" altLang="en-US" sz="2000">
                <a:latin typeface="+mn-ea"/>
              </a:endParaRPr>
            </a:p>
          </p:txBody>
        </p:sp>
        <p:cxnSp>
          <p:nvCxnSpPr>
            <p:cNvPr id="43" name="直線コネクタ 42">
              <a:extLst>
                <a:ext uri="{FF2B5EF4-FFF2-40B4-BE49-F238E27FC236}">
                  <a16:creationId xmlns:a16="http://schemas.microsoft.com/office/drawing/2014/main" id="{AC4B8E38-63FB-44F8-903C-7AB64D2E8FE6}"/>
                </a:ext>
              </a:extLst>
            </p:cNvPr>
            <p:cNvCxnSpPr/>
            <p:nvPr/>
          </p:nvCxnSpPr>
          <p:spPr>
            <a:xfrm>
              <a:off x="8011889" y="1782647"/>
              <a:ext cx="2121895" cy="0"/>
            </a:xfrm>
            <a:prstGeom prst="line">
              <a:avLst/>
            </a:prstGeom>
            <a:ln w="19050">
              <a:solidFill>
                <a:srgbClr val="ABCF3E"/>
              </a:solidFill>
            </a:ln>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F7B63CA2-82CA-4372-8960-AB765F0F4BED}"/>
              </a:ext>
            </a:extLst>
          </p:cNvPr>
          <p:cNvGrpSpPr/>
          <p:nvPr/>
        </p:nvGrpSpPr>
        <p:grpSpPr>
          <a:xfrm>
            <a:off x="8116812" y="1334948"/>
            <a:ext cx="2736345" cy="707886"/>
            <a:chOff x="2439897" y="5166119"/>
            <a:chExt cx="2121895" cy="707886"/>
          </a:xfrm>
        </p:grpSpPr>
        <p:sp>
          <p:nvSpPr>
            <p:cNvPr id="37" name="テキスト ボックス 36">
              <a:extLst>
                <a:ext uri="{FF2B5EF4-FFF2-40B4-BE49-F238E27FC236}">
                  <a16:creationId xmlns:a16="http://schemas.microsoft.com/office/drawing/2014/main" id="{B1D648D5-2EFE-4B1C-8F02-577041C76E19}"/>
                </a:ext>
              </a:extLst>
            </p:cNvPr>
            <p:cNvSpPr txBox="1"/>
            <p:nvPr/>
          </p:nvSpPr>
          <p:spPr>
            <a:xfrm>
              <a:off x="2439897" y="5166119"/>
              <a:ext cx="2121895" cy="707886"/>
            </a:xfrm>
            <a:prstGeom prst="rect">
              <a:avLst/>
            </a:prstGeom>
            <a:noFill/>
          </p:spPr>
          <p:txBody>
            <a:bodyPr wrap="square" rtlCol="0">
              <a:spAutoFit/>
            </a:bodyPr>
            <a:lstStyle/>
            <a:p>
              <a:pPr algn="ctr"/>
              <a:r>
                <a:rPr lang="ja-JP" altLang="en-US" sz="2000"/>
                <a:t>ビタミン</a:t>
              </a:r>
              <a:r>
                <a:rPr lang="en-US" altLang="ja-JP" sz="2000"/>
                <a:t>D</a:t>
              </a:r>
              <a:r>
                <a:rPr lang="ja-JP" altLang="en-US" sz="2000"/>
                <a:t>（脂溶性）</a:t>
              </a:r>
            </a:p>
          </p:txBody>
        </p:sp>
        <p:cxnSp>
          <p:nvCxnSpPr>
            <p:cNvPr id="44" name="直線コネクタ 43">
              <a:extLst>
                <a:ext uri="{FF2B5EF4-FFF2-40B4-BE49-F238E27FC236}">
                  <a16:creationId xmlns:a16="http://schemas.microsoft.com/office/drawing/2014/main" id="{5A1FA568-171C-462E-9899-99A5E9D95AB7}"/>
                </a:ext>
              </a:extLst>
            </p:cNvPr>
            <p:cNvCxnSpPr/>
            <p:nvPr/>
          </p:nvCxnSpPr>
          <p:spPr>
            <a:xfrm>
              <a:off x="2560514" y="5583378"/>
              <a:ext cx="1786634" cy="0"/>
            </a:xfrm>
            <a:prstGeom prst="line">
              <a:avLst/>
            </a:prstGeom>
            <a:ln w="19050">
              <a:solidFill>
                <a:srgbClr val="ABCF3E"/>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3D6F63BE-8091-4AD6-9A09-C3F117C08F84}"/>
              </a:ext>
            </a:extLst>
          </p:cNvPr>
          <p:cNvGrpSpPr/>
          <p:nvPr/>
        </p:nvGrpSpPr>
        <p:grpSpPr>
          <a:xfrm>
            <a:off x="1328480" y="2548365"/>
            <a:ext cx="2121895" cy="400110"/>
            <a:chOff x="8346435" y="2613887"/>
            <a:chExt cx="2121895" cy="400110"/>
          </a:xfrm>
        </p:grpSpPr>
        <p:sp>
          <p:nvSpPr>
            <p:cNvPr id="25" name="テキスト ボックス 24">
              <a:extLst>
                <a:ext uri="{FF2B5EF4-FFF2-40B4-BE49-F238E27FC236}">
                  <a16:creationId xmlns:a16="http://schemas.microsoft.com/office/drawing/2014/main" id="{90268C53-623A-4F7E-8A91-FA12ACE1EA4F}"/>
                </a:ext>
              </a:extLst>
            </p:cNvPr>
            <p:cNvSpPr txBox="1"/>
            <p:nvPr/>
          </p:nvSpPr>
          <p:spPr>
            <a:xfrm>
              <a:off x="8346435" y="2613887"/>
              <a:ext cx="2121895" cy="400110"/>
            </a:xfrm>
            <a:prstGeom prst="rect">
              <a:avLst/>
            </a:prstGeom>
            <a:noFill/>
          </p:spPr>
          <p:txBody>
            <a:bodyPr wrap="square" rtlCol="0">
              <a:spAutoFit/>
            </a:bodyPr>
            <a:lstStyle/>
            <a:p>
              <a:pPr algn="ctr"/>
              <a:r>
                <a:rPr lang="ja-JP" altLang="en-US" sz="2000"/>
                <a:t>クエルセチン</a:t>
              </a:r>
              <a:endParaRPr kumimoji="1" lang="ja-JP" altLang="en-US" sz="2000"/>
            </a:p>
          </p:txBody>
        </p:sp>
        <p:cxnSp>
          <p:nvCxnSpPr>
            <p:cNvPr id="45" name="直線コネクタ 44">
              <a:extLst>
                <a:ext uri="{FF2B5EF4-FFF2-40B4-BE49-F238E27FC236}">
                  <a16:creationId xmlns:a16="http://schemas.microsoft.com/office/drawing/2014/main" id="{8E84AA4E-761B-4B17-9258-191CF269DAA3}"/>
                </a:ext>
              </a:extLst>
            </p:cNvPr>
            <p:cNvCxnSpPr/>
            <p:nvPr/>
          </p:nvCxnSpPr>
          <p:spPr>
            <a:xfrm>
              <a:off x="8646889" y="3013997"/>
              <a:ext cx="1548000" cy="0"/>
            </a:xfrm>
            <a:prstGeom prst="line">
              <a:avLst/>
            </a:prstGeom>
            <a:ln w="19050">
              <a:solidFill>
                <a:srgbClr val="80C262"/>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9EF908A4-9896-4CFC-8C24-5E38D84C69C9}"/>
              </a:ext>
            </a:extLst>
          </p:cNvPr>
          <p:cNvGrpSpPr/>
          <p:nvPr/>
        </p:nvGrpSpPr>
        <p:grpSpPr>
          <a:xfrm>
            <a:off x="8796953" y="2510265"/>
            <a:ext cx="2988000" cy="707886"/>
            <a:chOff x="613953" y="3817671"/>
            <a:chExt cx="2988000" cy="707886"/>
          </a:xfrm>
        </p:grpSpPr>
        <p:sp>
          <p:nvSpPr>
            <p:cNvPr id="38" name="テキスト ボックス 37">
              <a:extLst>
                <a:ext uri="{FF2B5EF4-FFF2-40B4-BE49-F238E27FC236}">
                  <a16:creationId xmlns:a16="http://schemas.microsoft.com/office/drawing/2014/main" id="{599B5537-3A5C-4DBA-BD6C-D4EB7F682FC0}"/>
                </a:ext>
              </a:extLst>
            </p:cNvPr>
            <p:cNvSpPr txBox="1"/>
            <p:nvPr/>
          </p:nvSpPr>
          <p:spPr>
            <a:xfrm>
              <a:off x="613953" y="3817671"/>
              <a:ext cx="2988000" cy="707886"/>
            </a:xfrm>
            <a:prstGeom prst="rect">
              <a:avLst/>
            </a:prstGeom>
            <a:noFill/>
          </p:spPr>
          <p:txBody>
            <a:bodyPr wrap="square" rtlCol="0">
              <a:spAutoFit/>
            </a:bodyPr>
            <a:lstStyle/>
            <a:p>
              <a:pPr algn="ctr"/>
              <a:r>
                <a:rPr lang="en-US" altLang="ja-JP" sz="2000" b="1">
                  <a:solidFill>
                    <a:srgbClr val="FF66FF"/>
                  </a:solidFill>
                  <a:latin typeface="+mn-ea"/>
                </a:rPr>
                <a:t>trans-</a:t>
              </a:r>
              <a:r>
                <a:rPr lang="ja-JP" altLang="en-US" sz="2000" b="1">
                  <a:solidFill>
                    <a:srgbClr val="FF66FF"/>
                  </a:solidFill>
                  <a:latin typeface="+mn-ea"/>
                </a:rPr>
                <a:t>レスベラトロール</a:t>
              </a:r>
            </a:p>
          </p:txBody>
        </p:sp>
        <p:cxnSp>
          <p:nvCxnSpPr>
            <p:cNvPr id="46" name="直線コネクタ 45">
              <a:extLst>
                <a:ext uri="{FF2B5EF4-FFF2-40B4-BE49-F238E27FC236}">
                  <a16:creationId xmlns:a16="http://schemas.microsoft.com/office/drawing/2014/main" id="{C7BB3BB3-5920-4984-9F79-89114137A084}"/>
                </a:ext>
              </a:extLst>
            </p:cNvPr>
            <p:cNvCxnSpPr/>
            <p:nvPr/>
          </p:nvCxnSpPr>
          <p:spPr>
            <a:xfrm>
              <a:off x="722089" y="4196478"/>
              <a:ext cx="2736000" cy="0"/>
            </a:xfrm>
            <a:prstGeom prst="line">
              <a:avLst/>
            </a:prstGeom>
            <a:ln w="19050">
              <a:solidFill>
                <a:srgbClr val="80C262"/>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3CB80364-E398-497A-B0A3-1C848BDDC8E0}"/>
              </a:ext>
            </a:extLst>
          </p:cNvPr>
          <p:cNvGrpSpPr/>
          <p:nvPr/>
        </p:nvGrpSpPr>
        <p:grpSpPr>
          <a:xfrm>
            <a:off x="1523366" y="3758590"/>
            <a:ext cx="2121895" cy="400110"/>
            <a:chOff x="8155696" y="3817671"/>
            <a:chExt cx="2121895" cy="400110"/>
          </a:xfrm>
        </p:grpSpPr>
        <p:sp>
          <p:nvSpPr>
            <p:cNvPr id="27" name="テキスト ボックス 26">
              <a:extLst>
                <a:ext uri="{FF2B5EF4-FFF2-40B4-BE49-F238E27FC236}">
                  <a16:creationId xmlns:a16="http://schemas.microsoft.com/office/drawing/2014/main" id="{6E1AD1BD-364C-4716-AEF5-5FB2B48D29FD}"/>
                </a:ext>
              </a:extLst>
            </p:cNvPr>
            <p:cNvSpPr txBox="1"/>
            <p:nvPr/>
          </p:nvSpPr>
          <p:spPr>
            <a:xfrm>
              <a:off x="8155696" y="3817671"/>
              <a:ext cx="2121895" cy="400110"/>
            </a:xfrm>
            <a:prstGeom prst="rect">
              <a:avLst/>
            </a:prstGeom>
            <a:noFill/>
          </p:spPr>
          <p:txBody>
            <a:bodyPr wrap="square" rtlCol="0">
              <a:spAutoFit/>
            </a:bodyPr>
            <a:lstStyle/>
            <a:p>
              <a:pPr algn="ctr"/>
              <a:r>
                <a:rPr lang="en-US" altLang="ja-JP" sz="2000">
                  <a:latin typeface="+mn-ea"/>
                </a:rPr>
                <a:t>α-</a:t>
              </a:r>
              <a:r>
                <a:rPr lang="ja-JP" altLang="en-US" sz="2000">
                  <a:latin typeface="+mn-ea"/>
                </a:rPr>
                <a:t>リポ酸</a:t>
              </a:r>
              <a:endParaRPr kumimoji="1" lang="ja-JP" altLang="en-US" sz="2000">
                <a:latin typeface="+mn-ea"/>
              </a:endParaRPr>
            </a:p>
          </p:txBody>
        </p:sp>
        <p:cxnSp>
          <p:nvCxnSpPr>
            <p:cNvPr id="47" name="直線コネクタ 46">
              <a:extLst>
                <a:ext uri="{FF2B5EF4-FFF2-40B4-BE49-F238E27FC236}">
                  <a16:creationId xmlns:a16="http://schemas.microsoft.com/office/drawing/2014/main" id="{DF193D5B-38AD-421D-830D-E493B2B8681B}"/>
                </a:ext>
              </a:extLst>
            </p:cNvPr>
            <p:cNvCxnSpPr/>
            <p:nvPr/>
          </p:nvCxnSpPr>
          <p:spPr>
            <a:xfrm>
              <a:off x="8687384" y="4205081"/>
              <a:ext cx="1152000" cy="0"/>
            </a:xfrm>
            <a:prstGeom prst="line">
              <a:avLst/>
            </a:prstGeom>
            <a:ln w="19050">
              <a:solidFill>
                <a:srgbClr val="61BB7E"/>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FC8C6778-7E6D-4321-AFDB-324D6418AFFC}"/>
              </a:ext>
            </a:extLst>
          </p:cNvPr>
          <p:cNvGrpSpPr/>
          <p:nvPr/>
        </p:nvGrpSpPr>
        <p:grpSpPr>
          <a:xfrm>
            <a:off x="8394338" y="3730994"/>
            <a:ext cx="2121895" cy="400110"/>
            <a:chOff x="1939569" y="2613887"/>
            <a:chExt cx="2121895" cy="400110"/>
          </a:xfrm>
        </p:grpSpPr>
        <p:sp>
          <p:nvSpPr>
            <p:cNvPr id="39" name="テキスト ボックス 38">
              <a:extLst>
                <a:ext uri="{FF2B5EF4-FFF2-40B4-BE49-F238E27FC236}">
                  <a16:creationId xmlns:a16="http://schemas.microsoft.com/office/drawing/2014/main" id="{DE738262-DD8D-4B25-B831-28DBDCCF9119}"/>
                </a:ext>
              </a:extLst>
            </p:cNvPr>
            <p:cNvSpPr txBox="1"/>
            <p:nvPr/>
          </p:nvSpPr>
          <p:spPr>
            <a:xfrm>
              <a:off x="1939569" y="2613887"/>
              <a:ext cx="2121895" cy="400110"/>
            </a:xfrm>
            <a:prstGeom prst="rect">
              <a:avLst/>
            </a:prstGeom>
            <a:noFill/>
          </p:spPr>
          <p:txBody>
            <a:bodyPr wrap="square" rtlCol="0">
              <a:spAutoFit/>
            </a:bodyPr>
            <a:lstStyle/>
            <a:p>
              <a:pPr algn="ctr"/>
              <a:r>
                <a:rPr lang="ja-JP" altLang="en-US" sz="2000"/>
                <a:t>リモネン</a:t>
              </a:r>
            </a:p>
          </p:txBody>
        </p:sp>
        <p:cxnSp>
          <p:nvCxnSpPr>
            <p:cNvPr id="48" name="直線コネクタ 47">
              <a:extLst>
                <a:ext uri="{FF2B5EF4-FFF2-40B4-BE49-F238E27FC236}">
                  <a16:creationId xmlns:a16="http://schemas.microsoft.com/office/drawing/2014/main" id="{0AE174FD-1500-4C8C-9EC9-1CEFAB153532}"/>
                </a:ext>
              </a:extLst>
            </p:cNvPr>
            <p:cNvCxnSpPr/>
            <p:nvPr/>
          </p:nvCxnSpPr>
          <p:spPr>
            <a:xfrm>
              <a:off x="2502827" y="3001297"/>
              <a:ext cx="1044000" cy="0"/>
            </a:xfrm>
            <a:prstGeom prst="line">
              <a:avLst/>
            </a:prstGeom>
            <a:ln w="19050">
              <a:solidFill>
                <a:srgbClr val="61BB7E"/>
              </a:solidFill>
            </a:ln>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C06DDE2A-8B22-4F57-A52E-1480B97459B5}"/>
              </a:ext>
            </a:extLst>
          </p:cNvPr>
          <p:cNvGrpSpPr/>
          <p:nvPr/>
        </p:nvGrpSpPr>
        <p:grpSpPr>
          <a:xfrm>
            <a:off x="491755" y="4865441"/>
            <a:ext cx="3430811" cy="400110"/>
            <a:chOff x="7795989" y="5166119"/>
            <a:chExt cx="3430811" cy="400110"/>
          </a:xfrm>
        </p:grpSpPr>
        <p:sp>
          <p:nvSpPr>
            <p:cNvPr id="29" name="テキスト ボックス 28">
              <a:extLst>
                <a:ext uri="{FF2B5EF4-FFF2-40B4-BE49-F238E27FC236}">
                  <a16:creationId xmlns:a16="http://schemas.microsoft.com/office/drawing/2014/main" id="{4BE69E07-A317-48C7-97D8-D71048F15114}"/>
                </a:ext>
              </a:extLst>
            </p:cNvPr>
            <p:cNvSpPr txBox="1"/>
            <p:nvPr/>
          </p:nvSpPr>
          <p:spPr>
            <a:xfrm>
              <a:off x="7795989" y="5166119"/>
              <a:ext cx="3430811" cy="400110"/>
            </a:xfrm>
            <a:prstGeom prst="rect">
              <a:avLst/>
            </a:prstGeom>
            <a:noFill/>
          </p:spPr>
          <p:txBody>
            <a:bodyPr wrap="square" rtlCol="0">
              <a:spAutoFit/>
            </a:bodyPr>
            <a:lstStyle/>
            <a:p>
              <a:pPr algn="ctr"/>
              <a:r>
                <a:rPr lang="ja-JP" altLang="en-US" sz="2000"/>
                <a:t>柑橘系バイオフラボノイド</a:t>
              </a:r>
              <a:endParaRPr kumimoji="1" lang="ja-JP" altLang="en-US" sz="2000"/>
            </a:p>
          </p:txBody>
        </p:sp>
        <p:cxnSp>
          <p:nvCxnSpPr>
            <p:cNvPr id="49" name="直線コネクタ 48">
              <a:extLst>
                <a:ext uri="{FF2B5EF4-FFF2-40B4-BE49-F238E27FC236}">
                  <a16:creationId xmlns:a16="http://schemas.microsoft.com/office/drawing/2014/main" id="{F6A8D729-C800-44B9-8BE9-9A20A1D4A613}"/>
                </a:ext>
              </a:extLst>
            </p:cNvPr>
            <p:cNvCxnSpPr/>
            <p:nvPr/>
          </p:nvCxnSpPr>
          <p:spPr>
            <a:xfrm>
              <a:off x="7961173" y="5566229"/>
              <a:ext cx="3096000" cy="0"/>
            </a:xfrm>
            <a:prstGeom prst="line">
              <a:avLst/>
            </a:prstGeom>
            <a:ln w="19050">
              <a:solidFill>
                <a:srgbClr val="4ABCA8"/>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a:extLst>
              <a:ext uri="{FF2B5EF4-FFF2-40B4-BE49-F238E27FC236}">
                <a16:creationId xmlns:a16="http://schemas.microsoft.com/office/drawing/2014/main" id="{77A2CC2B-4F96-4986-8C96-E5D73F0E74BD}"/>
              </a:ext>
            </a:extLst>
          </p:cNvPr>
          <p:cNvGrpSpPr/>
          <p:nvPr/>
        </p:nvGrpSpPr>
        <p:grpSpPr>
          <a:xfrm>
            <a:off x="8167836" y="4865441"/>
            <a:ext cx="2618423" cy="400110"/>
            <a:chOff x="1914409" y="1382537"/>
            <a:chExt cx="2618423" cy="400110"/>
          </a:xfrm>
        </p:grpSpPr>
        <p:sp>
          <p:nvSpPr>
            <p:cNvPr id="40" name="テキスト ボックス 39">
              <a:extLst>
                <a:ext uri="{FF2B5EF4-FFF2-40B4-BE49-F238E27FC236}">
                  <a16:creationId xmlns:a16="http://schemas.microsoft.com/office/drawing/2014/main" id="{BDC3D41B-3FA3-4E08-823C-C5666CEF76F1}"/>
                </a:ext>
              </a:extLst>
            </p:cNvPr>
            <p:cNvSpPr txBox="1"/>
            <p:nvPr/>
          </p:nvSpPr>
          <p:spPr>
            <a:xfrm>
              <a:off x="1914409" y="1382537"/>
              <a:ext cx="2618423" cy="400110"/>
            </a:xfrm>
            <a:prstGeom prst="rect">
              <a:avLst/>
            </a:prstGeom>
            <a:noFill/>
          </p:spPr>
          <p:txBody>
            <a:bodyPr wrap="square" rtlCol="0">
              <a:spAutoFit/>
            </a:bodyPr>
            <a:lstStyle/>
            <a:p>
              <a:pPr algn="ctr"/>
              <a:r>
                <a:rPr lang="ja-JP" altLang="en-US" sz="2000"/>
                <a:t>魚油（</a:t>
              </a:r>
              <a:r>
                <a:rPr lang="en-US" altLang="ja-JP" sz="2000"/>
                <a:t>EPA</a:t>
              </a:r>
              <a:r>
                <a:rPr lang="ja-JP" altLang="en-US" sz="2000"/>
                <a:t>・</a:t>
              </a:r>
              <a:r>
                <a:rPr lang="en-US" altLang="ja-JP" sz="2000"/>
                <a:t>DHA</a:t>
              </a:r>
              <a:r>
                <a:rPr lang="ja-JP" altLang="en-US" sz="2000"/>
                <a:t>）</a:t>
              </a:r>
            </a:p>
          </p:txBody>
        </p:sp>
        <p:cxnSp>
          <p:nvCxnSpPr>
            <p:cNvPr id="50" name="直線コネクタ 49">
              <a:extLst>
                <a:ext uri="{FF2B5EF4-FFF2-40B4-BE49-F238E27FC236}">
                  <a16:creationId xmlns:a16="http://schemas.microsoft.com/office/drawing/2014/main" id="{298EA233-32C8-426C-A1B2-F8BA72350022}"/>
                </a:ext>
              </a:extLst>
            </p:cNvPr>
            <p:cNvCxnSpPr/>
            <p:nvPr/>
          </p:nvCxnSpPr>
          <p:spPr>
            <a:xfrm>
              <a:off x="2053619" y="1782647"/>
              <a:ext cx="2124000" cy="0"/>
            </a:xfrm>
            <a:prstGeom prst="line">
              <a:avLst/>
            </a:prstGeom>
            <a:ln w="19050">
              <a:solidFill>
                <a:srgbClr val="4ABCA8"/>
              </a:solidFill>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DE569609-46A7-4199-A97B-4004DE6FEBA6}"/>
              </a:ext>
            </a:extLst>
          </p:cNvPr>
          <p:cNvGrpSpPr/>
          <p:nvPr/>
        </p:nvGrpSpPr>
        <p:grpSpPr>
          <a:xfrm>
            <a:off x="7308782" y="5784615"/>
            <a:ext cx="2868057" cy="400110"/>
            <a:chOff x="2855457" y="405760"/>
            <a:chExt cx="2868057" cy="400110"/>
          </a:xfrm>
        </p:grpSpPr>
        <p:sp>
          <p:nvSpPr>
            <p:cNvPr id="41" name="テキスト ボックス 40">
              <a:extLst>
                <a:ext uri="{FF2B5EF4-FFF2-40B4-BE49-F238E27FC236}">
                  <a16:creationId xmlns:a16="http://schemas.microsoft.com/office/drawing/2014/main" id="{680DB008-DCB2-425E-8893-BF259F2D13B3}"/>
                </a:ext>
              </a:extLst>
            </p:cNvPr>
            <p:cNvSpPr txBox="1"/>
            <p:nvPr/>
          </p:nvSpPr>
          <p:spPr>
            <a:xfrm>
              <a:off x="2855457" y="405760"/>
              <a:ext cx="2868057" cy="400110"/>
            </a:xfrm>
            <a:prstGeom prst="rect">
              <a:avLst/>
            </a:prstGeom>
            <a:noFill/>
          </p:spPr>
          <p:txBody>
            <a:bodyPr wrap="square" rtlCol="0">
              <a:spAutoFit/>
            </a:bodyPr>
            <a:lstStyle/>
            <a:p>
              <a:pPr algn="ctr"/>
              <a:r>
                <a:rPr lang="ja-JP" altLang="en-US" sz="2000"/>
                <a:t>ムラサキトウモロコシ</a:t>
              </a:r>
            </a:p>
          </p:txBody>
        </p:sp>
        <p:cxnSp>
          <p:nvCxnSpPr>
            <p:cNvPr id="51" name="直線コネクタ 50">
              <a:extLst>
                <a:ext uri="{FF2B5EF4-FFF2-40B4-BE49-F238E27FC236}">
                  <a16:creationId xmlns:a16="http://schemas.microsoft.com/office/drawing/2014/main" id="{0D91AD25-9931-46B3-B6C9-BDF843AC5418}"/>
                </a:ext>
              </a:extLst>
            </p:cNvPr>
            <p:cNvCxnSpPr/>
            <p:nvPr/>
          </p:nvCxnSpPr>
          <p:spPr>
            <a:xfrm>
              <a:off x="2984832" y="805870"/>
              <a:ext cx="2628000" cy="0"/>
            </a:xfrm>
            <a:prstGeom prst="line">
              <a:avLst/>
            </a:prstGeom>
            <a:ln w="19050">
              <a:solidFill>
                <a:srgbClr val="50C6CD"/>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DFE50A7E-4F30-4293-A6AA-D07EDCEE9443}"/>
              </a:ext>
            </a:extLst>
          </p:cNvPr>
          <p:cNvGrpSpPr/>
          <p:nvPr/>
        </p:nvGrpSpPr>
        <p:grpSpPr>
          <a:xfrm>
            <a:off x="2665278" y="5781942"/>
            <a:ext cx="2121895" cy="400110"/>
            <a:chOff x="6265906" y="5963976"/>
            <a:chExt cx="2121895" cy="400110"/>
          </a:xfrm>
        </p:grpSpPr>
        <p:sp>
          <p:nvSpPr>
            <p:cNvPr id="31" name="テキスト ボックス 30">
              <a:extLst>
                <a:ext uri="{FF2B5EF4-FFF2-40B4-BE49-F238E27FC236}">
                  <a16:creationId xmlns:a16="http://schemas.microsoft.com/office/drawing/2014/main" id="{F4CF565E-9304-4892-A918-6FB4A5855214}"/>
                </a:ext>
              </a:extLst>
            </p:cNvPr>
            <p:cNvSpPr txBox="1"/>
            <p:nvPr/>
          </p:nvSpPr>
          <p:spPr>
            <a:xfrm>
              <a:off x="6265906" y="5963976"/>
              <a:ext cx="2121895" cy="400110"/>
            </a:xfrm>
            <a:prstGeom prst="rect">
              <a:avLst/>
            </a:prstGeom>
            <a:noFill/>
          </p:spPr>
          <p:txBody>
            <a:bodyPr wrap="square" rtlCol="0">
              <a:spAutoFit/>
            </a:bodyPr>
            <a:lstStyle/>
            <a:p>
              <a:pPr algn="ctr"/>
              <a:r>
                <a:rPr kumimoji="1" lang="ja-JP" altLang="en-US" sz="2000"/>
                <a:t>ローズマリー</a:t>
              </a:r>
            </a:p>
          </p:txBody>
        </p:sp>
        <p:cxnSp>
          <p:nvCxnSpPr>
            <p:cNvPr id="53" name="直線コネクタ 52">
              <a:extLst>
                <a:ext uri="{FF2B5EF4-FFF2-40B4-BE49-F238E27FC236}">
                  <a16:creationId xmlns:a16="http://schemas.microsoft.com/office/drawing/2014/main" id="{3AC63300-4722-4158-B0DC-F28B143EF271}"/>
                </a:ext>
              </a:extLst>
            </p:cNvPr>
            <p:cNvCxnSpPr>
              <a:cxnSpLocks/>
            </p:cNvCxnSpPr>
            <p:nvPr/>
          </p:nvCxnSpPr>
          <p:spPr>
            <a:xfrm>
              <a:off x="6533736" y="6357156"/>
              <a:ext cx="1620000" cy="0"/>
            </a:xfrm>
            <a:prstGeom prst="line">
              <a:avLst/>
            </a:prstGeom>
            <a:ln w="19050">
              <a:solidFill>
                <a:srgbClr val="50C6CD"/>
              </a:solidFill>
            </a:ln>
          </p:spPr>
          <p:style>
            <a:lnRef idx="1">
              <a:schemeClr val="accent1"/>
            </a:lnRef>
            <a:fillRef idx="0">
              <a:schemeClr val="accent1"/>
            </a:fillRef>
            <a:effectRef idx="0">
              <a:schemeClr val="accent1"/>
            </a:effectRef>
            <a:fontRef idx="minor">
              <a:schemeClr val="tx1"/>
            </a:fontRef>
          </p:style>
        </p:cxnSp>
      </p:grpSp>
      <p:sp>
        <p:nvSpPr>
          <p:cNvPr id="6" name="正方形/長方形 5">
            <a:extLst>
              <a:ext uri="{FF2B5EF4-FFF2-40B4-BE49-F238E27FC236}">
                <a16:creationId xmlns:a16="http://schemas.microsoft.com/office/drawing/2014/main" id="{8CED1C86-5F0C-487D-A742-846E4619DFF7}"/>
              </a:ext>
            </a:extLst>
          </p:cNvPr>
          <p:cNvSpPr/>
          <p:nvPr/>
        </p:nvSpPr>
        <p:spPr>
          <a:xfrm>
            <a:off x="7767846" y="6513160"/>
            <a:ext cx="4596515" cy="276999"/>
          </a:xfrm>
          <a:prstGeom prst="rect">
            <a:avLst/>
          </a:prstGeom>
        </p:spPr>
        <p:txBody>
          <a:bodyPr wrap="none">
            <a:spAutoFit/>
          </a:bodyPr>
          <a:lstStyle/>
          <a:p>
            <a:r>
              <a:rPr lang="en-US" altLang="ja-JP" sz="1200"/>
              <a:t>※</a:t>
            </a:r>
            <a:r>
              <a:rPr lang="ja-JP" altLang="en-US" sz="1200"/>
              <a:t>図形は</a:t>
            </a:r>
            <a:r>
              <a:rPr lang="en-US" altLang="ja-JP" sz="1200" err="1"/>
              <a:t>ageLOC</a:t>
            </a:r>
            <a:r>
              <a:rPr lang="ja-JP" altLang="en-US" sz="1200"/>
              <a:t> ブレンドのパワーバランスのイメージです。</a:t>
            </a:r>
            <a:endParaRPr lang="en-US" altLang="ja-JP" sz="1200"/>
          </a:p>
        </p:txBody>
      </p:sp>
      <p:sp>
        <p:nvSpPr>
          <p:cNvPr id="10" name="テキスト ボックス 9">
            <a:extLst>
              <a:ext uri="{FF2B5EF4-FFF2-40B4-BE49-F238E27FC236}">
                <a16:creationId xmlns:a16="http://schemas.microsoft.com/office/drawing/2014/main" id="{CE126E18-95C5-4A7E-A54E-CDC746CB6EE4}"/>
              </a:ext>
            </a:extLst>
          </p:cNvPr>
          <p:cNvSpPr txBox="1"/>
          <p:nvPr/>
        </p:nvSpPr>
        <p:spPr>
          <a:xfrm>
            <a:off x="3282069" y="2582957"/>
            <a:ext cx="5799909" cy="1692771"/>
          </a:xfrm>
          <a:prstGeom prst="rect">
            <a:avLst/>
          </a:prstGeom>
          <a:noFill/>
        </p:spPr>
        <p:txBody>
          <a:bodyPr wrap="square" rtlCol="0">
            <a:spAutoFit/>
          </a:bodyPr>
          <a:lstStyle/>
          <a:p>
            <a:pPr algn="ctr">
              <a:spcBef>
                <a:spcPts val="1000"/>
              </a:spcBef>
            </a:pPr>
            <a:r>
              <a:rPr lang="ja-JP" altLang="en-US" sz="2800"/>
              <a:t>選び抜かれた</a:t>
            </a:r>
            <a:endParaRPr lang="en-US" altLang="ja-JP" sz="2800"/>
          </a:p>
          <a:p>
            <a:pPr algn="ctr">
              <a:spcBef>
                <a:spcPts val="1000"/>
              </a:spcBef>
            </a:pPr>
            <a:r>
              <a:rPr lang="en-US" altLang="ja-JP" sz="2800"/>
              <a:t>ageLOC</a:t>
            </a:r>
            <a:r>
              <a:rPr lang="ja-JP" altLang="en-US" sz="2800"/>
              <a:t> ブレンド</a:t>
            </a:r>
            <a:endParaRPr lang="en-US" altLang="ja-JP" sz="2800"/>
          </a:p>
          <a:p>
            <a:pPr algn="ctr">
              <a:spcBef>
                <a:spcPts val="1000"/>
              </a:spcBef>
            </a:pPr>
            <a:r>
              <a:rPr lang="en-US" altLang="ja-JP" sz="2800"/>
              <a:t>12</a:t>
            </a:r>
            <a:r>
              <a:rPr lang="ja-JP" altLang="en-US" sz="2800"/>
              <a:t>の成分と原材料</a:t>
            </a:r>
          </a:p>
        </p:txBody>
      </p:sp>
    </p:spTree>
    <p:extLst>
      <p:ext uri="{BB962C8B-B14F-4D97-AF65-F5344CB8AC3E}">
        <p14:creationId xmlns:p14="http://schemas.microsoft.com/office/powerpoint/2010/main" val="3878116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FB64928-24E8-4DB5-B9FF-12F1004FC551}"/>
              </a:ext>
            </a:extLst>
          </p:cNvPr>
          <p:cNvSpPr/>
          <p:nvPr/>
        </p:nvSpPr>
        <p:spPr>
          <a:xfrm>
            <a:off x="1206498" y="2926485"/>
            <a:ext cx="1723549" cy="707886"/>
          </a:xfrm>
          <a:prstGeom prst="rect">
            <a:avLst/>
          </a:prstGeom>
        </p:spPr>
        <p:txBody>
          <a:bodyPr wrap="none">
            <a:spAutoFit/>
          </a:bodyPr>
          <a:lstStyle/>
          <a:p>
            <a:pPr algn="ctr"/>
            <a:r>
              <a:rPr lang="ja-JP" altLang="en-US" sz="4000"/>
              <a:t>特長３</a:t>
            </a:r>
            <a:endParaRPr lang="en-US" altLang="ja-JP" sz="4000"/>
          </a:p>
        </p:txBody>
      </p:sp>
      <p:pic>
        <p:nvPicPr>
          <p:cNvPr id="2" name="図 1">
            <a:extLst>
              <a:ext uri="{FF2B5EF4-FFF2-40B4-BE49-F238E27FC236}">
                <a16:creationId xmlns:a16="http://schemas.microsoft.com/office/drawing/2014/main" id="{30435949-062D-4D6D-98A8-238D228CEF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8095" y="1184254"/>
            <a:ext cx="5567925" cy="3817345"/>
          </a:xfrm>
          <a:prstGeom prst="rect">
            <a:avLst/>
          </a:prstGeom>
        </p:spPr>
      </p:pic>
      <p:pic>
        <p:nvPicPr>
          <p:cNvPr id="5" name="図 4">
            <a:extLst>
              <a:ext uri="{FF2B5EF4-FFF2-40B4-BE49-F238E27FC236}">
                <a16:creationId xmlns:a16="http://schemas.microsoft.com/office/drawing/2014/main" id="{D2ACA8DD-BEF1-4D3E-94ED-08F545C985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22426" y="5079209"/>
            <a:ext cx="7156557" cy="512945"/>
          </a:xfrm>
          <a:prstGeom prst="rect">
            <a:avLst/>
          </a:prstGeom>
        </p:spPr>
      </p:pic>
    </p:spTree>
    <p:extLst>
      <p:ext uri="{BB962C8B-B14F-4D97-AF65-F5344CB8AC3E}">
        <p14:creationId xmlns:p14="http://schemas.microsoft.com/office/powerpoint/2010/main" val="6506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4" presetClass="path" presetSubtype="0" accel="50000" decel="50000" fill="hold" nodeType="afterEffect">
                                  <p:stCondLst>
                                    <p:cond delay="0"/>
                                  </p:stCondLst>
                                  <p:childTnLst>
                                    <p:animMotion origin="layout" path="M -4.16667E-6 4.07407E-6 L 0.00013 -0.07037 " pathEditMode="relative" rAng="0" ptsTypes="AA">
                                      <p:cBhvr>
                                        <p:cTn id="15" dur="2000" fill="hold"/>
                                        <p:tgtEl>
                                          <p:spTgt spid="2"/>
                                        </p:tgtEl>
                                        <p:attrNameLst>
                                          <p:attrName>ppt_x</p:attrName>
                                          <p:attrName>ppt_y</p:attrName>
                                        </p:attrNameLst>
                                      </p:cBhvr>
                                      <p:rCtr x="0" y="-3519"/>
                                    </p:animMotion>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ppt_x"/>
                                          </p:val>
                                        </p:tav>
                                        <p:tav tm="100000">
                                          <p:val>
                                            <p:strVal val="#ppt_x"/>
                                          </p:val>
                                        </p:tav>
                                      </p:tavLst>
                                    </p:anim>
                                    <p:anim calcmode="lin" valueType="num">
                                      <p:cBhvr additive="base">
                                        <p:cTn id="19"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F51339B-F6A0-4329-B2DC-0C28AA7837CC}"/>
              </a:ext>
            </a:extLst>
          </p:cNvPr>
          <p:cNvSpPr/>
          <p:nvPr/>
        </p:nvSpPr>
        <p:spPr>
          <a:xfrm>
            <a:off x="0" y="548722"/>
            <a:ext cx="12192000" cy="2006819"/>
          </a:xfrm>
          <a:prstGeom prst="rect">
            <a:avLst/>
          </a:prstGeom>
          <a:gradFill flip="none" rotWithShape="1">
            <a:gsLst>
              <a:gs pos="48000">
                <a:schemeClr val="bg1"/>
              </a:gs>
              <a:gs pos="0">
                <a:schemeClr val="accent1">
                  <a:lumMod val="5000"/>
                  <a:lumOff val="95000"/>
                </a:schemeClr>
              </a:gs>
              <a:gs pos="63000">
                <a:srgbClr val="D5E0F2"/>
              </a:gs>
              <a:gs pos="84000">
                <a:srgbClr val="E0E7F3"/>
              </a:gs>
              <a:gs pos="97000">
                <a:srgbClr val="F7ECFC"/>
              </a:gs>
              <a:gs pos="74000">
                <a:srgbClr val="D6E3F3"/>
              </a:gs>
              <a:gs pos="35000">
                <a:srgbClr val="D5E0F2"/>
              </a:gs>
              <a:gs pos="24000">
                <a:srgbClr val="CEE6FC"/>
              </a:gs>
              <a:gs pos="7000">
                <a:srgbClr val="CBDEF5"/>
              </a:gs>
              <a:gs pos="18000">
                <a:schemeClr val="accent1">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CD80202D-11DC-4074-88CA-9C9384510366}"/>
              </a:ext>
            </a:extLst>
          </p:cNvPr>
          <p:cNvSpPr/>
          <p:nvPr/>
        </p:nvSpPr>
        <p:spPr>
          <a:xfrm>
            <a:off x="2413277" y="853182"/>
            <a:ext cx="8519696" cy="1325299"/>
          </a:xfrm>
          <a:prstGeom prst="rect">
            <a:avLst/>
          </a:prstGeom>
        </p:spPr>
        <p:txBody>
          <a:bodyPr wrap="square">
            <a:spAutoFit/>
          </a:bodyPr>
          <a:lstStyle/>
          <a:p>
            <a:pPr marL="457200" indent="-457200">
              <a:lnSpc>
                <a:spcPct val="150000"/>
              </a:lnSpc>
              <a:buFont typeface="Wingdings" panose="05000000000000000000" pitchFamily="2" charset="2"/>
              <a:buChar char="u"/>
            </a:pPr>
            <a:r>
              <a:rPr lang="ja-JP" altLang="en-US" sz="2800"/>
              <a:t>持ち運びしやすい個包装。</a:t>
            </a:r>
            <a:endParaRPr lang="en-US" altLang="ja-JP" sz="2800"/>
          </a:p>
          <a:p>
            <a:pPr marL="457200" indent="-457200">
              <a:lnSpc>
                <a:spcPct val="150000"/>
              </a:lnSpc>
              <a:buFont typeface="Wingdings" panose="05000000000000000000" pitchFamily="2" charset="2"/>
              <a:buChar char="u"/>
            </a:pPr>
            <a:r>
              <a:rPr lang="en-US" altLang="ja-JP" sz="2800"/>
              <a:t>1</a:t>
            </a:r>
            <a:r>
              <a:rPr lang="ja-JP" altLang="en-US" sz="2800"/>
              <a:t>日</a:t>
            </a:r>
            <a:r>
              <a:rPr lang="en-US" altLang="ja-JP" sz="2800"/>
              <a:t>2</a:t>
            </a:r>
            <a:r>
              <a:rPr lang="ja-JP" altLang="en-US" sz="2800"/>
              <a:t>回に分けて摂ることも習慣化しやすく。</a:t>
            </a:r>
          </a:p>
        </p:txBody>
      </p:sp>
      <p:pic>
        <p:nvPicPr>
          <p:cNvPr id="8" name="B4206638-5B72-4A7A-B281-87811C3E4F47">
            <a:extLst>
              <a:ext uri="{FF2B5EF4-FFF2-40B4-BE49-F238E27FC236}">
                <a16:creationId xmlns:a16="http://schemas.microsoft.com/office/drawing/2014/main" id="{4135B64C-55B2-41D2-81CD-C55999C0C130}"/>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7159" t="18758" r="9882" b="18977"/>
          <a:stretch>
            <a:fillRect/>
          </a:stretch>
        </p:blipFill>
        <p:spPr bwMode="auto">
          <a:xfrm>
            <a:off x="647450" y="3027407"/>
            <a:ext cx="4700546" cy="352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人, 屋内, 衣料, 座る が含まれている画像&#10;&#10;自動的に生成された説明">
            <a:extLst>
              <a:ext uri="{FF2B5EF4-FFF2-40B4-BE49-F238E27FC236}">
                <a16:creationId xmlns:a16="http://schemas.microsoft.com/office/drawing/2014/main" id="{611AF012-74AD-4899-9C0B-25004A90D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960" y="2935820"/>
            <a:ext cx="3078000" cy="2052000"/>
          </a:xfrm>
          <a:prstGeom prst="rect">
            <a:avLst/>
          </a:prstGeom>
        </p:spPr>
      </p:pic>
      <p:grpSp>
        <p:nvGrpSpPr>
          <p:cNvPr id="10" name="グループ化 9">
            <a:extLst>
              <a:ext uri="{FF2B5EF4-FFF2-40B4-BE49-F238E27FC236}">
                <a16:creationId xmlns:a16="http://schemas.microsoft.com/office/drawing/2014/main" id="{630ED11F-910C-4CC0-94B2-E2C3114ED19C}"/>
              </a:ext>
            </a:extLst>
          </p:cNvPr>
          <p:cNvGrpSpPr/>
          <p:nvPr/>
        </p:nvGrpSpPr>
        <p:grpSpPr>
          <a:xfrm>
            <a:off x="8447540" y="4359407"/>
            <a:ext cx="3431464" cy="2196000"/>
            <a:chOff x="-2479540" y="168442"/>
            <a:chExt cx="3431464" cy="2196000"/>
          </a:xfrm>
        </p:grpSpPr>
        <p:pic>
          <p:nvPicPr>
            <p:cNvPr id="11" name="図 10" descr="プレート, 手鏡, ミラー が含まれている画像&#10;&#10;自動的に生成された説明">
              <a:extLst>
                <a:ext uri="{FF2B5EF4-FFF2-40B4-BE49-F238E27FC236}">
                  <a16:creationId xmlns:a16="http://schemas.microsoft.com/office/drawing/2014/main" id="{34BE8B20-D564-469B-8F22-4689B1816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540" y="168442"/>
              <a:ext cx="3431464" cy="2196000"/>
            </a:xfrm>
            <a:prstGeom prst="rect">
              <a:avLst/>
            </a:prstGeom>
          </p:spPr>
        </p:pic>
        <p:pic>
          <p:nvPicPr>
            <p:cNvPr id="12" name="図 11" descr="スポーツゲーム が含まれている画像&#10;&#10;自動的に生成された説明">
              <a:extLst>
                <a:ext uri="{FF2B5EF4-FFF2-40B4-BE49-F238E27FC236}">
                  <a16:creationId xmlns:a16="http://schemas.microsoft.com/office/drawing/2014/main" id="{A2B429A6-9E3F-4181-9AF7-94FBFE5AFE5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2120" y="448715"/>
              <a:ext cx="1692000" cy="1692000"/>
            </a:xfrm>
            <a:prstGeom prst="rect">
              <a:avLst/>
            </a:prstGeom>
          </p:spPr>
        </p:pic>
      </p:grpSp>
    </p:spTree>
    <p:extLst>
      <p:ext uri="{BB962C8B-B14F-4D97-AF65-F5344CB8AC3E}">
        <p14:creationId xmlns:p14="http://schemas.microsoft.com/office/powerpoint/2010/main" val="376285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783F5A-5223-4F4C-BAF7-9717BE0CC98B}"/>
              </a:ext>
            </a:extLst>
          </p:cNvPr>
          <p:cNvSpPr/>
          <p:nvPr/>
        </p:nvSpPr>
        <p:spPr>
          <a:xfrm>
            <a:off x="0" y="548722"/>
            <a:ext cx="12192000" cy="2006819"/>
          </a:xfrm>
          <a:prstGeom prst="rect">
            <a:avLst/>
          </a:prstGeom>
          <a:gradFill flip="none" rotWithShape="1">
            <a:gsLst>
              <a:gs pos="48000">
                <a:schemeClr val="bg1"/>
              </a:gs>
              <a:gs pos="0">
                <a:schemeClr val="accent1">
                  <a:lumMod val="5000"/>
                  <a:lumOff val="95000"/>
                </a:schemeClr>
              </a:gs>
              <a:gs pos="63000">
                <a:srgbClr val="D5E0F2"/>
              </a:gs>
              <a:gs pos="84000">
                <a:srgbClr val="E0E7F3"/>
              </a:gs>
              <a:gs pos="97000">
                <a:srgbClr val="F7ECFC"/>
              </a:gs>
              <a:gs pos="74000">
                <a:srgbClr val="D6E3F3"/>
              </a:gs>
              <a:gs pos="35000">
                <a:srgbClr val="D5E0F2"/>
              </a:gs>
              <a:gs pos="24000">
                <a:srgbClr val="CEE6FC"/>
              </a:gs>
              <a:gs pos="7000">
                <a:srgbClr val="CBDEF5"/>
              </a:gs>
              <a:gs pos="18000">
                <a:schemeClr val="accent1">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 name="図 2">
            <a:extLst>
              <a:ext uri="{FF2B5EF4-FFF2-40B4-BE49-F238E27FC236}">
                <a16:creationId xmlns:a16="http://schemas.microsoft.com/office/drawing/2014/main" id="{7BA189AC-3BDB-4C49-9A8E-80D52045E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4368" y="3013925"/>
            <a:ext cx="5323263" cy="3295353"/>
          </a:xfrm>
          <a:prstGeom prst="rect">
            <a:avLst/>
          </a:prstGeom>
        </p:spPr>
      </p:pic>
      <p:sp>
        <p:nvSpPr>
          <p:cNvPr id="2" name="正方形/長方形 1">
            <a:extLst>
              <a:ext uri="{FF2B5EF4-FFF2-40B4-BE49-F238E27FC236}">
                <a16:creationId xmlns:a16="http://schemas.microsoft.com/office/drawing/2014/main" id="{51A2882D-42AD-4CB9-A6CF-A35B313B2617}"/>
              </a:ext>
            </a:extLst>
          </p:cNvPr>
          <p:cNvSpPr/>
          <p:nvPr/>
        </p:nvSpPr>
        <p:spPr>
          <a:xfrm>
            <a:off x="2190491" y="1125747"/>
            <a:ext cx="7492626" cy="1082348"/>
          </a:xfrm>
          <a:prstGeom prst="rect">
            <a:avLst/>
          </a:prstGeom>
        </p:spPr>
        <p:txBody>
          <a:bodyPr wrap="square">
            <a:spAutoFit/>
          </a:bodyPr>
          <a:lstStyle/>
          <a:p>
            <a:pPr algn="ctr">
              <a:spcBef>
                <a:spcPts val="1000"/>
              </a:spcBef>
            </a:pPr>
            <a:r>
              <a:rPr lang="ja-JP" altLang="en-US" sz="2800"/>
              <a:t>アンチ・ドーピング認証取得*で</a:t>
            </a:r>
            <a:endParaRPr lang="en-US" altLang="ja-JP" sz="2800"/>
          </a:p>
          <a:p>
            <a:pPr algn="ctr">
              <a:spcBef>
                <a:spcPts val="1000"/>
              </a:spcBef>
            </a:pPr>
            <a:r>
              <a:rPr lang="ja-JP" altLang="en-US" sz="2800"/>
              <a:t>プロフェッショナルな体づくりにも対応</a:t>
            </a:r>
          </a:p>
        </p:txBody>
      </p:sp>
      <p:sp>
        <p:nvSpPr>
          <p:cNvPr id="6" name="正方形/長方形 5">
            <a:extLst>
              <a:ext uri="{FF2B5EF4-FFF2-40B4-BE49-F238E27FC236}">
                <a16:creationId xmlns:a16="http://schemas.microsoft.com/office/drawing/2014/main" id="{5C4B232B-E773-4B14-8B98-4AD93C4C40FC}"/>
              </a:ext>
            </a:extLst>
          </p:cNvPr>
          <p:cNvSpPr/>
          <p:nvPr/>
        </p:nvSpPr>
        <p:spPr>
          <a:xfrm>
            <a:off x="9866549" y="6540500"/>
            <a:ext cx="2274651" cy="261610"/>
          </a:xfrm>
          <a:prstGeom prst="rect">
            <a:avLst/>
          </a:prstGeom>
        </p:spPr>
        <p:txBody>
          <a:bodyPr wrap="square">
            <a:spAutoFit/>
          </a:bodyPr>
          <a:lstStyle/>
          <a:p>
            <a:pPr algn="r"/>
            <a:r>
              <a:rPr lang="ja-JP" altLang="en-US" sz="1100"/>
              <a:t>＊</a:t>
            </a:r>
            <a:r>
              <a:rPr lang="en-US" altLang="ja-JP" sz="1100"/>
              <a:t> 2020</a:t>
            </a:r>
            <a:r>
              <a:rPr lang="ja-JP" altLang="en-US" sz="1100"/>
              <a:t>年</a:t>
            </a:r>
            <a:r>
              <a:rPr lang="en-US" altLang="ja-JP" sz="1100"/>
              <a:t>12</a:t>
            </a:r>
            <a:r>
              <a:rPr lang="ja-JP" altLang="en-US" sz="1100"/>
              <a:t>月取得予定</a:t>
            </a:r>
            <a:endParaRPr lang="en-US" altLang="ja-JP" sz="1100"/>
          </a:p>
        </p:txBody>
      </p:sp>
    </p:spTree>
    <p:extLst>
      <p:ext uri="{BB962C8B-B14F-4D97-AF65-F5344CB8AC3E}">
        <p14:creationId xmlns:p14="http://schemas.microsoft.com/office/powerpoint/2010/main" val="1909155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7D9968-9CD4-4E7D-BD3B-3FF9BE9A3C30}"/>
              </a:ext>
            </a:extLst>
          </p:cNvPr>
          <p:cNvSpPr/>
          <p:nvPr/>
        </p:nvSpPr>
        <p:spPr>
          <a:xfrm>
            <a:off x="503429" y="340669"/>
            <a:ext cx="4940888" cy="683842"/>
          </a:xfrm>
          <a:prstGeom prst="rect">
            <a:avLst/>
          </a:prstGeom>
        </p:spPr>
        <p:txBody>
          <a:bodyPr wrap="square">
            <a:spAutoFit/>
          </a:bodyPr>
          <a:lstStyle/>
          <a:p>
            <a:pPr>
              <a:lnSpc>
                <a:spcPct val="150000"/>
              </a:lnSpc>
            </a:pPr>
            <a:r>
              <a:rPr lang="ja-JP" altLang="en-US" sz="2800">
                <a:latin typeface="小塚ゴシック Pro R"/>
              </a:rPr>
              <a:t>製品コンセプトと特長まとめ</a:t>
            </a:r>
          </a:p>
        </p:txBody>
      </p:sp>
      <p:pic>
        <p:nvPicPr>
          <p:cNvPr id="6" name="図 5">
            <a:extLst>
              <a:ext uri="{FF2B5EF4-FFF2-40B4-BE49-F238E27FC236}">
                <a16:creationId xmlns:a16="http://schemas.microsoft.com/office/drawing/2014/main" id="{5C0F4401-71DE-43D4-AAC8-275E908973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353" y="5032496"/>
            <a:ext cx="3110650" cy="320098"/>
          </a:xfrm>
          <a:prstGeom prst="rect">
            <a:avLst/>
          </a:prstGeom>
        </p:spPr>
      </p:pic>
      <p:pic>
        <p:nvPicPr>
          <p:cNvPr id="9" name="図 8">
            <a:extLst>
              <a:ext uri="{FF2B5EF4-FFF2-40B4-BE49-F238E27FC236}">
                <a16:creationId xmlns:a16="http://schemas.microsoft.com/office/drawing/2014/main" id="{D4BC581A-C194-4FDB-A90F-1130B62434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7287" y="2889221"/>
            <a:ext cx="2881747" cy="2054656"/>
          </a:xfrm>
          <a:prstGeom prst="rect">
            <a:avLst/>
          </a:prstGeom>
        </p:spPr>
      </p:pic>
      <p:pic>
        <p:nvPicPr>
          <p:cNvPr id="10" name="図 9">
            <a:extLst>
              <a:ext uri="{FF2B5EF4-FFF2-40B4-BE49-F238E27FC236}">
                <a16:creationId xmlns:a16="http://schemas.microsoft.com/office/drawing/2014/main" id="{BBEF1D01-7A71-4426-93FA-2D506EE114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38644" y="5017468"/>
            <a:ext cx="3221670" cy="326370"/>
          </a:xfrm>
          <a:prstGeom prst="rect">
            <a:avLst/>
          </a:prstGeom>
        </p:spPr>
      </p:pic>
      <p:sp>
        <p:nvSpPr>
          <p:cNvPr id="11" name="正方形/長方形 10">
            <a:extLst>
              <a:ext uri="{FF2B5EF4-FFF2-40B4-BE49-F238E27FC236}">
                <a16:creationId xmlns:a16="http://schemas.microsoft.com/office/drawing/2014/main" id="{11AE0B6A-CF64-4561-A7C7-A458E56BE80B}"/>
              </a:ext>
            </a:extLst>
          </p:cNvPr>
          <p:cNvSpPr/>
          <p:nvPr/>
        </p:nvSpPr>
        <p:spPr>
          <a:xfrm>
            <a:off x="-69274" y="1286625"/>
            <a:ext cx="12261273" cy="584775"/>
          </a:xfrm>
          <a:prstGeom prst="rect">
            <a:avLst/>
          </a:prstGeom>
        </p:spPr>
        <p:txBody>
          <a:bodyPr wrap="square">
            <a:spAutoFit/>
          </a:bodyPr>
          <a:lstStyle/>
          <a:p>
            <a:pPr algn="ctr"/>
            <a:r>
              <a:rPr lang="ja-JP" altLang="ja-JP" sz="3200">
                <a:solidFill>
                  <a:srgbClr val="16B69E"/>
                </a:solidFill>
                <a:latin typeface="小塚ゴシック Pro R" panose="020B0400000000000000" pitchFamily="34" charset="-128"/>
                <a:ea typeface="小塚ゴシック Pro R" panose="020B0400000000000000" pitchFamily="34" charset="-128"/>
              </a:rPr>
              <a:t>全身の</a:t>
            </a:r>
            <a:r>
              <a:rPr lang="en-US" altLang="ja-JP" sz="3200">
                <a:solidFill>
                  <a:srgbClr val="16B69E"/>
                </a:solidFill>
                <a:latin typeface="小塚ゴシック Pro R" panose="020B0400000000000000" pitchFamily="34" charset="-128"/>
                <a:ea typeface="小塚ゴシック Pro R" panose="020B0400000000000000" pitchFamily="34" charset="-128"/>
              </a:rPr>
              <a:t> ｢</a:t>
            </a:r>
            <a:r>
              <a:rPr lang="ja-JP" altLang="en-US" sz="3200">
                <a:solidFill>
                  <a:srgbClr val="16B69E"/>
                </a:solidFill>
                <a:latin typeface="小塚ゴシック Pro R" panose="020B0400000000000000" pitchFamily="34" charset="-128"/>
                <a:ea typeface="小塚ゴシック Pro R" panose="020B0400000000000000" pitchFamily="34" charset="-128"/>
              </a:rPr>
              <a:t>冴え</a:t>
            </a:r>
            <a:r>
              <a:rPr lang="en-US" altLang="ja-JP" sz="3200">
                <a:solidFill>
                  <a:srgbClr val="16B69E"/>
                </a:solidFill>
                <a:latin typeface="小塚ゴシック Pro R" panose="020B0400000000000000" pitchFamily="34" charset="-128"/>
                <a:ea typeface="小塚ゴシック Pro R" panose="020B0400000000000000" pitchFamily="34" charset="-128"/>
              </a:rPr>
              <a:t>｣</a:t>
            </a:r>
            <a:r>
              <a:rPr lang="ja-JP" altLang="en-US" sz="3200" spc="-300" baseline="30000">
                <a:solidFill>
                  <a:srgbClr val="16B69E"/>
                </a:solidFill>
                <a:latin typeface="小塚ゴシック Pro R" panose="020B0400000000000000" pitchFamily="34" charset="-128"/>
                <a:ea typeface="小塚ゴシック Pro R" panose="020B0400000000000000" pitchFamily="34" charset="-128"/>
              </a:rPr>
              <a:t>*</a:t>
            </a:r>
            <a:r>
              <a:rPr lang="en-US" altLang="ja-JP" spc="-300" baseline="80000">
                <a:solidFill>
                  <a:srgbClr val="16B69E"/>
                </a:solidFill>
                <a:latin typeface="小塚ゴシック Pro R" panose="020B0400000000000000" pitchFamily="34" charset="-128"/>
                <a:ea typeface="小塚ゴシック Pro R" panose="020B0400000000000000" pitchFamily="34" charset="-128"/>
              </a:rPr>
              <a:t>1  </a:t>
            </a:r>
            <a:r>
              <a:rPr lang="ja-JP" altLang="ja-JP" sz="3200">
                <a:solidFill>
                  <a:srgbClr val="16B69E"/>
                </a:solidFill>
                <a:latin typeface="小塚ゴシック Pro R" panose="020B0400000000000000" pitchFamily="34" charset="-128"/>
                <a:ea typeface="小塚ゴシック Pro R" panose="020B0400000000000000" pitchFamily="34" charset="-128"/>
              </a:rPr>
              <a:t>という</a:t>
            </a:r>
            <a:r>
              <a:rPr lang="ja-JP" altLang="en-US" sz="3200">
                <a:solidFill>
                  <a:srgbClr val="16B69E"/>
                </a:solidFill>
                <a:latin typeface="小塚ゴシック Pro R" panose="020B0400000000000000" pitchFamily="34" charset="-128"/>
                <a:ea typeface="小塚ゴシック Pro R" panose="020B0400000000000000" pitchFamily="34" charset="-128"/>
              </a:rPr>
              <a:t>次世代基準</a:t>
            </a:r>
            <a:r>
              <a:rPr lang="ja-JP" altLang="ja-JP" sz="3200">
                <a:solidFill>
                  <a:srgbClr val="16B69E"/>
                </a:solidFill>
                <a:latin typeface="小塚ゴシック Pro R" panose="020B0400000000000000" pitchFamily="34" charset="-128"/>
                <a:ea typeface="小塚ゴシック Pro R" panose="020B0400000000000000" pitchFamily="34" charset="-128"/>
              </a:rPr>
              <a:t>へ</a:t>
            </a:r>
            <a:r>
              <a:rPr lang="ja-JP" altLang="en-US" sz="3200">
                <a:solidFill>
                  <a:srgbClr val="16B69E"/>
                </a:solidFill>
                <a:latin typeface="小塚ゴシック Pro R" panose="020B0400000000000000" pitchFamily="34" charset="-128"/>
                <a:ea typeface="小塚ゴシック Pro R" panose="020B0400000000000000" pitchFamily="34" charset="-128"/>
              </a:rPr>
              <a:t>。</a:t>
            </a:r>
            <a:endParaRPr lang="ja-JP" altLang="en-US" sz="3200">
              <a:solidFill>
                <a:srgbClr val="16B69E"/>
              </a:solidFill>
              <a:latin typeface="Calibri"/>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33963463-9272-4355-97AD-6CEE1F3A08A6}"/>
              </a:ext>
            </a:extLst>
          </p:cNvPr>
          <p:cNvSpPr/>
          <p:nvPr/>
        </p:nvSpPr>
        <p:spPr>
          <a:xfrm>
            <a:off x="-69274" y="1913898"/>
            <a:ext cx="12261273" cy="584775"/>
          </a:xfrm>
          <a:prstGeom prst="rect">
            <a:avLst/>
          </a:prstGeom>
        </p:spPr>
        <p:txBody>
          <a:bodyPr wrap="square">
            <a:spAutoFit/>
          </a:bodyPr>
          <a:lstStyle/>
          <a:p>
            <a:pPr algn="ctr"/>
            <a:r>
              <a:rPr lang="ja-JP" altLang="en-US" sz="3200">
                <a:solidFill>
                  <a:srgbClr val="16B69E"/>
                </a:solidFill>
                <a:latin typeface="小塚ゴシック Pro R" panose="020B0400000000000000" pitchFamily="34" charset="-128"/>
                <a:ea typeface="小塚ゴシック Pro R" panose="020B0400000000000000" pitchFamily="34" charset="-128"/>
              </a:rPr>
              <a:t>若さ</a:t>
            </a:r>
            <a:r>
              <a:rPr lang="ja-JP" altLang="ja-JP" sz="3200">
                <a:solidFill>
                  <a:srgbClr val="16B69E"/>
                </a:solidFill>
                <a:latin typeface="小塚ゴシック Pro R" panose="020B0400000000000000" pitchFamily="34" charset="-128"/>
                <a:ea typeface="小塚ゴシック Pro R" panose="020B0400000000000000" pitchFamily="34" charset="-128"/>
              </a:rPr>
              <a:t>の</a:t>
            </a:r>
            <a:r>
              <a:rPr lang="en-US" altLang="ja-JP" sz="3200">
                <a:solidFill>
                  <a:srgbClr val="16B69E"/>
                </a:solidFill>
                <a:latin typeface="小塚ゴシック Pro R" panose="020B0400000000000000" pitchFamily="34" charset="-128"/>
                <a:ea typeface="小塚ゴシック Pro R" panose="020B0400000000000000" pitchFamily="34" charset="-128"/>
              </a:rPr>
              <a:t> ｢</a:t>
            </a:r>
            <a:r>
              <a:rPr lang="ja-JP" altLang="ja-JP" sz="3200">
                <a:solidFill>
                  <a:srgbClr val="16B69E"/>
                </a:solidFill>
                <a:latin typeface="小塚ゴシック Pro R" panose="020B0400000000000000" pitchFamily="34" charset="-128"/>
                <a:ea typeface="小塚ゴシック Pro R" panose="020B0400000000000000" pitchFamily="34" charset="-128"/>
              </a:rPr>
              <a:t>質</a:t>
            </a:r>
            <a:r>
              <a:rPr lang="en-US" altLang="ja-JP" sz="3200">
                <a:solidFill>
                  <a:srgbClr val="16B69E"/>
                </a:solidFill>
                <a:latin typeface="小塚ゴシック Pro R" panose="020B0400000000000000" pitchFamily="34" charset="-128"/>
                <a:ea typeface="小塚ゴシック Pro R" panose="020B0400000000000000" pitchFamily="34" charset="-128"/>
              </a:rPr>
              <a:t>｣</a:t>
            </a:r>
            <a:r>
              <a:rPr lang="ja-JP" altLang="en-US" sz="3200" spc="-300" baseline="22000">
                <a:solidFill>
                  <a:srgbClr val="16B69E"/>
                </a:solidFill>
                <a:latin typeface="小塚ゴシック Pro R" panose="020B0400000000000000" pitchFamily="34" charset="-128"/>
                <a:ea typeface="小塚ゴシック Pro R" panose="020B0400000000000000" pitchFamily="34" charset="-128"/>
              </a:rPr>
              <a:t>*</a:t>
            </a:r>
            <a:r>
              <a:rPr lang="en-US" altLang="ja-JP" spc="-300" baseline="84000">
                <a:solidFill>
                  <a:srgbClr val="16B69E"/>
                </a:solidFill>
                <a:latin typeface="小塚ゴシック Pro R" panose="020B0400000000000000" pitchFamily="34" charset="-128"/>
                <a:ea typeface="小塚ゴシック Pro R" panose="020B0400000000000000" pitchFamily="34" charset="-128"/>
              </a:rPr>
              <a:t>2 </a:t>
            </a:r>
            <a:r>
              <a:rPr lang="ja-JP" altLang="en-US" spc="-300" baseline="84000">
                <a:solidFill>
                  <a:srgbClr val="16B69E"/>
                </a:solidFill>
                <a:latin typeface="小塚ゴシック Pro R" panose="020B0400000000000000" pitchFamily="34" charset="-128"/>
                <a:ea typeface="小塚ゴシック Pro R" panose="020B0400000000000000" pitchFamily="34" charset="-128"/>
              </a:rPr>
              <a:t>   </a:t>
            </a:r>
            <a:r>
              <a:rPr lang="ja-JP" altLang="ja-JP" sz="3200">
                <a:solidFill>
                  <a:srgbClr val="16B69E"/>
                </a:solidFill>
                <a:latin typeface="小塚ゴシック Pro R" panose="020B0400000000000000" pitchFamily="34" charset="-128"/>
                <a:ea typeface="小塚ゴシック Pro R" panose="020B0400000000000000" pitchFamily="34" charset="-128"/>
              </a:rPr>
              <a:t>に挑む。</a:t>
            </a:r>
          </a:p>
        </p:txBody>
      </p:sp>
      <p:grpSp>
        <p:nvGrpSpPr>
          <p:cNvPr id="25" name="グループ化 24">
            <a:extLst>
              <a:ext uri="{FF2B5EF4-FFF2-40B4-BE49-F238E27FC236}">
                <a16:creationId xmlns:a16="http://schemas.microsoft.com/office/drawing/2014/main" id="{380355A6-B841-4056-8D74-35D72EAED524}"/>
              </a:ext>
            </a:extLst>
          </p:cNvPr>
          <p:cNvGrpSpPr/>
          <p:nvPr/>
        </p:nvGrpSpPr>
        <p:grpSpPr>
          <a:xfrm>
            <a:off x="575788" y="2817091"/>
            <a:ext cx="2881747" cy="2152073"/>
            <a:chOff x="379845" y="2817091"/>
            <a:chExt cx="2881747" cy="2152073"/>
          </a:xfrm>
        </p:grpSpPr>
        <p:pic>
          <p:nvPicPr>
            <p:cNvPr id="5" name="図 4">
              <a:extLst>
                <a:ext uri="{FF2B5EF4-FFF2-40B4-BE49-F238E27FC236}">
                  <a16:creationId xmlns:a16="http://schemas.microsoft.com/office/drawing/2014/main" id="{2B4025A4-0690-4523-8931-BF7F71F2A1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845" y="2817091"/>
              <a:ext cx="2881747" cy="2152073"/>
            </a:xfrm>
            <a:prstGeom prst="rect">
              <a:avLst/>
            </a:prstGeom>
          </p:spPr>
        </p:pic>
        <p:sp>
          <p:nvSpPr>
            <p:cNvPr id="17" name="テキスト ボックス 16">
              <a:extLst>
                <a:ext uri="{FF2B5EF4-FFF2-40B4-BE49-F238E27FC236}">
                  <a16:creationId xmlns:a16="http://schemas.microsoft.com/office/drawing/2014/main" id="{608F67E5-2115-4D88-BFF0-95F2D36D7C9D}"/>
                </a:ext>
              </a:extLst>
            </p:cNvPr>
            <p:cNvSpPr txBox="1"/>
            <p:nvPr/>
          </p:nvSpPr>
          <p:spPr>
            <a:xfrm>
              <a:off x="2402332" y="3278734"/>
              <a:ext cx="144000" cy="184666"/>
            </a:xfrm>
            <a:prstGeom prst="rect">
              <a:avLst/>
            </a:prstGeom>
            <a:solidFill>
              <a:srgbClr val="81C56E"/>
            </a:solidFill>
          </p:spPr>
          <p:txBody>
            <a:bodyPr wrap="square" lIns="0" tIns="0" rIns="0" bIns="0" rtlCol="0">
              <a:spAutoFit/>
            </a:bodyPr>
            <a:lstStyle/>
            <a:p>
              <a:pPr algn="ctr"/>
              <a:r>
                <a:rPr kumimoji="1" lang="en-US" altLang="ja-JP" sz="1200">
                  <a:solidFill>
                    <a:schemeClr val="bg1"/>
                  </a:solidFill>
                </a:rPr>
                <a:t>3</a:t>
              </a:r>
              <a:endParaRPr kumimoji="1" lang="ja-JP" altLang="en-US" sz="1200">
                <a:solidFill>
                  <a:schemeClr val="bg1"/>
                </a:solidFill>
              </a:endParaRPr>
            </a:p>
          </p:txBody>
        </p:sp>
        <p:sp>
          <p:nvSpPr>
            <p:cNvPr id="22" name="テキスト ボックス 21">
              <a:extLst>
                <a:ext uri="{FF2B5EF4-FFF2-40B4-BE49-F238E27FC236}">
                  <a16:creationId xmlns:a16="http://schemas.microsoft.com/office/drawing/2014/main" id="{E73713DD-8DE8-469F-B608-1EF9552BB030}"/>
                </a:ext>
              </a:extLst>
            </p:cNvPr>
            <p:cNvSpPr txBox="1"/>
            <p:nvPr/>
          </p:nvSpPr>
          <p:spPr>
            <a:xfrm>
              <a:off x="2200314" y="4132882"/>
              <a:ext cx="108000" cy="169277"/>
            </a:xfrm>
            <a:prstGeom prst="rect">
              <a:avLst/>
            </a:prstGeom>
            <a:solidFill>
              <a:srgbClr val="81C56E"/>
            </a:solidFill>
          </p:spPr>
          <p:txBody>
            <a:bodyPr wrap="square" lIns="0" tIns="0" rIns="0" bIns="0" rtlCol="0">
              <a:spAutoFit/>
            </a:bodyPr>
            <a:lstStyle/>
            <a:p>
              <a:pPr algn="ctr"/>
              <a:r>
                <a:rPr lang="en-US" altLang="ja-JP" sz="1100">
                  <a:solidFill>
                    <a:schemeClr val="bg1"/>
                  </a:solidFill>
                </a:rPr>
                <a:t>4</a:t>
              </a:r>
              <a:endParaRPr kumimoji="1" lang="ja-JP" altLang="en-US" sz="1100">
                <a:solidFill>
                  <a:schemeClr val="bg1"/>
                </a:solidFill>
              </a:endParaRPr>
            </a:p>
          </p:txBody>
        </p:sp>
      </p:grpSp>
      <p:grpSp>
        <p:nvGrpSpPr>
          <p:cNvPr id="26" name="グループ化 25">
            <a:extLst>
              <a:ext uri="{FF2B5EF4-FFF2-40B4-BE49-F238E27FC236}">
                <a16:creationId xmlns:a16="http://schemas.microsoft.com/office/drawing/2014/main" id="{482D810C-61F6-46DD-B0B8-05FDABF68269}"/>
              </a:ext>
            </a:extLst>
          </p:cNvPr>
          <p:cNvGrpSpPr/>
          <p:nvPr/>
        </p:nvGrpSpPr>
        <p:grpSpPr>
          <a:xfrm>
            <a:off x="4757874" y="2880423"/>
            <a:ext cx="2881747" cy="2005613"/>
            <a:chOff x="4479635" y="2880423"/>
            <a:chExt cx="2881747" cy="2005613"/>
          </a:xfrm>
        </p:grpSpPr>
        <p:pic>
          <p:nvPicPr>
            <p:cNvPr id="7" name="図 6">
              <a:extLst>
                <a:ext uri="{FF2B5EF4-FFF2-40B4-BE49-F238E27FC236}">
                  <a16:creationId xmlns:a16="http://schemas.microsoft.com/office/drawing/2014/main" id="{A03ED53C-B705-4F58-96CF-F5419974C6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79635" y="2880423"/>
              <a:ext cx="2881747" cy="2005613"/>
            </a:xfrm>
            <a:prstGeom prst="rect">
              <a:avLst/>
            </a:prstGeom>
          </p:spPr>
        </p:pic>
        <p:sp>
          <p:nvSpPr>
            <p:cNvPr id="24" name="テキスト ボックス 23">
              <a:extLst>
                <a:ext uri="{FF2B5EF4-FFF2-40B4-BE49-F238E27FC236}">
                  <a16:creationId xmlns:a16="http://schemas.microsoft.com/office/drawing/2014/main" id="{C5AB906A-AE04-4884-BF0A-7EB67F0F1E5A}"/>
                </a:ext>
              </a:extLst>
            </p:cNvPr>
            <p:cNvSpPr txBox="1"/>
            <p:nvPr/>
          </p:nvSpPr>
          <p:spPr>
            <a:xfrm>
              <a:off x="6719151" y="3723850"/>
              <a:ext cx="108000" cy="169277"/>
            </a:xfrm>
            <a:prstGeom prst="rect">
              <a:avLst/>
            </a:prstGeom>
            <a:solidFill>
              <a:srgbClr val="5ABE91"/>
            </a:solidFill>
          </p:spPr>
          <p:txBody>
            <a:bodyPr wrap="square" lIns="0" tIns="0" rIns="0" bIns="0" rtlCol="0">
              <a:spAutoFit/>
            </a:bodyPr>
            <a:lstStyle/>
            <a:p>
              <a:pPr algn="ctr"/>
              <a:r>
                <a:rPr kumimoji="1" lang="en-US" altLang="ja-JP" sz="1100">
                  <a:solidFill>
                    <a:schemeClr val="bg1"/>
                  </a:solidFill>
                </a:rPr>
                <a:t>5</a:t>
              </a:r>
              <a:endParaRPr kumimoji="1" lang="ja-JP" altLang="en-US" sz="1100">
                <a:solidFill>
                  <a:schemeClr val="bg1"/>
                </a:solidFill>
              </a:endParaRPr>
            </a:p>
          </p:txBody>
        </p:sp>
      </p:grpSp>
      <p:grpSp>
        <p:nvGrpSpPr>
          <p:cNvPr id="29" name="グループ化 28">
            <a:extLst>
              <a:ext uri="{FF2B5EF4-FFF2-40B4-BE49-F238E27FC236}">
                <a16:creationId xmlns:a16="http://schemas.microsoft.com/office/drawing/2014/main" id="{D9315EE0-C994-43A2-9FED-8F42C019F134}"/>
              </a:ext>
            </a:extLst>
          </p:cNvPr>
          <p:cNvGrpSpPr/>
          <p:nvPr/>
        </p:nvGrpSpPr>
        <p:grpSpPr>
          <a:xfrm>
            <a:off x="4421862" y="5001718"/>
            <a:ext cx="3613246" cy="369327"/>
            <a:chOff x="4225919" y="5001718"/>
            <a:chExt cx="3613246" cy="369327"/>
          </a:xfrm>
        </p:grpSpPr>
        <p:pic>
          <p:nvPicPr>
            <p:cNvPr id="8" name="図 7">
              <a:extLst>
                <a:ext uri="{FF2B5EF4-FFF2-40B4-BE49-F238E27FC236}">
                  <a16:creationId xmlns:a16="http://schemas.microsoft.com/office/drawing/2014/main" id="{8B060659-7E28-4A5A-8F87-ECF1C43A95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25919" y="5001718"/>
              <a:ext cx="3613246" cy="369327"/>
            </a:xfrm>
            <a:prstGeom prst="rect">
              <a:avLst/>
            </a:prstGeom>
          </p:spPr>
        </p:pic>
        <p:sp>
          <p:nvSpPr>
            <p:cNvPr id="28" name="テキスト ボックス 27">
              <a:extLst>
                <a:ext uri="{FF2B5EF4-FFF2-40B4-BE49-F238E27FC236}">
                  <a16:creationId xmlns:a16="http://schemas.microsoft.com/office/drawing/2014/main" id="{694B2AA6-1CB3-47BA-B1C6-B3FC74A10648}"/>
                </a:ext>
              </a:extLst>
            </p:cNvPr>
            <p:cNvSpPr txBox="1"/>
            <p:nvPr/>
          </p:nvSpPr>
          <p:spPr>
            <a:xfrm>
              <a:off x="7650298" y="5029664"/>
              <a:ext cx="108000" cy="153888"/>
            </a:xfrm>
            <a:prstGeom prst="rect">
              <a:avLst/>
            </a:prstGeom>
            <a:solidFill>
              <a:schemeClr val="bg1"/>
            </a:solidFill>
          </p:spPr>
          <p:txBody>
            <a:bodyPr wrap="square" lIns="0" tIns="0" rIns="0" bIns="0" rtlCol="0">
              <a:spAutoFit/>
            </a:bodyPr>
            <a:lstStyle/>
            <a:p>
              <a:pPr algn="ctr"/>
              <a:r>
                <a:rPr kumimoji="1" lang="en-US" altLang="ja-JP" sz="1000">
                  <a:solidFill>
                    <a:srgbClr val="16B69E"/>
                  </a:solidFill>
                </a:rPr>
                <a:t>6</a:t>
              </a:r>
              <a:endParaRPr kumimoji="1" lang="ja-JP" altLang="en-US" sz="1000">
                <a:solidFill>
                  <a:srgbClr val="16B69E"/>
                </a:solidFill>
              </a:endParaRPr>
            </a:p>
          </p:txBody>
        </p:sp>
      </p:grpSp>
      <p:sp>
        <p:nvSpPr>
          <p:cNvPr id="30" name="正方形/長方形 29">
            <a:extLst>
              <a:ext uri="{FF2B5EF4-FFF2-40B4-BE49-F238E27FC236}">
                <a16:creationId xmlns:a16="http://schemas.microsoft.com/office/drawing/2014/main" id="{8E7C385C-625C-443C-8B68-AD647293A37D}"/>
              </a:ext>
            </a:extLst>
          </p:cNvPr>
          <p:cNvSpPr/>
          <p:nvPr/>
        </p:nvSpPr>
        <p:spPr>
          <a:xfrm>
            <a:off x="0" y="6312107"/>
            <a:ext cx="9244584" cy="553998"/>
          </a:xfrm>
          <a:prstGeom prst="rect">
            <a:avLst/>
          </a:prstGeom>
        </p:spPr>
        <p:txBody>
          <a:bodyPr wrap="square">
            <a:spAutoFit/>
          </a:bodyPr>
          <a:lstStyle/>
          <a:p>
            <a:r>
              <a:rPr lang="ja-JP" altLang="ja-JP" sz="1000"/>
              <a:t>＊</a:t>
            </a:r>
            <a:r>
              <a:rPr lang="en-US" altLang="ja-JP" sz="1000"/>
              <a:t>1  </a:t>
            </a:r>
            <a:r>
              <a:rPr lang="ja-JP" altLang="ja-JP" sz="1000"/>
              <a:t>ニュースキンが考える若さの定義「</a:t>
            </a:r>
            <a:r>
              <a:rPr lang="ja-JP" altLang="en-US" sz="1000"/>
              <a:t>体</a:t>
            </a:r>
            <a:r>
              <a:rPr lang="ja-JP" altLang="ja-JP" sz="1000"/>
              <a:t>の内側だけでなく、</a:t>
            </a:r>
            <a:r>
              <a:rPr lang="ja-JP" altLang="ja-JP" sz="1000">
                <a:latin typeface="+mn-ea"/>
                <a:cs typeface="ＭＳ Ｐゴシック" panose="020B0600070205080204" pitchFamily="50" charset="-128"/>
              </a:rPr>
              <a:t>見た目印象や、話したときの印象で、いきいきと健康的で若々しい様子</a:t>
            </a:r>
            <a:r>
              <a:rPr lang="ja-JP" altLang="ja-JP" sz="1000"/>
              <a:t>」に基づくもの。</a:t>
            </a:r>
          </a:p>
          <a:p>
            <a:r>
              <a:rPr lang="ja-JP" altLang="ja-JP" sz="1000"/>
              <a:t>＊</a:t>
            </a:r>
            <a:r>
              <a:rPr lang="en-US" altLang="ja-JP" sz="1000"/>
              <a:t>2</a:t>
            </a:r>
            <a:r>
              <a:rPr lang="ja-JP" altLang="en-US" sz="1000"/>
              <a:t> ＊</a:t>
            </a:r>
            <a:r>
              <a:rPr lang="en-US" altLang="ja-JP" sz="1000"/>
              <a:t>1</a:t>
            </a:r>
            <a:r>
              <a:rPr lang="ja-JP" altLang="en-US" sz="1000"/>
              <a:t>の定義に基づいたニュースキンが考えるいきいきと健康的で若々しい印象の要素のこと。　＊</a:t>
            </a:r>
            <a:r>
              <a:rPr lang="en-US" altLang="ja-JP" sz="1000"/>
              <a:t>3 98.5</a:t>
            </a:r>
            <a:r>
              <a:rPr lang="ja-JP" altLang="en-US" sz="1000"/>
              <a:t>％ 　＊</a:t>
            </a:r>
            <a:r>
              <a:rPr lang="en-US" altLang="ja-JP" sz="1000"/>
              <a:t>4</a:t>
            </a:r>
            <a:r>
              <a:rPr lang="ja-JP" altLang="en-US" sz="1000"/>
              <a:t> 当社従来品比　＊</a:t>
            </a:r>
            <a:r>
              <a:rPr lang="en-US" altLang="ja-JP" sz="1000"/>
              <a:t>5  </a:t>
            </a:r>
            <a:r>
              <a:rPr lang="en-US" altLang="ja-JP" sz="1000" err="1"/>
              <a:t>ageLOC</a:t>
            </a:r>
            <a:r>
              <a:rPr lang="ja-JP" altLang="en-US" sz="1000"/>
              <a:t> ブレンドのそれぞれの成分がニュースキンが考える理想的なバランスで設計されていること。　＊</a:t>
            </a:r>
            <a:r>
              <a:rPr lang="en-US" altLang="ja-JP" sz="1000"/>
              <a:t>6</a:t>
            </a:r>
            <a:r>
              <a:rPr lang="ja-JP" altLang="en-US" sz="1000"/>
              <a:t> </a:t>
            </a:r>
            <a:r>
              <a:rPr lang="en-US" altLang="ja-JP" sz="1000"/>
              <a:t> </a:t>
            </a:r>
            <a:r>
              <a:rPr lang="ja-JP" altLang="en-US" sz="1000"/>
              <a:t>トランス型レスベラトロールを従来品より増量した製品設計であること。</a:t>
            </a:r>
            <a:endParaRPr lang="en-US" altLang="ja-JP" sz="1000"/>
          </a:p>
        </p:txBody>
      </p:sp>
    </p:spTree>
    <p:extLst>
      <p:ext uri="{BB962C8B-B14F-4D97-AF65-F5344CB8AC3E}">
        <p14:creationId xmlns:p14="http://schemas.microsoft.com/office/powerpoint/2010/main" val="39666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D8C1D2-FC02-4A50-A659-3A3C9F2E7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69273" y="-27710"/>
            <a:ext cx="12261273" cy="6973598"/>
          </a:xfrm>
          <a:prstGeom prst="rect">
            <a:avLst/>
          </a:prstGeom>
          <a:noFill/>
        </p:spPr>
      </p:pic>
      <p:sp>
        <p:nvSpPr>
          <p:cNvPr id="5" name="テキスト ボックス 4">
            <a:extLst>
              <a:ext uri="{FF2B5EF4-FFF2-40B4-BE49-F238E27FC236}">
                <a16:creationId xmlns:a16="http://schemas.microsoft.com/office/drawing/2014/main" id="{B8210699-1803-47DC-AAE3-7CA40F512244}"/>
              </a:ext>
            </a:extLst>
          </p:cNvPr>
          <p:cNvSpPr txBox="1"/>
          <p:nvPr/>
        </p:nvSpPr>
        <p:spPr>
          <a:xfrm>
            <a:off x="-838200" y="-2895600"/>
            <a:ext cx="3562350" cy="13172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rPr>
              <a:t>R</a:t>
            </a:r>
            <a:endParaRPr kumimoji="1" lang="ja-JP" altLang="en-US"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endParaRPr>
          </a:p>
        </p:txBody>
      </p:sp>
      <p:sp>
        <p:nvSpPr>
          <p:cNvPr id="3" name="正方形/長方形 2">
            <a:extLst>
              <a:ext uri="{FF2B5EF4-FFF2-40B4-BE49-F238E27FC236}">
                <a16:creationId xmlns:a16="http://schemas.microsoft.com/office/drawing/2014/main" id="{F665F8FA-D35F-424F-9F9D-0F01EBFA879D}"/>
              </a:ext>
            </a:extLst>
          </p:cNvPr>
          <p:cNvSpPr/>
          <p:nvPr/>
        </p:nvSpPr>
        <p:spPr>
          <a:xfrm>
            <a:off x="5473700" y="1845000"/>
            <a:ext cx="6732000" cy="31680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878466D-0FE8-4EDC-9A6F-E315A2296C76}"/>
              </a:ext>
            </a:extLst>
          </p:cNvPr>
          <p:cNvSpPr/>
          <p:nvPr/>
        </p:nvSpPr>
        <p:spPr>
          <a:xfrm>
            <a:off x="5473700" y="2581685"/>
            <a:ext cx="6732000" cy="1694631"/>
          </a:xfrm>
          <a:prstGeom prst="rect">
            <a:avLst/>
          </a:prstGeom>
        </p:spPr>
        <p:txBody>
          <a:bodyPr wrap="square">
            <a:spAutoFit/>
          </a:bodyPr>
          <a:lstStyle/>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製品パッケージ</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en-US" altLang="ja-JP" sz="2800">
                <a:solidFill>
                  <a:schemeClr val="bg1"/>
                </a:solidFill>
                <a:effectLst>
                  <a:outerShdw blurRad="38100" dist="38100" dir="2700000" algn="tl">
                    <a:srgbClr val="000000">
                      <a:alpha val="43137"/>
                    </a:srgbClr>
                  </a:outerShdw>
                </a:effectLst>
                <a:latin typeface="Verlag Light" pitchFamily="50" charset="0"/>
              </a:rPr>
              <a:t>ageLOC YOUTHSPAN</a:t>
            </a:r>
            <a:r>
              <a:rPr lang="ja-JP" altLang="en-US" sz="2800">
                <a:solidFill>
                  <a:schemeClr val="bg1"/>
                </a:solidFill>
                <a:effectLst>
                  <a:outerShdw blurRad="38100" dist="38100" dir="2700000" algn="tl">
                    <a:srgbClr val="000000">
                      <a:alpha val="43137"/>
                    </a:srgbClr>
                  </a:outerShdw>
                </a:effectLst>
                <a:latin typeface="Verlag Light" pitchFamily="50" charset="0"/>
              </a:rPr>
              <a:t> </a:t>
            </a:r>
            <a:r>
              <a:rPr lang="en-US" altLang="ja-JP" sz="2800">
                <a:solidFill>
                  <a:schemeClr val="bg1"/>
                </a:solidFill>
                <a:effectLst>
                  <a:outerShdw blurRad="38100" dist="38100" dir="2700000" algn="tl">
                    <a:srgbClr val="000000">
                      <a:alpha val="43137"/>
                    </a:srgbClr>
                  </a:outerShdw>
                </a:effectLst>
                <a:latin typeface="Verlag Light" pitchFamily="50" charset="0"/>
              </a:rPr>
              <a:t>R</a:t>
            </a:r>
            <a:endParaRPr lang="ja-JP" altLang="ja-JP" sz="36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40514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anim calcmode="lin" valueType="num">
                                      <p:cBhvr>
                                        <p:cTn id="10" dur="1000" fill="hold"/>
                                        <p:tgtEl>
                                          <p:spTgt spid="5"/>
                                        </p:tgtEl>
                                        <p:attrNameLst>
                                          <p:attrName>ppt_x</p:attrName>
                                        </p:attrNameLst>
                                      </p:cBhvr>
                                      <p:tavLst>
                                        <p:tav tm="0">
                                          <p:val>
                                            <p:fltVal val="0.5"/>
                                          </p:val>
                                        </p:tav>
                                        <p:tav tm="100000">
                                          <p:val>
                                            <p:strVal val="#ppt_x"/>
                                          </p:val>
                                        </p:tav>
                                      </p:tavLst>
                                    </p:anim>
                                    <p:anim calcmode="lin" valueType="num">
                                      <p:cBhvr>
                                        <p:cTn id="11" dur="10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fltVal val="0.5"/>
                                          </p:val>
                                        </p:tav>
                                        <p:tav tm="100000">
                                          <p:val>
                                            <p:strVal val="#ppt_x"/>
                                          </p:val>
                                        </p:tav>
                                      </p:tavLst>
                                    </p:anim>
                                    <p:anim calcmode="lin" valueType="num">
                                      <p:cBhvr>
                                        <p:cTn id="18"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876526-47F1-4553-A1D9-42B0570A35B0}"/>
              </a:ext>
            </a:extLst>
          </p:cNvPr>
          <p:cNvSpPr/>
          <p:nvPr/>
        </p:nvSpPr>
        <p:spPr>
          <a:xfrm>
            <a:off x="342528" y="229290"/>
            <a:ext cx="7413347" cy="682495"/>
          </a:xfrm>
          <a:prstGeom prst="rect">
            <a:avLst/>
          </a:prstGeom>
        </p:spPr>
        <p:txBody>
          <a:bodyPr wrap="square">
            <a:spAutoFit/>
          </a:bodyPr>
          <a:lstStyle/>
          <a:p>
            <a:pPr>
              <a:lnSpc>
                <a:spcPct val="150000"/>
              </a:lnSpc>
            </a:pPr>
            <a:r>
              <a:rPr lang="ja-JP" altLang="en-US" sz="2800">
                <a:latin typeface="小塚ゴシック Pro R"/>
              </a:rPr>
              <a:t>ユーススパン </a:t>
            </a:r>
            <a:r>
              <a:rPr lang="en-US" altLang="ja-JP" sz="2800">
                <a:latin typeface="小塚ゴシック Pro R"/>
              </a:rPr>
              <a:t>R</a:t>
            </a:r>
            <a:r>
              <a:rPr lang="ja-JP" altLang="en-US" sz="2800">
                <a:latin typeface="小塚ゴシック Pro R"/>
              </a:rPr>
              <a:t>　パッケージ紹介</a:t>
            </a:r>
          </a:p>
        </p:txBody>
      </p:sp>
      <p:pic>
        <p:nvPicPr>
          <p:cNvPr id="8" name="図 7">
            <a:extLst>
              <a:ext uri="{FF2B5EF4-FFF2-40B4-BE49-F238E27FC236}">
                <a16:creationId xmlns:a16="http://schemas.microsoft.com/office/drawing/2014/main" id="{CCCA374F-996A-4557-9BBC-ACEB9404D368}"/>
              </a:ext>
            </a:extLst>
          </p:cNvPr>
          <p:cNvPicPr>
            <a:picLocks noChangeAspect="1"/>
          </p:cNvPicPr>
          <p:nvPr/>
        </p:nvPicPr>
        <p:blipFill rotWithShape="1">
          <a:blip r:embed="rId3">
            <a:extLst>
              <a:ext uri="{28A0092B-C50C-407E-A947-70E740481C1C}">
                <a14:useLocalDpi xmlns:a14="http://schemas.microsoft.com/office/drawing/2010/main" val="0"/>
              </a:ext>
            </a:extLst>
          </a:blip>
          <a:srcRect l="12767" t="11000" r="12328" b="23965"/>
          <a:stretch/>
        </p:blipFill>
        <p:spPr bwMode="auto">
          <a:xfrm>
            <a:off x="892479" y="1465243"/>
            <a:ext cx="5677594" cy="5392757"/>
          </a:xfrm>
          <a:prstGeom prst="rect">
            <a:avLst/>
          </a:prstGeom>
          <a:noFill/>
          <a:ln>
            <a:noFill/>
          </a:ln>
        </p:spPr>
      </p:pic>
      <p:pic>
        <p:nvPicPr>
          <p:cNvPr id="12" name="B436F9DF-35AE-4191-A809-056EE4BC0F59">
            <a:extLst>
              <a:ext uri="{FF2B5EF4-FFF2-40B4-BE49-F238E27FC236}">
                <a16:creationId xmlns:a16="http://schemas.microsoft.com/office/drawing/2014/main" id="{A97DB84C-2B37-49E4-80B9-04C15F79FC00}"/>
              </a:ext>
            </a:extLst>
          </p:cNvPr>
          <p:cNvPicPr>
            <a:picLocks noChangeAspect="1"/>
          </p:cNvPicPr>
          <p:nvPr/>
        </p:nvPicPr>
        <p:blipFill rotWithShape="1">
          <a:blip r:embed="rId4">
            <a:extLst>
              <a:ext uri="{28A0092B-C50C-407E-A947-70E740481C1C}">
                <a14:useLocalDpi xmlns:a14="http://schemas.microsoft.com/office/drawing/2010/main" val="0"/>
              </a:ext>
            </a:extLst>
          </a:blip>
          <a:srcRect l="7420" t="17006" r="6054" b="25906"/>
          <a:stretch/>
        </p:blipFill>
        <p:spPr bwMode="auto">
          <a:xfrm>
            <a:off x="7046822" y="1237629"/>
            <a:ext cx="4326841" cy="2854757"/>
          </a:xfrm>
          <a:prstGeom prst="rect">
            <a:avLst/>
          </a:prstGeom>
          <a:noFill/>
          <a:ln>
            <a:noFill/>
          </a:ln>
        </p:spPr>
      </p:pic>
      <p:pic>
        <p:nvPicPr>
          <p:cNvPr id="14" name="F0F5F3DB-760B-4DBA-9C8B-3BA35C285196">
            <a:extLst>
              <a:ext uri="{FF2B5EF4-FFF2-40B4-BE49-F238E27FC236}">
                <a16:creationId xmlns:a16="http://schemas.microsoft.com/office/drawing/2014/main" id="{F32FFE1F-EE4F-4BC0-B4F8-68C3BC12DF03}"/>
              </a:ext>
            </a:extLst>
          </p:cNvPr>
          <p:cNvPicPr>
            <a:picLocks noChangeAspect="1"/>
          </p:cNvPicPr>
          <p:nvPr/>
        </p:nvPicPr>
        <p:blipFill rotWithShape="1">
          <a:blip r:embed="rId5">
            <a:extLst>
              <a:ext uri="{28A0092B-C50C-407E-A947-70E740481C1C}">
                <a14:useLocalDpi xmlns:a14="http://schemas.microsoft.com/office/drawing/2010/main" val="0"/>
              </a:ext>
            </a:extLst>
          </a:blip>
          <a:srcRect l="4652" t="36141" r="6598" b="25840"/>
          <a:stretch/>
        </p:blipFill>
        <p:spPr bwMode="auto">
          <a:xfrm>
            <a:off x="6833521" y="4418230"/>
            <a:ext cx="4564856" cy="1955507"/>
          </a:xfrm>
          <a:prstGeom prst="rect">
            <a:avLst/>
          </a:prstGeom>
          <a:noFill/>
          <a:ln>
            <a:noFill/>
          </a:ln>
        </p:spPr>
      </p:pic>
      <p:sp>
        <p:nvSpPr>
          <p:cNvPr id="16" name="正方形/長方形 15">
            <a:extLst>
              <a:ext uri="{FF2B5EF4-FFF2-40B4-BE49-F238E27FC236}">
                <a16:creationId xmlns:a16="http://schemas.microsoft.com/office/drawing/2014/main" id="{A4CAD6B9-3F62-4775-AFA8-9477E00F09DC}"/>
              </a:ext>
            </a:extLst>
          </p:cNvPr>
          <p:cNvSpPr/>
          <p:nvPr/>
        </p:nvSpPr>
        <p:spPr>
          <a:xfrm>
            <a:off x="10812824" y="1341260"/>
            <a:ext cx="1476000" cy="388055"/>
          </a:xfrm>
          <a:prstGeom prst="rect">
            <a:avLst/>
          </a:prstGeom>
        </p:spPr>
        <p:txBody>
          <a:bodyPr wrap="square">
            <a:spAutoFit/>
          </a:bodyPr>
          <a:lstStyle/>
          <a:p>
            <a:pPr>
              <a:lnSpc>
                <a:spcPct val="150000"/>
              </a:lnSpc>
            </a:pPr>
            <a:r>
              <a:rPr lang="ja-JP" altLang="en-US" sz="1400">
                <a:latin typeface="小塚ゴシック Pro R"/>
              </a:rPr>
              <a:t>裏面</a:t>
            </a:r>
          </a:p>
        </p:txBody>
      </p:sp>
      <p:sp>
        <p:nvSpPr>
          <p:cNvPr id="18" name="正方形/長方形 17">
            <a:extLst>
              <a:ext uri="{FF2B5EF4-FFF2-40B4-BE49-F238E27FC236}">
                <a16:creationId xmlns:a16="http://schemas.microsoft.com/office/drawing/2014/main" id="{227F01BE-0A52-4455-B0BA-BABBFDF70BF2}"/>
              </a:ext>
            </a:extLst>
          </p:cNvPr>
          <p:cNvSpPr/>
          <p:nvPr/>
        </p:nvSpPr>
        <p:spPr>
          <a:xfrm>
            <a:off x="10800467" y="4582849"/>
            <a:ext cx="1404000" cy="388055"/>
          </a:xfrm>
          <a:prstGeom prst="rect">
            <a:avLst/>
          </a:prstGeom>
        </p:spPr>
        <p:txBody>
          <a:bodyPr wrap="square">
            <a:spAutoFit/>
          </a:bodyPr>
          <a:lstStyle/>
          <a:p>
            <a:pPr>
              <a:lnSpc>
                <a:spcPct val="150000"/>
              </a:lnSpc>
            </a:pPr>
            <a:r>
              <a:rPr lang="ja-JP" altLang="en-US" sz="1400">
                <a:latin typeface="小塚ゴシック Pro R"/>
              </a:rPr>
              <a:t>側面</a:t>
            </a:r>
          </a:p>
        </p:txBody>
      </p:sp>
    </p:spTree>
    <p:extLst>
      <p:ext uri="{BB962C8B-B14F-4D97-AF65-F5344CB8AC3E}">
        <p14:creationId xmlns:p14="http://schemas.microsoft.com/office/powerpoint/2010/main" val="1111715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876526-47F1-4553-A1D9-42B0570A35B0}"/>
              </a:ext>
            </a:extLst>
          </p:cNvPr>
          <p:cNvSpPr/>
          <p:nvPr/>
        </p:nvSpPr>
        <p:spPr>
          <a:xfrm>
            <a:off x="342528" y="229290"/>
            <a:ext cx="7413347" cy="682495"/>
          </a:xfrm>
          <a:prstGeom prst="rect">
            <a:avLst/>
          </a:prstGeom>
        </p:spPr>
        <p:txBody>
          <a:bodyPr wrap="square">
            <a:spAutoFit/>
          </a:bodyPr>
          <a:lstStyle/>
          <a:p>
            <a:pPr>
              <a:lnSpc>
                <a:spcPct val="150000"/>
              </a:lnSpc>
            </a:pPr>
            <a:r>
              <a:rPr lang="ja-JP" altLang="en-US" sz="2800">
                <a:latin typeface="小塚ゴシック Pro R"/>
              </a:rPr>
              <a:t>ユーススパン </a:t>
            </a:r>
            <a:r>
              <a:rPr lang="en-US" altLang="ja-JP" sz="2800">
                <a:latin typeface="小塚ゴシック Pro R"/>
              </a:rPr>
              <a:t>R</a:t>
            </a:r>
            <a:r>
              <a:rPr lang="ja-JP" altLang="en-US" sz="2800">
                <a:latin typeface="小塚ゴシック Pro R"/>
              </a:rPr>
              <a:t>　パッケージ紹介</a:t>
            </a:r>
          </a:p>
        </p:txBody>
      </p:sp>
      <p:pic>
        <p:nvPicPr>
          <p:cNvPr id="2050" name="Picture 2">
            <a:extLst>
              <a:ext uri="{FF2B5EF4-FFF2-40B4-BE49-F238E27FC236}">
                <a16:creationId xmlns:a16="http://schemas.microsoft.com/office/drawing/2014/main" id="{5338FC0F-D70B-4252-9FA6-FD67BA96CAE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5185"/>
          <a:stretch/>
        </p:blipFill>
        <p:spPr bwMode="auto">
          <a:xfrm>
            <a:off x="6949290" y="2496272"/>
            <a:ext cx="4543078" cy="42120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B4AADA73-0AB8-45F9-A51E-A0D8FDD9FFF2}"/>
              </a:ext>
            </a:extLst>
          </p:cNvPr>
          <p:cNvSpPr/>
          <p:nvPr/>
        </p:nvSpPr>
        <p:spPr>
          <a:xfrm>
            <a:off x="6347985" y="2128326"/>
            <a:ext cx="3493827" cy="725108"/>
          </a:xfrm>
          <a:prstGeom prst="rect">
            <a:avLst/>
          </a:prstGeom>
          <a:noFill/>
        </p:spPr>
        <p:txBody>
          <a:bodyPr wrap="square" tIns="108000" bIns="108000" anchor="ctr" anchorCtr="0">
            <a:spAutoFit/>
          </a:bodyPr>
          <a:lstStyle/>
          <a:p>
            <a:pPr algn="ctr">
              <a:lnSpc>
                <a:spcPct val="150000"/>
              </a:lnSpc>
            </a:pPr>
            <a:r>
              <a:rPr lang="ja-JP" altLang="en-US" sz="2400">
                <a:latin typeface="小塚ゴシック Pro R"/>
              </a:rPr>
              <a:t>パッケージ満足度</a:t>
            </a:r>
            <a:endParaRPr lang="en-US" altLang="ja-JP" sz="2400">
              <a:latin typeface="小塚ゴシック Pro R"/>
            </a:endParaRPr>
          </a:p>
        </p:txBody>
      </p:sp>
      <p:sp>
        <p:nvSpPr>
          <p:cNvPr id="11" name="テキスト ボックス 10">
            <a:extLst>
              <a:ext uri="{FF2B5EF4-FFF2-40B4-BE49-F238E27FC236}">
                <a16:creationId xmlns:a16="http://schemas.microsoft.com/office/drawing/2014/main" id="{514EC81F-5E30-4254-9F73-DF486361F4FF}"/>
              </a:ext>
            </a:extLst>
          </p:cNvPr>
          <p:cNvSpPr txBox="1"/>
          <p:nvPr/>
        </p:nvSpPr>
        <p:spPr>
          <a:xfrm>
            <a:off x="8448029" y="1041713"/>
            <a:ext cx="4356100" cy="2215991"/>
          </a:xfrm>
          <a:prstGeom prst="rect">
            <a:avLst/>
          </a:prstGeom>
          <a:noFill/>
        </p:spPr>
        <p:txBody>
          <a:bodyPr wrap="square" rtlCol="0">
            <a:spAutoFit/>
          </a:bodyPr>
          <a:lstStyle/>
          <a:p>
            <a:pPr algn="ctr"/>
            <a:r>
              <a:rPr kumimoji="1" lang="en-US" altLang="ja-JP" sz="13800" i="1" spc="-300">
                <a:solidFill>
                  <a:srgbClr val="96B1DE"/>
                </a:solidFill>
              </a:rPr>
              <a:t>99</a:t>
            </a:r>
            <a:r>
              <a:rPr kumimoji="1" lang="en-US" altLang="ja-JP" sz="6000" i="1" spc="-300">
                <a:solidFill>
                  <a:srgbClr val="96B1DE"/>
                </a:solidFill>
              </a:rPr>
              <a:t>%</a:t>
            </a:r>
            <a:r>
              <a:rPr lang="ja-JP" altLang="en-US" sz="4000" i="1" spc="-300">
                <a:solidFill>
                  <a:srgbClr val="96B1DE"/>
                </a:solidFill>
              </a:rPr>
              <a:t>*</a:t>
            </a:r>
            <a:endParaRPr kumimoji="1" lang="ja-JP" altLang="en-US" sz="5400" i="1" spc="-300">
              <a:solidFill>
                <a:srgbClr val="96B1DE"/>
              </a:solidFill>
            </a:endParaRPr>
          </a:p>
        </p:txBody>
      </p:sp>
      <p:sp>
        <p:nvSpPr>
          <p:cNvPr id="13" name="正方形/長方形 12">
            <a:extLst>
              <a:ext uri="{FF2B5EF4-FFF2-40B4-BE49-F238E27FC236}">
                <a16:creationId xmlns:a16="http://schemas.microsoft.com/office/drawing/2014/main" id="{9BA40527-39A9-4063-800A-69B0D6F2A2FA}"/>
              </a:ext>
            </a:extLst>
          </p:cNvPr>
          <p:cNvSpPr/>
          <p:nvPr/>
        </p:nvSpPr>
        <p:spPr>
          <a:xfrm>
            <a:off x="6687403" y="6304002"/>
            <a:ext cx="5504597" cy="553998"/>
          </a:xfrm>
          <a:prstGeom prst="rect">
            <a:avLst/>
          </a:prstGeom>
        </p:spPr>
        <p:txBody>
          <a:bodyPr wrap="square">
            <a:spAutoFit/>
          </a:bodyPr>
          <a:lstStyle/>
          <a:p>
            <a:r>
              <a:rPr lang="ja-JP" altLang="en-US" sz="1000">
                <a:latin typeface="小塚ゴシック Pro R"/>
              </a:rPr>
              <a:t>*ライフパック ナノ プラス購入者に対するアンケート調査で、回答したブランド メンバーのうち、パッケージの満足度について「極めて満足している」または「ある程度満足して</a:t>
            </a:r>
            <a:endParaRPr lang="en-US" altLang="ja-JP" sz="1000">
              <a:latin typeface="小塚ゴシック Pro R"/>
            </a:endParaRPr>
          </a:p>
          <a:p>
            <a:r>
              <a:rPr lang="ja-JP" altLang="en-US" sz="1000">
                <a:latin typeface="小塚ゴシック Pro R"/>
              </a:rPr>
              <a:t>いる」と答えた割合の合計</a:t>
            </a:r>
            <a:endParaRPr lang="ja-JP" altLang="en-US" sz="1000"/>
          </a:p>
        </p:txBody>
      </p:sp>
      <p:pic>
        <p:nvPicPr>
          <p:cNvPr id="3" name="図 2">
            <a:extLst>
              <a:ext uri="{FF2B5EF4-FFF2-40B4-BE49-F238E27FC236}">
                <a16:creationId xmlns:a16="http://schemas.microsoft.com/office/drawing/2014/main" id="{044635A0-9BBB-4420-B58D-61C3444394D6}"/>
              </a:ext>
            </a:extLst>
          </p:cNvPr>
          <p:cNvPicPr>
            <a:picLocks noChangeAspect="1"/>
          </p:cNvPicPr>
          <p:nvPr/>
        </p:nvPicPr>
        <p:blipFill rotWithShape="1">
          <a:blip r:embed="rId4">
            <a:extLst>
              <a:ext uri="{28A0092B-C50C-407E-A947-70E740481C1C}">
                <a14:useLocalDpi xmlns:a14="http://schemas.microsoft.com/office/drawing/2010/main" val="0"/>
              </a:ext>
            </a:extLst>
          </a:blip>
          <a:srcRect l="12767" t="11000" r="12328" b="15714"/>
          <a:stretch/>
        </p:blipFill>
        <p:spPr bwMode="auto">
          <a:xfrm>
            <a:off x="990007" y="1729648"/>
            <a:ext cx="4791322" cy="5128352"/>
          </a:xfrm>
          <a:prstGeom prst="rect">
            <a:avLst/>
          </a:prstGeom>
          <a:noFill/>
          <a:ln>
            <a:noFill/>
          </a:ln>
        </p:spPr>
      </p:pic>
      <p:sp>
        <p:nvSpPr>
          <p:cNvPr id="10" name="テキスト ボックス 9">
            <a:extLst>
              <a:ext uri="{FF2B5EF4-FFF2-40B4-BE49-F238E27FC236}">
                <a16:creationId xmlns:a16="http://schemas.microsoft.com/office/drawing/2014/main" id="{61FAD054-3F48-45E8-845B-F1435B6135ED}"/>
              </a:ext>
            </a:extLst>
          </p:cNvPr>
          <p:cNvSpPr txBox="1"/>
          <p:nvPr/>
        </p:nvSpPr>
        <p:spPr>
          <a:xfrm>
            <a:off x="11321110" y="2853434"/>
            <a:ext cx="866289" cy="369332"/>
          </a:xfrm>
          <a:prstGeom prst="rect">
            <a:avLst/>
          </a:prstGeom>
          <a:noFill/>
        </p:spPr>
        <p:txBody>
          <a:bodyPr wrap="square">
            <a:spAutoFit/>
          </a:bodyPr>
          <a:lstStyle/>
          <a:p>
            <a:r>
              <a:rPr lang="en-US" altLang="ja-JP"/>
              <a:t>n=308</a:t>
            </a:r>
            <a:endParaRPr lang="ja-JP" altLang="en-US"/>
          </a:p>
        </p:txBody>
      </p:sp>
    </p:spTree>
    <p:extLst>
      <p:ext uri="{BB962C8B-B14F-4D97-AF65-F5344CB8AC3E}">
        <p14:creationId xmlns:p14="http://schemas.microsoft.com/office/powerpoint/2010/main" val="810371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D8C1D2-FC02-4A50-A659-3A3C9F2E7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69273" y="-27710"/>
            <a:ext cx="12261273" cy="6973598"/>
          </a:xfrm>
          <a:prstGeom prst="rect">
            <a:avLst/>
          </a:prstGeom>
          <a:noFill/>
        </p:spPr>
      </p:pic>
      <p:sp>
        <p:nvSpPr>
          <p:cNvPr id="5" name="テキスト ボックス 4">
            <a:extLst>
              <a:ext uri="{FF2B5EF4-FFF2-40B4-BE49-F238E27FC236}">
                <a16:creationId xmlns:a16="http://schemas.microsoft.com/office/drawing/2014/main" id="{B8210699-1803-47DC-AAE3-7CA40F512244}"/>
              </a:ext>
            </a:extLst>
          </p:cNvPr>
          <p:cNvSpPr txBox="1"/>
          <p:nvPr/>
        </p:nvSpPr>
        <p:spPr>
          <a:xfrm>
            <a:off x="-838200" y="-2895600"/>
            <a:ext cx="3562350" cy="13172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rPr>
              <a:t>R</a:t>
            </a:r>
            <a:endParaRPr kumimoji="1" lang="ja-JP" altLang="en-US"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endParaRPr>
          </a:p>
        </p:txBody>
      </p:sp>
      <p:sp>
        <p:nvSpPr>
          <p:cNvPr id="3" name="正方形/長方形 2">
            <a:extLst>
              <a:ext uri="{FF2B5EF4-FFF2-40B4-BE49-F238E27FC236}">
                <a16:creationId xmlns:a16="http://schemas.microsoft.com/office/drawing/2014/main" id="{37BF30F6-3071-41F1-9C54-2A1953954836}"/>
              </a:ext>
            </a:extLst>
          </p:cNvPr>
          <p:cNvSpPr/>
          <p:nvPr/>
        </p:nvSpPr>
        <p:spPr>
          <a:xfrm>
            <a:off x="5473700" y="1845000"/>
            <a:ext cx="6732000" cy="31680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878466D-0FE8-4EDC-9A6F-E315A2296C76}"/>
              </a:ext>
            </a:extLst>
          </p:cNvPr>
          <p:cNvSpPr/>
          <p:nvPr/>
        </p:nvSpPr>
        <p:spPr>
          <a:xfrm>
            <a:off x="5473700" y="2581685"/>
            <a:ext cx="6718300" cy="1694631"/>
          </a:xfrm>
          <a:prstGeom prst="rect">
            <a:avLst/>
          </a:prstGeom>
        </p:spPr>
        <p:txBody>
          <a:bodyPr wrap="square">
            <a:spAutoFit/>
          </a:bodyPr>
          <a:lstStyle/>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よくある質問</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en-US" altLang="ja-JP" sz="2800">
                <a:solidFill>
                  <a:schemeClr val="bg1"/>
                </a:solidFill>
                <a:effectLst>
                  <a:outerShdw blurRad="38100" dist="38100" dir="2700000" algn="tl">
                    <a:srgbClr val="000000">
                      <a:alpha val="43137"/>
                    </a:srgbClr>
                  </a:outerShdw>
                </a:effectLst>
                <a:latin typeface="Verlag Light" pitchFamily="50" charset="0"/>
              </a:rPr>
              <a:t>ageLOC YOUTHSPAN</a:t>
            </a:r>
            <a:r>
              <a:rPr lang="ja-JP" altLang="en-US" sz="2800">
                <a:solidFill>
                  <a:schemeClr val="bg1"/>
                </a:solidFill>
                <a:effectLst>
                  <a:outerShdw blurRad="38100" dist="38100" dir="2700000" algn="tl">
                    <a:srgbClr val="000000">
                      <a:alpha val="43137"/>
                    </a:srgbClr>
                  </a:outerShdw>
                </a:effectLst>
                <a:latin typeface="Verlag Light" pitchFamily="50" charset="0"/>
              </a:rPr>
              <a:t> </a:t>
            </a:r>
            <a:r>
              <a:rPr lang="en-US" altLang="ja-JP" sz="2800">
                <a:solidFill>
                  <a:schemeClr val="bg1"/>
                </a:solidFill>
                <a:effectLst>
                  <a:outerShdw blurRad="38100" dist="38100" dir="2700000" algn="tl">
                    <a:srgbClr val="000000">
                      <a:alpha val="43137"/>
                    </a:srgbClr>
                  </a:outerShdw>
                </a:effectLst>
                <a:latin typeface="Verlag Light" pitchFamily="50" charset="0"/>
              </a:rPr>
              <a:t>R</a:t>
            </a:r>
            <a:endParaRPr lang="ja-JP" altLang="ja-JP" sz="36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41949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anim calcmode="lin" valueType="num">
                                      <p:cBhvr>
                                        <p:cTn id="10" dur="1000" fill="hold"/>
                                        <p:tgtEl>
                                          <p:spTgt spid="5"/>
                                        </p:tgtEl>
                                        <p:attrNameLst>
                                          <p:attrName>ppt_x</p:attrName>
                                        </p:attrNameLst>
                                      </p:cBhvr>
                                      <p:tavLst>
                                        <p:tav tm="0">
                                          <p:val>
                                            <p:fltVal val="0.5"/>
                                          </p:val>
                                        </p:tav>
                                        <p:tav tm="100000">
                                          <p:val>
                                            <p:strVal val="#ppt_x"/>
                                          </p:val>
                                        </p:tav>
                                      </p:tavLst>
                                    </p:anim>
                                    <p:anim calcmode="lin" valueType="num">
                                      <p:cBhvr>
                                        <p:cTn id="11" dur="10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fltVal val="0.5"/>
                                          </p:val>
                                        </p:tav>
                                        <p:tav tm="100000">
                                          <p:val>
                                            <p:strVal val="#ppt_x"/>
                                          </p:val>
                                        </p:tav>
                                      </p:tavLst>
                                    </p:anim>
                                    <p:anim calcmode="lin" valueType="num">
                                      <p:cBhvr>
                                        <p:cTn id="18"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79B20BA-7A51-4E23-B83D-899588A8E38B}"/>
              </a:ext>
            </a:extLst>
          </p:cNvPr>
          <p:cNvSpPr txBox="1"/>
          <p:nvPr/>
        </p:nvSpPr>
        <p:spPr>
          <a:xfrm>
            <a:off x="720655" y="416741"/>
            <a:ext cx="5575642" cy="584775"/>
          </a:xfrm>
          <a:prstGeom prst="rect">
            <a:avLst/>
          </a:prstGeom>
          <a:noFill/>
        </p:spPr>
        <p:txBody>
          <a:bodyPr wrap="square" rtlCol="0">
            <a:spAutoFit/>
          </a:bodyPr>
          <a:lstStyle/>
          <a:p>
            <a:r>
              <a:rPr lang="ja-JP" altLang="en-US" sz="3200">
                <a:latin typeface="小塚ゴシック Pro R" panose="020B0400000000000000" pitchFamily="34" charset="-128"/>
                <a:ea typeface="小塚ゴシック Pro R" panose="020B0400000000000000" pitchFamily="34" charset="-128"/>
              </a:rPr>
              <a:t>「ユーススパン」とは</a:t>
            </a:r>
            <a:endParaRPr lang="en-US" altLang="ja-JP" sz="3200">
              <a:latin typeface="小塚ゴシック Pro R" panose="020B0400000000000000" pitchFamily="34" charset="-128"/>
              <a:ea typeface="小塚ゴシック Pro R" panose="020B0400000000000000" pitchFamily="34" charset="-128"/>
            </a:endParaRPr>
          </a:p>
        </p:txBody>
      </p:sp>
      <p:grpSp>
        <p:nvGrpSpPr>
          <p:cNvPr id="15" name="グループ化 14">
            <a:extLst>
              <a:ext uri="{FF2B5EF4-FFF2-40B4-BE49-F238E27FC236}">
                <a16:creationId xmlns:a16="http://schemas.microsoft.com/office/drawing/2014/main" id="{583EE5D7-E05D-43EB-BCCA-9E6262CDF454}"/>
              </a:ext>
            </a:extLst>
          </p:cNvPr>
          <p:cNvGrpSpPr/>
          <p:nvPr/>
        </p:nvGrpSpPr>
        <p:grpSpPr>
          <a:xfrm>
            <a:off x="4761434" y="2320713"/>
            <a:ext cx="6878100" cy="540000"/>
            <a:chOff x="1130300" y="2095500"/>
            <a:chExt cx="6878100" cy="540000"/>
          </a:xfrm>
        </p:grpSpPr>
        <p:sp>
          <p:nvSpPr>
            <p:cNvPr id="3" name="正方形/長方形 2">
              <a:extLst>
                <a:ext uri="{FF2B5EF4-FFF2-40B4-BE49-F238E27FC236}">
                  <a16:creationId xmlns:a16="http://schemas.microsoft.com/office/drawing/2014/main" id="{31E6474E-D434-47C4-9821-0B55CE04C523}"/>
                </a:ext>
              </a:extLst>
            </p:cNvPr>
            <p:cNvSpPr/>
            <p:nvPr/>
          </p:nvSpPr>
          <p:spPr>
            <a:xfrm>
              <a:off x="1168400" y="2095500"/>
              <a:ext cx="6840000" cy="540000"/>
            </a:xfrm>
            <a:prstGeom prst="rect">
              <a:avLst/>
            </a:prstGeom>
            <a:solidFill>
              <a:srgbClr val="44B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48349F5-84F6-4C1E-8025-FA4F63342EC5}"/>
                </a:ext>
              </a:extLst>
            </p:cNvPr>
            <p:cNvSpPr txBox="1"/>
            <p:nvPr/>
          </p:nvSpPr>
          <p:spPr>
            <a:xfrm>
              <a:off x="1130300" y="2199902"/>
              <a:ext cx="1447800" cy="369332"/>
            </a:xfrm>
            <a:prstGeom prst="rect">
              <a:avLst/>
            </a:prstGeom>
            <a:noFill/>
          </p:spPr>
          <p:txBody>
            <a:bodyPr wrap="square" rtlCol="0">
              <a:spAutoFit/>
            </a:bodyPr>
            <a:lstStyle/>
            <a:p>
              <a:pPr algn="ctr"/>
              <a:r>
                <a:rPr kumimoji="1" lang="ja-JP" altLang="en-US" b="1">
                  <a:solidFill>
                    <a:schemeClr val="bg1"/>
                  </a:solidFill>
                  <a:latin typeface="小塚ゴシック Pro R" panose="020B0400000000000000" pitchFamily="34" charset="-128"/>
                  <a:ea typeface="小塚ゴシック Pro R" panose="020B0400000000000000" pitchFamily="34" charset="-128"/>
                </a:rPr>
                <a:t>平均寿命</a:t>
              </a:r>
            </a:p>
          </p:txBody>
        </p:sp>
      </p:grpSp>
      <p:grpSp>
        <p:nvGrpSpPr>
          <p:cNvPr id="14" name="グループ化 13">
            <a:extLst>
              <a:ext uri="{FF2B5EF4-FFF2-40B4-BE49-F238E27FC236}">
                <a16:creationId xmlns:a16="http://schemas.microsoft.com/office/drawing/2014/main" id="{0916EA39-116A-462A-9CA0-8547006C6603}"/>
              </a:ext>
            </a:extLst>
          </p:cNvPr>
          <p:cNvGrpSpPr/>
          <p:nvPr/>
        </p:nvGrpSpPr>
        <p:grpSpPr>
          <a:xfrm>
            <a:off x="4761434" y="3082713"/>
            <a:ext cx="6878100" cy="540000"/>
            <a:chOff x="1130300" y="2857500"/>
            <a:chExt cx="6878100" cy="540000"/>
          </a:xfrm>
        </p:grpSpPr>
        <p:sp>
          <p:nvSpPr>
            <p:cNvPr id="6" name="正方形/長方形 5">
              <a:extLst>
                <a:ext uri="{FF2B5EF4-FFF2-40B4-BE49-F238E27FC236}">
                  <a16:creationId xmlns:a16="http://schemas.microsoft.com/office/drawing/2014/main" id="{5719F978-D187-4198-BF26-731BC40C0BFC}"/>
                </a:ext>
              </a:extLst>
            </p:cNvPr>
            <p:cNvSpPr/>
            <p:nvPr/>
          </p:nvSpPr>
          <p:spPr>
            <a:xfrm>
              <a:off x="1168400" y="2857500"/>
              <a:ext cx="6840000" cy="540000"/>
            </a:xfrm>
            <a:prstGeom prst="rect">
              <a:avLst/>
            </a:prstGeom>
            <a:gradFill flip="none" rotWithShape="1">
              <a:gsLst>
                <a:gs pos="0">
                  <a:srgbClr val="FBFFD1"/>
                </a:gs>
                <a:gs pos="34000">
                  <a:srgbClr val="E5FD03"/>
                </a:gs>
                <a:gs pos="73000">
                  <a:srgbClr val="C4D60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428BB50-957B-4E18-BAD2-64374430F7FF}"/>
                </a:ext>
              </a:extLst>
            </p:cNvPr>
            <p:cNvSpPr txBox="1"/>
            <p:nvPr/>
          </p:nvSpPr>
          <p:spPr>
            <a:xfrm>
              <a:off x="1130300" y="2946028"/>
              <a:ext cx="1447800" cy="369332"/>
            </a:xfrm>
            <a:prstGeom prst="rect">
              <a:avLst/>
            </a:prstGeom>
            <a:noFill/>
          </p:spPr>
          <p:txBody>
            <a:bodyPr wrap="square" rtlCol="0">
              <a:spAutoFit/>
            </a:bodyPr>
            <a:lstStyle/>
            <a:p>
              <a:pPr algn="ctr"/>
              <a:r>
                <a:rPr lang="ja-JP" altLang="en-US" b="1">
                  <a:solidFill>
                    <a:schemeClr val="bg1"/>
                  </a:solidFill>
                  <a:latin typeface="小塚ゴシック Pro R" panose="020B0400000000000000" pitchFamily="34" charset="-128"/>
                  <a:ea typeface="小塚ゴシック Pro R" panose="020B0400000000000000" pitchFamily="34" charset="-128"/>
                </a:rPr>
                <a:t>健康</a:t>
              </a:r>
              <a:r>
                <a:rPr kumimoji="1" lang="ja-JP" altLang="en-US" b="1">
                  <a:solidFill>
                    <a:schemeClr val="bg1"/>
                  </a:solidFill>
                  <a:latin typeface="小塚ゴシック Pro R" panose="020B0400000000000000" pitchFamily="34" charset="-128"/>
                  <a:ea typeface="小塚ゴシック Pro R" panose="020B0400000000000000" pitchFamily="34" charset="-128"/>
                </a:rPr>
                <a:t>寿命</a:t>
              </a:r>
            </a:p>
          </p:txBody>
        </p:sp>
      </p:grpSp>
      <p:grpSp>
        <p:nvGrpSpPr>
          <p:cNvPr id="13" name="グループ化 12">
            <a:extLst>
              <a:ext uri="{FF2B5EF4-FFF2-40B4-BE49-F238E27FC236}">
                <a16:creationId xmlns:a16="http://schemas.microsoft.com/office/drawing/2014/main" id="{16989F40-9608-4648-B44E-3513D3A62C78}"/>
              </a:ext>
            </a:extLst>
          </p:cNvPr>
          <p:cNvGrpSpPr/>
          <p:nvPr/>
        </p:nvGrpSpPr>
        <p:grpSpPr>
          <a:xfrm>
            <a:off x="4761434" y="3930068"/>
            <a:ext cx="6878100" cy="540000"/>
            <a:chOff x="1130300" y="3742955"/>
            <a:chExt cx="6878100" cy="540000"/>
          </a:xfrm>
        </p:grpSpPr>
        <p:sp>
          <p:nvSpPr>
            <p:cNvPr id="9" name="Rectangle 135">
              <a:extLst>
                <a:ext uri="{FF2B5EF4-FFF2-40B4-BE49-F238E27FC236}">
                  <a16:creationId xmlns:a16="http://schemas.microsoft.com/office/drawing/2014/main" id="{AA17C9CA-322F-4A09-9313-7F3E3EB297EB}"/>
                </a:ext>
              </a:extLst>
            </p:cNvPr>
            <p:cNvSpPr/>
            <p:nvPr/>
          </p:nvSpPr>
          <p:spPr>
            <a:xfrm>
              <a:off x="1168400" y="3742955"/>
              <a:ext cx="6840000" cy="540000"/>
            </a:xfrm>
            <a:prstGeom prst="rect">
              <a:avLst/>
            </a:prstGeom>
            <a:gradFill flip="none" rotWithShape="1">
              <a:gsLst>
                <a:gs pos="60000">
                  <a:srgbClr val="C4D602"/>
                </a:gs>
                <a:gs pos="13000">
                  <a:srgbClr val="3EB1C8"/>
                </a:gs>
                <a:gs pos="100000">
                  <a:srgbClr val="FBFF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小塚ゴシック Pro R" panose="020B0400000000000000" pitchFamily="34" charset="-128"/>
                <a:ea typeface="小塚ゴシック Pro R" panose="020B0400000000000000" pitchFamily="34" charset="-128"/>
              </a:endParaRPr>
            </a:p>
          </p:txBody>
        </p:sp>
        <p:sp>
          <p:nvSpPr>
            <p:cNvPr id="12" name="テキスト ボックス 11">
              <a:extLst>
                <a:ext uri="{FF2B5EF4-FFF2-40B4-BE49-F238E27FC236}">
                  <a16:creationId xmlns:a16="http://schemas.microsoft.com/office/drawing/2014/main" id="{8A5D34C7-F641-40E7-A4D8-17CBCA91AD39}"/>
                </a:ext>
              </a:extLst>
            </p:cNvPr>
            <p:cNvSpPr txBox="1"/>
            <p:nvPr/>
          </p:nvSpPr>
          <p:spPr>
            <a:xfrm>
              <a:off x="1130300" y="3850223"/>
              <a:ext cx="1790700" cy="369332"/>
            </a:xfrm>
            <a:prstGeom prst="rect">
              <a:avLst/>
            </a:prstGeom>
            <a:noFill/>
          </p:spPr>
          <p:txBody>
            <a:bodyPr wrap="square" rtlCol="0">
              <a:spAutoFit/>
            </a:bodyPr>
            <a:lstStyle/>
            <a:p>
              <a:pPr algn="ctr"/>
              <a:r>
                <a:rPr lang="ja-JP" altLang="en-US" b="1">
                  <a:solidFill>
                    <a:schemeClr val="bg1"/>
                  </a:solidFill>
                  <a:latin typeface="小塚ゴシック Pro R" panose="020B0400000000000000" pitchFamily="34" charset="-128"/>
                  <a:ea typeface="小塚ゴシック Pro R" panose="020B0400000000000000" pitchFamily="34" charset="-128"/>
                </a:rPr>
                <a:t>ユーススパン</a:t>
              </a:r>
              <a:endParaRPr kumimoji="1" lang="ja-JP" altLang="en-US" b="1">
                <a:solidFill>
                  <a:schemeClr val="bg1"/>
                </a:solidFill>
                <a:latin typeface="小塚ゴシック Pro R" panose="020B0400000000000000" pitchFamily="34" charset="-128"/>
                <a:ea typeface="小塚ゴシック Pro R" panose="020B0400000000000000" pitchFamily="34" charset="-128"/>
              </a:endParaRPr>
            </a:p>
          </p:txBody>
        </p:sp>
      </p:grpSp>
      <p:pic>
        <p:nvPicPr>
          <p:cNvPr id="1026" name="Picture 2">
            <a:extLst>
              <a:ext uri="{FF2B5EF4-FFF2-40B4-BE49-F238E27FC236}">
                <a16:creationId xmlns:a16="http://schemas.microsoft.com/office/drawing/2014/main" id="{10515542-FB2F-499C-BB97-1ACAA15EC3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2424" y="1705855"/>
            <a:ext cx="1057206" cy="347574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B2AF763A-4341-466C-8ACD-DC331C764DC5}"/>
              </a:ext>
            </a:extLst>
          </p:cNvPr>
          <p:cNvSpPr/>
          <p:nvPr/>
        </p:nvSpPr>
        <p:spPr>
          <a:xfrm>
            <a:off x="294489" y="5482572"/>
            <a:ext cx="4595008" cy="707886"/>
          </a:xfrm>
          <a:prstGeom prst="rect">
            <a:avLst/>
          </a:prstGeom>
        </p:spPr>
        <p:txBody>
          <a:bodyPr wrap="square">
            <a:spAutoFit/>
          </a:bodyPr>
          <a:lstStyle/>
          <a:p>
            <a:pPr algn="ctr"/>
            <a:r>
              <a:rPr lang="en-US" altLang="ja-JP" sz="2000">
                <a:latin typeface="小塚ゴシック Pro R" panose="020B0400000000000000" pitchFamily="34" charset="-128"/>
                <a:ea typeface="小塚ゴシック Pro R" panose="020B0400000000000000" pitchFamily="34" charset="-128"/>
              </a:rPr>
              <a:t>2016</a:t>
            </a:r>
            <a:r>
              <a:rPr lang="ja-JP" altLang="en-US" sz="2000">
                <a:latin typeface="小塚ゴシック Pro R" panose="020B0400000000000000" pitchFamily="34" charset="-128"/>
                <a:ea typeface="小塚ゴシック Pro R" panose="020B0400000000000000" pitchFamily="34" charset="-128"/>
              </a:rPr>
              <a:t>年 ニュースキン史上</a:t>
            </a:r>
            <a:endParaRPr lang="en-US" altLang="ja-JP" sz="2000">
              <a:latin typeface="小塚ゴシック Pro R" panose="020B0400000000000000" pitchFamily="34" charset="-128"/>
              <a:ea typeface="小塚ゴシック Pro R" panose="020B0400000000000000" pitchFamily="34" charset="-128"/>
            </a:endParaRPr>
          </a:p>
          <a:p>
            <a:pPr algn="ctr"/>
            <a:r>
              <a:rPr lang="ja-JP" altLang="en-US" sz="2000">
                <a:latin typeface="小塚ゴシック Pro R" panose="020B0400000000000000" pitchFamily="34" charset="-128"/>
                <a:ea typeface="小塚ゴシック Pro R" panose="020B0400000000000000" pitchFamily="34" charset="-128"/>
              </a:rPr>
              <a:t>最も先進的なサプリメントとして発売</a:t>
            </a:r>
            <a:endParaRPr lang="en-US" altLang="ja-JP" sz="2000">
              <a:latin typeface="小塚ゴシック Pro R" panose="020B0400000000000000" pitchFamily="34" charset="-128"/>
              <a:ea typeface="小塚ゴシック Pro R" panose="020B0400000000000000" pitchFamily="34" charset="-128"/>
            </a:endParaRPr>
          </a:p>
        </p:txBody>
      </p:sp>
      <p:sp>
        <p:nvSpPr>
          <p:cNvPr id="16" name="テキスト ボックス 15">
            <a:extLst>
              <a:ext uri="{FF2B5EF4-FFF2-40B4-BE49-F238E27FC236}">
                <a16:creationId xmlns:a16="http://schemas.microsoft.com/office/drawing/2014/main" id="{0F2ED3DD-546B-4A10-BE95-18C07226CD8E}"/>
              </a:ext>
            </a:extLst>
          </p:cNvPr>
          <p:cNvSpPr txBox="1"/>
          <p:nvPr/>
        </p:nvSpPr>
        <p:spPr>
          <a:xfrm>
            <a:off x="8944658" y="4029609"/>
            <a:ext cx="1908000" cy="369332"/>
          </a:xfrm>
          <a:prstGeom prst="rect">
            <a:avLst/>
          </a:prstGeom>
          <a:noFill/>
        </p:spPr>
        <p:txBody>
          <a:bodyPr wrap="square" rtlCol="0">
            <a:spAutoFit/>
          </a:bodyPr>
          <a:lstStyle/>
          <a:p>
            <a:pPr algn="ctr"/>
            <a:r>
              <a:rPr lang="ja-JP" altLang="en-US" b="1">
                <a:solidFill>
                  <a:schemeClr val="bg1"/>
                </a:solidFill>
                <a:latin typeface="小塚ゴシック Pro R" panose="020B0400000000000000" pitchFamily="34" charset="-128"/>
                <a:ea typeface="小塚ゴシック Pro R" panose="020B0400000000000000" pitchFamily="34" charset="-128"/>
              </a:rPr>
              <a:t>若々しさの維持</a:t>
            </a:r>
            <a:endParaRPr kumimoji="1" lang="ja-JP" altLang="en-US" b="1">
              <a:solidFill>
                <a:schemeClr val="bg1"/>
              </a:solidFill>
              <a:latin typeface="小塚ゴシック Pro R" panose="020B0400000000000000" pitchFamily="34" charset="-128"/>
              <a:ea typeface="小塚ゴシック Pro R" panose="020B0400000000000000" pitchFamily="34" charset="-128"/>
            </a:endParaRPr>
          </a:p>
        </p:txBody>
      </p:sp>
      <p:pic>
        <p:nvPicPr>
          <p:cNvPr id="7" name="Picture 2" descr="走る女性｜シルエット イラストの無料ダウンロードサイト「シルエットAC」">
            <a:extLst>
              <a:ext uri="{FF2B5EF4-FFF2-40B4-BE49-F238E27FC236}">
                <a16:creationId xmlns:a16="http://schemas.microsoft.com/office/drawing/2014/main" id="{DE06282C-D31B-4BD1-B66C-65C54D31D6AB}"/>
              </a:ext>
            </a:extLst>
          </p:cNvPr>
          <p:cNvPicPr>
            <a:picLocks noChangeAspect="1" noChangeArrowheads="1"/>
          </p:cNvPicPr>
          <p:nvPr/>
        </p:nvPicPr>
        <p:blipFill>
          <a:blip r:embed="rId4">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9823172" y="3850481"/>
            <a:ext cx="2209800" cy="22098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B0E75281-29BC-4933-9885-E4CD7A8842CB}"/>
              </a:ext>
            </a:extLst>
          </p:cNvPr>
          <p:cNvCxnSpPr/>
          <p:nvPr/>
        </p:nvCxnSpPr>
        <p:spPr>
          <a:xfrm>
            <a:off x="4774497" y="1906002"/>
            <a:ext cx="0" cy="2880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22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par>
                                <p:cTn id="18" presetID="22" presetClass="entr" presetSubtype="8"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AF43A7C-423D-4371-A157-FBDD1E9C7A5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１</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2975406" y="390211"/>
            <a:ext cx="8831415" cy="523220"/>
          </a:xfrm>
          <a:prstGeom prst="rect">
            <a:avLst/>
          </a:prstGeom>
          <a:noFill/>
        </p:spPr>
        <p:txBody>
          <a:bodyPr wrap="square" rtlCol="0">
            <a:spAutoFit/>
          </a:bodyPr>
          <a:lstStyle/>
          <a:p>
            <a:r>
              <a:rPr kumimoji="1" lang="ja-JP" altLang="en-US" sz="2800"/>
              <a:t>ユーススパン </a:t>
            </a:r>
            <a:r>
              <a:rPr kumimoji="1" lang="en-US" altLang="ja-JP" sz="2800"/>
              <a:t>R</a:t>
            </a:r>
            <a:r>
              <a:rPr kumimoji="1" lang="ja-JP" altLang="en-US" sz="2800"/>
              <a:t> は、何がすごいのでしょうか？</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773835" y="2025380"/>
            <a:ext cx="7840776" cy="3369320"/>
          </a:xfrm>
          <a:prstGeom prst="rect">
            <a:avLst/>
          </a:prstGeom>
        </p:spPr>
        <p:txBody>
          <a:bodyPr wrap="square">
            <a:spAutoFit/>
          </a:bodyPr>
          <a:lstStyle/>
          <a:p>
            <a:pPr>
              <a:lnSpc>
                <a:spcPct val="150000"/>
              </a:lnSpc>
            </a:pPr>
            <a:r>
              <a:rPr lang="ja-JP" altLang="en-US" sz="2400">
                <a:latin typeface="小塚ゴシック Pro R"/>
              </a:rPr>
              <a:t>ユーススパン </a:t>
            </a:r>
            <a:r>
              <a:rPr lang="en-US" altLang="ja-JP" sz="2400">
                <a:latin typeface="小塚ゴシック Pro R"/>
              </a:rPr>
              <a:t>R</a:t>
            </a:r>
            <a:r>
              <a:rPr lang="ja-JP" altLang="en-US" sz="2400">
                <a:latin typeface="小塚ゴシック Pro R"/>
              </a:rPr>
              <a:t> は</a:t>
            </a:r>
            <a:r>
              <a:rPr lang="ja-JP" altLang="en-US" sz="2400">
                <a:solidFill>
                  <a:srgbClr val="16B69E"/>
                </a:solidFill>
                <a:latin typeface="小塚ゴシック Pro R"/>
              </a:rPr>
              <a:t>ファーマネックスの</a:t>
            </a:r>
            <a:r>
              <a:rPr lang="en-US" altLang="ja-JP" sz="2400">
                <a:solidFill>
                  <a:srgbClr val="16B69E"/>
                </a:solidFill>
                <a:latin typeface="小塚ゴシック Pro R"/>
              </a:rPr>
              <a:t>ageLOC</a:t>
            </a:r>
            <a:r>
              <a:rPr lang="ja-JP" altLang="en-US" sz="2400">
                <a:solidFill>
                  <a:srgbClr val="16B69E"/>
                </a:solidFill>
                <a:latin typeface="小塚ゴシック Pro R"/>
              </a:rPr>
              <a:t> ブレンドにおいて配合種類数ナンバーワン</a:t>
            </a:r>
            <a:r>
              <a:rPr lang="ja-JP" altLang="en-US" sz="2400">
                <a:latin typeface="小塚ゴシック Pro R"/>
              </a:rPr>
              <a:t>の製品*</a:t>
            </a:r>
            <a:r>
              <a:rPr lang="en-US" altLang="ja-JP" sz="2400" baseline="30000">
                <a:latin typeface="小塚ゴシック Pro R"/>
              </a:rPr>
              <a:t>1</a:t>
            </a:r>
            <a:r>
              <a:rPr lang="ja-JP" altLang="en-US" sz="2400">
                <a:latin typeface="小塚ゴシック Pro R"/>
              </a:rPr>
              <a:t>です。</a:t>
            </a:r>
            <a:r>
              <a:rPr lang="en-US" altLang="ja-JP" sz="2400">
                <a:latin typeface="小塚ゴシック Pro R"/>
              </a:rPr>
              <a:t>ageLOC</a:t>
            </a:r>
            <a:r>
              <a:rPr lang="ja-JP" altLang="en-US" sz="2400">
                <a:latin typeface="小塚ゴシック Pro R"/>
              </a:rPr>
              <a:t> ブレンドの誕生後も、体全体に関する研究開発を重ねてきました。その結果として</a:t>
            </a:r>
            <a:endParaRPr lang="en-US" altLang="ja-JP" sz="2400">
              <a:latin typeface="小塚ゴシック Pro R"/>
            </a:endParaRPr>
          </a:p>
          <a:p>
            <a:pPr>
              <a:lnSpc>
                <a:spcPct val="150000"/>
              </a:lnSpc>
            </a:pPr>
            <a:r>
              <a:rPr lang="ja-JP" altLang="en-US" sz="2400">
                <a:latin typeface="小塚ゴシック Pro R"/>
              </a:rPr>
              <a:t>たどり着いた</a:t>
            </a:r>
            <a:r>
              <a:rPr lang="en-US" altLang="ja-JP" sz="2400">
                <a:latin typeface="小塚ゴシック Pro R"/>
              </a:rPr>
              <a:t>12</a:t>
            </a:r>
            <a:r>
              <a:rPr lang="ja-JP" altLang="en-US" sz="2400">
                <a:latin typeface="小塚ゴシック Pro R"/>
              </a:rPr>
              <a:t>種類の成分や原材料が、さらなるパワーバランスへと進化*</a:t>
            </a:r>
            <a:r>
              <a:rPr lang="en-US" altLang="ja-JP" sz="2400" baseline="30000">
                <a:latin typeface="小塚ゴシック Pro R"/>
              </a:rPr>
              <a:t>2</a:t>
            </a:r>
            <a:r>
              <a:rPr lang="ja-JP" altLang="en-US" sz="2400">
                <a:latin typeface="小塚ゴシック Pro R"/>
              </a:rPr>
              <a:t>しています。</a:t>
            </a:r>
            <a:endParaRPr lang="en-US" altLang="ja-JP" sz="2400">
              <a:latin typeface="小塚ゴシック Pro R"/>
            </a:endParaRPr>
          </a:p>
        </p:txBody>
      </p:sp>
      <p:sp>
        <p:nvSpPr>
          <p:cNvPr id="8" name="テキスト ボックス 7">
            <a:extLst>
              <a:ext uri="{FF2B5EF4-FFF2-40B4-BE49-F238E27FC236}">
                <a16:creationId xmlns:a16="http://schemas.microsoft.com/office/drawing/2014/main" id="{13EFA5A9-76E2-49B3-84EC-9721C14B455F}"/>
              </a:ext>
            </a:extLst>
          </p:cNvPr>
          <p:cNvSpPr txBox="1"/>
          <p:nvPr/>
        </p:nvSpPr>
        <p:spPr>
          <a:xfrm>
            <a:off x="6745856" y="6314536"/>
            <a:ext cx="5364000" cy="553998"/>
          </a:xfrm>
          <a:prstGeom prst="rect">
            <a:avLst/>
          </a:prstGeom>
          <a:noFill/>
        </p:spPr>
        <p:txBody>
          <a:bodyPr wrap="square">
            <a:spAutoFit/>
          </a:bodyPr>
          <a:lstStyle/>
          <a:p>
            <a:r>
              <a:rPr lang="ja-JP" altLang="en-US" sz="1000">
                <a:latin typeface="小塚ゴシック Pro R"/>
              </a:rPr>
              <a:t>＊</a:t>
            </a:r>
            <a:r>
              <a:rPr lang="en-US" altLang="ja-JP" sz="1000">
                <a:latin typeface="小塚ゴシック Pro R"/>
              </a:rPr>
              <a:t>1</a:t>
            </a:r>
            <a:r>
              <a:rPr lang="ja-JP" altLang="en-US" sz="1000">
                <a:latin typeface="小塚ゴシック Pro R"/>
              </a:rPr>
              <a:t> ファーマネックスの</a:t>
            </a:r>
            <a:r>
              <a:rPr lang="en-US" altLang="ja-JP" sz="1000">
                <a:latin typeface="小塚ゴシック Pro R"/>
              </a:rPr>
              <a:t>ageLOC</a:t>
            </a:r>
            <a:r>
              <a:rPr lang="ja-JP" altLang="en-US" sz="1000">
                <a:latin typeface="小塚ゴシック Pro R"/>
              </a:rPr>
              <a:t>製品の中で、</a:t>
            </a:r>
            <a:r>
              <a:rPr lang="en-US" altLang="ja-JP" sz="1000">
                <a:latin typeface="小塚ゴシック Pro R"/>
              </a:rPr>
              <a:t>ageLOC</a:t>
            </a:r>
            <a:r>
              <a:rPr lang="ja-JP" altLang="en-US" sz="1000">
                <a:latin typeface="小塚ゴシック Pro R"/>
              </a:rPr>
              <a:t> ブレンドとして配合されている成分または原材料の種類がもっとも多いこと。</a:t>
            </a:r>
            <a:endParaRPr lang="en-US" altLang="ja-JP" sz="1000">
              <a:latin typeface="小塚ゴシック Pro R"/>
            </a:endParaRPr>
          </a:p>
          <a:p>
            <a:r>
              <a:rPr lang="ja-JP" altLang="en-US" sz="1000"/>
              <a:t>＊</a:t>
            </a:r>
            <a:r>
              <a:rPr lang="en-US" altLang="ja-JP" sz="1000">
                <a:latin typeface="小塚ゴシック Pro R"/>
              </a:rPr>
              <a:t>2</a:t>
            </a:r>
            <a:r>
              <a:rPr lang="en-US" altLang="ja-JP" sz="1000"/>
              <a:t> </a:t>
            </a:r>
            <a:r>
              <a:rPr lang="ja-JP" altLang="en-US" sz="1000"/>
              <a:t>トランス型レスベラトロールを増量した製品設計になったこと。</a:t>
            </a:r>
            <a:endParaRPr lang="en-US" altLang="ja-JP" sz="1000"/>
          </a:p>
        </p:txBody>
      </p:sp>
      <mc:AlternateContent xmlns:mc="http://schemas.openxmlformats.org/markup-compatibility/2006">
        <mc:Choice xmlns:am3d="http://schemas.microsoft.com/office/drawing/2017/model3d" Requires="am3d">
          <p:graphicFrame>
            <p:nvGraphicFramePr>
              <p:cNvPr id="5" name="3D モデル 4" descr="1">
                <a:extLst>
                  <a:ext uri="{FF2B5EF4-FFF2-40B4-BE49-F238E27FC236}">
                    <a16:creationId xmlns:a16="http://schemas.microsoft.com/office/drawing/2014/main" id="{FC378A52-FD15-4BC4-9921-BE05F7BA4798}"/>
                  </a:ext>
                </a:extLst>
              </p:cNvPr>
              <p:cNvGraphicFramePr>
                <a:graphicFrameLocks/>
              </p:cNvGraphicFramePr>
              <p:nvPr>
                <p:extLst>
                  <p:ext uri="{D42A27DB-BD31-4B8C-83A1-F6EECF244321}">
                    <p14:modId xmlns:p14="http://schemas.microsoft.com/office/powerpoint/2010/main" val="3291401069"/>
                  </p:ext>
                </p:extLst>
              </p:nvPr>
            </p:nvGraphicFramePr>
            <p:xfrm>
              <a:off x="8837440" y="2797151"/>
              <a:ext cx="1575835" cy="3050092"/>
            </p:xfrm>
            <a:graphic>
              <a:graphicData uri="http://schemas.microsoft.com/office/drawing/2017/model3d">
                <am3d:model3d r:embed="rId3">
                  <am3d:spPr>
                    <a:xfrm>
                      <a:off x="0" y="0"/>
                      <a:ext cx="1575835" cy="3050092"/>
                    </a:xfrm>
                    <a:prstGeom prst="rect">
                      <a:avLst/>
                    </a:prstGeom>
                  </am3d:spPr>
                  <am3d:camera>
                    <am3d:pos x="0" y="0" z="56205818"/>
                    <am3d:up dx="0" dy="36000000" dz="0"/>
                    <am3d:lookAt x="0" y="0" z="0"/>
                    <am3d:perspective fov="2432816"/>
                  </am3d:camera>
                  <am3d:trans>
                    <am3d:meterPerModelUnit n="13749960" d="1000000"/>
                    <am3d:preTrans dx="0" dy="-18776849" dz="0"/>
                    <am3d:scale>
                      <am3d:sx n="1000000" d="1000000"/>
                      <am3d:sy n="1000000" d="1000000"/>
                      <am3d:sz n="1000000" d="1000000"/>
                    </am3d:scale>
                    <am3d:rot ax="577364" ay="787091" az="132224"/>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モデル 4" descr="1">
                <a:extLst>
                  <a:ext uri="{FF2B5EF4-FFF2-40B4-BE49-F238E27FC236}">
                    <a16:creationId xmlns:a16="http://schemas.microsoft.com/office/drawing/2014/main" id="{FC378A52-FD15-4BC4-9921-BE05F7BA4798}"/>
                  </a:ext>
                </a:extLst>
              </p:cNvPr>
              <p:cNvPicPr>
                <a:picLocks noGrp="1" noRot="1" noChangeAspect="1" noMove="1" noResize="1" noEditPoints="1" noAdjustHandles="1" noChangeArrowheads="1" noChangeShapeType="1" noCrop="1"/>
              </p:cNvPicPr>
              <p:nvPr/>
            </p:nvPicPr>
            <p:blipFill>
              <a:blip r:embed="rId4"/>
              <a:stretch>
                <a:fillRect/>
              </a:stretch>
            </p:blipFill>
            <p:spPr>
              <a:xfrm>
                <a:off x="8837440" y="2797151"/>
                <a:ext cx="1575835" cy="305009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モデル 6" descr="王冠">
                <a:extLst>
                  <a:ext uri="{FF2B5EF4-FFF2-40B4-BE49-F238E27FC236}">
                    <a16:creationId xmlns:a16="http://schemas.microsoft.com/office/drawing/2014/main" id="{439DD4AE-1EFD-4179-B913-96301E2458BF}"/>
                  </a:ext>
                </a:extLst>
              </p:cNvPr>
              <p:cNvGraphicFramePr>
                <a:graphicFrameLocks noChangeAspect="1"/>
              </p:cNvGraphicFramePr>
              <p:nvPr>
                <p:extLst>
                  <p:ext uri="{D42A27DB-BD31-4B8C-83A1-F6EECF244321}">
                    <p14:modId xmlns:p14="http://schemas.microsoft.com/office/powerpoint/2010/main" val="814301752"/>
                  </p:ext>
                </p:extLst>
              </p:nvPr>
            </p:nvGraphicFramePr>
            <p:xfrm rot="949207">
              <a:off x="9204655" y="1566867"/>
              <a:ext cx="1435528" cy="1701718"/>
            </p:xfrm>
            <a:graphic>
              <a:graphicData uri="http://schemas.microsoft.com/office/drawing/2017/model3d">
                <am3d:model3d r:embed="rId5">
                  <am3d:spPr>
                    <a:xfrm rot="949207">
                      <a:off x="0" y="0"/>
                      <a:ext cx="1435528" cy="1701718"/>
                    </a:xfrm>
                    <a:prstGeom prst="rect">
                      <a:avLst/>
                    </a:prstGeom>
                  </am3d:spPr>
                  <am3d:camera>
                    <am3d:pos x="0" y="0" z="79819012"/>
                    <am3d:up dx="0" dy="36000000" dz="0"/>
                    <am3d:lookAt x="0" y="0" z="0"/>
                    <am3d:perspective fov="2700000"/>
                  </am3d:camera>
                  <am3d:trans>
                    <am3d:meterPerModelUnit n="2770251" d="1000000"/>
                    <am3d:preTrans dx="-20074776" dy="-16885811" dz="-20074343"/>
                    <am3d:scale>
                      <am3d:sx n="1000000" d="1000000"/>
                      <am3d:sy n="1000000" d="1000000"/>
                      <am3d:sz n="1000000" d="1000000"/>
                    </am3d:scale>
                    <am3d:rot ax="228467" ay="-808322" az="-53299"/>
                    <am3d:postTrans dx="0" dy="0" dz="0"/>
                  </am3d:trans>
                  <am3d:raster rName="Office3DRenderer" rVer="16.0.8326">
                    <am3d:blip r:embed="rId6"/>
                  </am3d:raster>
                  <am3d:objViewport viewportSz="24622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モデル 6" descr="王冠">
                <a:extLst>
                  <a:ext uri="{FF2B5EF4-FFF2-40B4-BE49-F238E27FC236}">
                    <a16:creationId xmlns:a16="http://schemas.microsoft.com/office/drawing/2014/main" id="{439DD4AE-1EFD-4179-B913-96301E2458BF}"/>
                  </a:ext>
                </a:extLst>
              </p:cNvPr>
              <p:cNvPicPr>
                <a:picLocks noGrp="1" noRot="1" noChangeAspect="1" noMove="1" noResize="1" noEditPoints="1" noAdjustHandles="1" noChangeArrowheads="1" noChangeShapeType="1" noCrop="1"/>
              </p:cNvPicPr>
              <p:nvPr/>
            </p:nvPicPr>
            <p:blipFill>
              <a:blip r:embed="rId6"/>
              <a:stretch>
                <a:fillRect/>
              </a:stretch>
            </p:blipFill>
            <p:spPr>
              <a:xfrm rot="949207">
                <a:off x="9204655" y="1566867"/>
                <a:ext cx="1435528" cy="1701718"/>
              </a:xfrm>
              <a:prstGeom prst="rect">
                <a:avLst/>
              </a:prstGeom>
            </p:spPr>
          </p:pic>
        </mc:Fallback>
      </mc:AlternateContent>
    </p:spTree>
    <p:extLst>
      <p:ext uri="{BB962C8B-B14F-4D97-AF65-F5344CB8AC3E}">
        <p14:creationId xmlns:p14="http://schemas.microsoft.com/office/powerpoint/2010/main" val="176727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97CD0D9-825B-4269-B8A0-8F9C083C39EE}"/>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２</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2975406" y="177387"/>
            <a:ext cx="8967012" cy="954107"/>
          </a:xfrm>
          <a:prstGeom prst="rect">
            <a:avLst/>
          </a:prstGeom>
          <a:noFill/>
        </p:spPr>
        <p:txBody>
          <a:bodyPr wrap="square" rtlCol="0">
            <a:spAutoFit/>
          </a:bodyPr>
          <a:lstStyle/>
          <a:p>
            <a:r>
              <a:rPr lang="ja-JP" altLang="en-US" sz="2800"/>
              <a:t>トランス型レスベラトロールを</a:t>
            </a:r>
            <a:r>
              <a:rPr kumimoji="1" lang="ja-JP" altLang="en-US" sz="2800"/>
              <a:t>従来品より</a:t>
            </a:r>
            <a:r>
              <a:rPr kumimoji="1" lang="en-US" altLang="ja-JP" sz="2800"/>
              <a:t>10</a:t>
            </a:r>
            <a:r>
              <a:rPr kumimoji="1" lang="ja-JP" altLang="en-US" sz="2800"/>
              <a:t>倍も配合できるようになったのはなぜですか？</a:t>
            </a:r>
          </a:p>
        </p:txBody>
      </p:sp>
      <p:sp>
        <p:nvSpPr>
          <p:cNvPr id="5" name="正方形/長方形 4">
            <a:extLst>
              <a:ext uri="{FF2B5EF4-FFF2-40B4-BE49-F238E27FC236}">
                <a16:creationId xmlns:a16="http://schemas.microsoft.com/office/drawing/2014/main" id="{7043DB80-3D6B-49C3-B5A1-3DEFDF219533}"/>
              </a:ext>
            </a:extLst>
          </p:cNvPr>
          <p:cNvSpPr/>
          <p:nvPr/>
        </p:nvSpPr>
        <p:spPr>
          <a:xfrm>
            <a:off x="678056" y="2139537"/>
            <a:ext cx="6496822" cy="3765133"/>
          </a:xfrm>
          <a:prstGeom prst="rect">
            <a:avLst/>
          </a:prstGeom>
        </p:spPr>
        <p:txBody>
          <a:bodyPr wrap="square">
            <a:spAutoFit/>
          </a:bodyPr>
          <a:lstStyle/>
          <a:p>
            <a:pPr>
              <a:spcBef>
                <a:spcPts val="800"/>
              </a:spcBef>
            </a:pPr>
            <a:r>
              <a:rPr lang="en-US" altLang="ja-JP" sz="2400">
                <a:latin typeface="小塚ゴシック Pro R"/>
              </a:rPr>
              <a:t>2016</a:t>
            </a:r>
            <a:r>
              <a:rPr lang="ja-JP" altLang="en-US" sz="2400">
                <a:latin typeface="小塚ゴシック Pro R"/>
              </a:rPr>
              <a:t>年の発売当時は日本に適した原材料</a:t>
            </a:r>
            <a:endParaRPr lang="en-US" altLang="ja-JP" sz="2400">
              <a:latin typeface="小塚ゴシック Pro R"/>
            </a:endParaRPr>
          </a:p>
          <a:p>
            <a:pPr>
              <a:spcBef>
                <a:spcPts val="800"/>
              </a:spcBef>
            </a:pPr>
            <a:r>
              <a:rPr lang="ja-JP" altLang="en-US" sz="2400">
                <a:latin typeface="小塚ゴシック Pro R"/>
              </a:rPr>
              <a:t>としてリンゴンベリーを採用して、</a:t>
            </a:r>
            <a:endParaRPr lang="en-US" altLang="ja-JP" sz="2400">
              <a:latin typeface="小塚ゴシック Pro R"/>
            </a:endParaRPr>
          </a:p>
          <a:p>
            <a:pPr>
              <a:spcBef>
                <a:spcPts val="800"/>
              </a:spcBef>
            </a:pPr>
            <a:r>
              <a:rPr lang="ja-JP" altLang="en-US" sz="2400">
                <a:latin typeface="小塚ゴシック Pro R"/>
              </a:rPr>
              <a:t>レスベラトロールを約</a:t>
            </a:r>
            <a:r>
              <a:rPr lang="en-US" altLang="ja-JP" sz="2400">
                <a:latin typeface="小塚ゴシック Pro R"/>
              </a:rPr>
              <a:t>3㎎</a:t>
            </a:r>
            <a:r>
              <a:rPr lang="ja-JP" altLang="en-US" sz="2400">
                <a:latin typeface="小塚ゴシック Pro R"/>
              </a:rPr>
              <a:t>配合していました。</a:t>
            </a:r>
            <a:endParaRPr lang="en-US" altLang="ja-JP" sz="2400">
              <a:latin typeface="小塚ゴシック Pro R"/>
            </a:endParaRPr>
          </a:p>
          <a:p>
            <a:pPr>
              <a:spcBef>
                <a:spcPts val="800"/>
              </a:spcBef>
            </a:pPr>
            <a:r>
              <a:rPr lang="ja-JP" altLang="en-US" sz="2400">
                <a:latin typeface="小塚ゴシック Pro R"/>
              </a:rPr>
              <a:t>今回「</a:t>
            </a:r>
            <a:r>
              <a:rPr lang="ja-JP" altLang="en-US" sz="2400">
                <a:solidFill>
                  <a:srgbClr val="16B69E"/>
                </a:solidFill>
                <a:latin typeface="小塚ゴシック Pro R"/>
              </a:rPr>
              <a:t>冴え</a:t>
            </a:r>
            <a:r>
              <a:rPr lang="ja-JP" altLang="en-US" sz="2400">
                <a:latin typeface="小塚ゴシック Pro R"/>
              </a:rPr>
              <a:t>」を目指して、さらに原材料を</a:t>
            </a:r>
            <a:endParaRPr lang="en-US" altLang="ja-JP" sz="2400">
              <a:latin typeface="小塚ゴシック Pro R"/>
            </a:endParaRPr>
          </a:p>
          <a:p>
            <a:pPr>
              <a:spcBef>
                <a:spcPts val="800"/>
              </a:spcBef>
            </a:pPr>
            <a:r>
              <a:rPr lang="ja-JP" altLang="en-US" sz="2400">
                <a:latin typeface="小塚ゴシック Pro R"/>
              </a:rPr>
              <a:t>見直していく中で、</a:t>
            </a:r>
            <a:r>
              <a:rPr lang="en-US" altLang="ja-JP" sz="2400">
                <a:solidFill>
                  <a:srgbClr val="16B69E"/>
                </a:solidFill>
                <a:latin typeface="小塚ゴシック Pro R"/>
              </a:rPr>
              <a:t>99</a:t>
            </a:r>
            <a:r>
              <a:rPr lang="ja-JP" altLang="en-US" sz="2400">
                <a:solidFill>
                  <a:srgbClr val="16B69E"/>
                </a:solidFill>
                <a:latin typeface="小塚ゴシック Pro R"/>
              </a:rPr>
              <a:t>％と高純度</a:t>
            </a:r>
            <a:r>
              <a:rPr lang="ja-JP" altLang="en-US" sz="2400">
                <a:latin typeface="小塚ゴシック Pro R"/>
              </a:rPr>
              <a:t>の</a:t>
            </a:r>
            <a:endParaRPr lang="en-US" altLang="ja-JP" sz="2400">
              <a:latin typeface="小塚ゴシック Pro R"/>
            </a:endParaRPr>
          </a:p>
          <a:p>
            <a:pPr>
              <a:spcBef>
                <a:spcPts val="800"/>
              </a:spcBef>
            </a:pPr>
            <a:r>
              <a:rPr lang="ja-JP" altLang="en-US" sz="2400">
                <a:latin typeface="小塚ゴシック Pro R"/>
              </a:rPr>
              <a:t>トランス型レスベラトロールを採用できた</a:t>
            </a:r>
            <a:endParaRPr lang="en-US" altLang="ja-JP" sz="2400">
              <a:latin typeface="小塚ゴシック Pro R"/>
            </a:endParaRPr>
          </a:p>
          <a:p>
            <a:pPr>
              <a:spcBef>
                <a:spcPts val="800"/>
              </a:spcBef>
            </a:pPr>
            <a:r>
              <a:rPr lang="ja-JP" altLang="en-US" sz="2400">
                <a:latin typeface="小塚ゴシック Pro R"/>
              </a:rPr>
              <a:t>ことにより、従来品の</a:t>
            </a:r>
            <a:r>
              <a:rPr lang="ja-JP" altLang="en-US" sz="2400">
                <a:solidFill>
                  <a:srgbClr val="16B69E"/>
                </a:solidFill>
                <a:latin typeface="小塚ゴシック Pro R"/>
              </a:rPr>
              <a:t>約</a:t>
            </a:r>
            <a:r>
              <a:rPr lang="en-US" altLang="ja-JP" sz="2400">
                <a:solidFill>
                  <a:srgbClr val="16B69E"/>
                </a:solidFill>
                <a:latin typeface="小塚ゴシック Pro R"/>
              </a:rPr>
              <a:t>10</a:t>
            </a:r>
            <a:r>
              <a:rPr lang="ja-JP" altLang="en-US" sz="2400">
                <a:solidFill>
                  <a:srgbClr val="16B69E"/>
                </a:solidFill>
                <a:latin typeface="小塚ゴシック Pro R"/>
              </a:rPr>
              <a:t>倍という配合量が</a:t>
            </a:r>
            <a:endParaRPr lang="en-US" altLang="ja-JP" sz="2400">
              <a:solidFill>
                <a:srgbClr val="16B69E"/>
              </a:solidFill>
              <a:latin typeface="小塚ゴシック Pro R"/>
            </a:endParaRPr>
          </a:p>
          <a:p>
            <a:pPr>
              <a:spcBef>
                <a:spcPts val="800"/>
              </a:spcBef>
            </a:pPr>
            <a:r>
              <a:rPr lang="ja-JP" altLang="en-US" sz="2400">
                <a:solidFill>
                  <a:srgbClr val="16B69E"/>
                </a:solidFill>
                <a:latin typeface="小塚ゴシック Pro R"/>
              </a:rPr>
              <a:t>実現</a:t>
            </a:r>
            <a:r>
              <a:rPr lang="ja-JP" altLang="en-US" sz="2400">
                <a:latin typeface="小塚ゴシック Pro R"/>
              </a:rPr>
              <a:t>できました。</a:t>
            </a:r>
            <a:endParaRPr lang="en-US" altLang="ja-JP" sz="2400">
              <a:latin typeface="小塚ゴシック Pro R"/>
            </a:endParaRPr>
          </a:p>
        </p:txBody>
      </p:sp>
      <p:pic>
        <p:nvPicPr>
          <p:cNvPr id="6" name="図 5">
            <a:extLst>
              <a:ext uri="{FF2B5EF4-FFF2-40B4-BE49-F238E27FC236}">
                <a16:creationId xmlns:a16="http://schemas.microsoft.com/office/drawing/2014/main" id="{C8855488-87BF-452C-8185-B58C7D749A00}"/>
              </a:ext>
            </a:extLst>
          </p:cNvPr>
          <p:cNvPicPr>
            <a:picLocks noChangeAspect="1"/>
          </p:cNvPicPr>
          <p:nvPr/>
        </p:nvPicPr>
        <p:blipFill>
          <a:blip r:embed="rId3"/>
          <a:stretch>
            <a:fillRect/>
          </a:stretch>
        </p:blipFill>
        <p:spPr>
          <a:xfrm>
            <a:off x="7174878" y="1819869"/>
            <a:ext cx="4596147" cy="4104000"/>
          </a:xfrm>
          <a:prstGeom prst="rect">
            <a:avLst/>
          </a:prstGeom>
        </p:spPr>
      </p:pic>
    </p:spTree>
    <p:extLst>
      <p:ext uri="{BB962C8B-B14F-4D97-AF65-F5344CB8AC3E}">
        <p14:creationId xmlns:p14="http://schemas.microsoft.com/office/powerpoint/2010/main" val="1986998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505763B-4D5F-4122-B4A8-04A0DCB5F39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３</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3067051" y="246313"/>
            <a:ext cx="8151409" cy="954107"/>
          </a:xfrm>
          <a:prstGeom prst="rect">
            <a:avLst/>
          </a:prstGeom>
          <a:noFill/>
        </p:spPr>
        <p:txBody>
          <a:bodyPr wrap="square" rtlCol="0">
            <a:spAutoFit/>
          </a:bodyPr>
          <a:lstStyle/>
          <a:p>
            <a:r>
              <a:rPr lang="ja-JP" altLang="en-US" sz="2800"/>
              <a:t>原材料の</a:t>
            </a:r>
            <a:r>
              <a:rPr kumimoji="1" lang="ja-JP" altLang="en-US" sz="2800"/>
              <a:t>リンゴンベリー</a:t>
            </a:r>
            <a:r>
              <a:rPr lang="ja-JP" altLang="en-US" sz="2800"/>
              <a:t>を</a:t>
            </a:r>
            <a:r>
              <a:rPr kumimoji="1" lang="ja-JP" altLang="en-US" sz="2800"/>
              <a:t>変えたことによる</a:t>
            </a:r>
            <a:endParaRPr kumimoji="1" lang="en-US" altLang="ja-JP" sz="2800"/>
          </a:p>
          <a:p>
            <a:r>
              <a:rPr kumimoji="1" lang="ja-JP" altLang="en-US" sz="2800"/>
              <a:t>マイナス面はありますか？</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730251" y="2315712"/>
            <a:ext cx="6767748" cy="2261325"/>
          </a:xfrm>
          <a:prstGeom prst="rect">
            <a:avLst/>
          </a:prstGeom>
        </p:spPr>
        <p:txBody>
          <a:bodyPr wrap="square">
            <a:spAutoFit/>
          </a:bodyPr>
          <a:lstStyle/>
          <a:p>
            <a:pPr>
              <a:lnSpc>
                <a:spcPct val="150000"/>
              </a:lnSpc>
            </a:pPr>
            <a:r>
              <a:rPr lang="ja-JP" altLang="en-US" sz="2400">
                <a:solidFill>
                  <a:srgbClr val="16B69E"/>
                </a:solidFill>
                <a:latin typeface="小塚ゴシック Pro R"/>
              </a:rPr>
              <a:t>ありません</a:t>
            </a:r>
            <a:r>
              <a:rPr lang="ja-JP" altLang="en-US" sz="2400">
                <a:latin typeface="小塚ゴシック Pro R"/>
              </a:rPr>
              <a:t>。リンゴンベリーはもともと</a:t>
            </a:r>
            <a:endParaRPr lang="en-US" altLang="ja-JP" sz="2400">
              <a:latin typeface="小塚ゴシック Pro R"/>
            </a:endParaRPr>
          </a:p>
          <a:p>
            <a:pPr>
              <a:lnSpc>
                <a:spcPct val="150000"/>
              </a:lnSpc>
            </a:pPr>
            <a:r>
              <a:rPr lang="ja-JP" altLang="en-US" sz="2400">
                <a:solidFill>
                  <a:srgbClr val="16B69E"/>
                </a:solidFill>
                <a:latin typeface="小塚ゴシック Pro R"/>
              </a:rPr>
              <a:t>レスベラトロールの供給源を主な目的</a:t>
            </a:r>
            <a:r>
              <a:rPr lang="ja-JP" altLang="en-US" sz="2400">
                <a:latin typeface="小塚ゴシック Pro R"/>
              </a:rPr>
              <a:t>として</a:t>
            </a:r>
            <a:endParaRPr lang="en-US" altLang="ja-JP" sz="2400">
              <a:latin typeface="小塚ゴシック Pro R"/>
            </a:endParaRPr>
          </a:p>
          <a:p>
            <a:pPr>
              <a:lnSpc>
                <a:spcPct val="150000"/>
              </a:lnSpc>
            </a:pPr>
            <a:r>
              <a:rPr lang="ja-JP" altLang="en-US" sz="2400">
                <a:latin typeface="小塚ゴシック Pro R"/>
              </a:rPr>
              <a:t>原材料に配合されていましたので、大きなマイナスの影響はありません。</a:t>
            </a:r>
            <a:endParaRPr lang="en-US" altLang="ja-JP" sz="2400">
              <a:latin typeface="小塚ゴシック Pro R"/>
            </a:endParaRPr>
          </a:p>
        </p:txBody>
      </p:sp>
      <p:grpSp>
        <p:nvGrpSpPr>
          <p:cNvPr id="5" name="グループ化 4">
            <a:extLst>
              <a:ext uri="{FF2B5EF4-FFF2-40B4-BE49-F238E27FC236}">
                <a16:creationId xmlns:a16="http://schemas.microsoft.com/office/drawing/2014/main" id="{0790322B-BDCD-4AA2-B07C-4C59036230E7}"/>
              </a:ext>
            </a:extLst>
          </p:cNvPr>
          <p:cNvGrpSpPr/>
          <p:nvPr/>
        </p:nvGrpSpPr>
        <p:grpSpPr>
          <a:xfrm>
            <a:off x="7807533" y="1711328"/>
            <a:ext cx="3566188" cy="3981709"/>
            <a:chOff x="476418" y="1836929"/>
            <a:chExt cx="3566188" cy="3981709"/>
          </a:xfrm>
        </p:grpSpPr>
        <p:pic>
          <p:nvPicPr>
            <p:cNvPr id="7" name="図 6" descr="フルーツ, 食品, ドライフルーツ が含まれている画像&#10;&#10;自動的に生成された説明">
              <a:extLst>
                <a:ext uri="{FF2B5EF4-FFF2-40B4-BE49-F238E27FC236}">
                  <a16:creationId xmlns:a16="http://schemas.microsoft.com/office/drawing/2014/main" id="{351465ED-DC2A-4451-9FD9-EA20E58185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0041" y="4702638"/>
              <a:ext cx="2015720" cy="1116000"/>
            </a:xfrm>
            <a:prstGeom prst="rect">
              <a:avLst/>
            </a:prstGeom>
          </p:spPr>
        </p:pic>
        <p:pic>
          <p:nvPicPr>
            <p:cNvPr id="2" name="図 1">
              <a:extLst>
                <a:ext uri="{FF2B5EF4-FFF2-40B4-BE49-F238E27FC236}">
                  <a16:creationId xmlns:a16="http://schemas.microsoft.com/office/drawing/2014/main" id="{8520B21D-391D-4435-AADF-A248918F2F3B}"/>
                </a:ext>
              </a:extLst>
            </p:cNvPr>
            <p:cNvPicPr>
              <a:picLocks noChangeAspect="1"/>
            </p:cNvPicPr>
            <p:nvPr/>
          </p:nvPicPr>
          <p:blipFill rotWithShape="1">
            <a:blip r:embed="rId4">
              <a:clrChange>
                <a:clrFrom>
                  <a:srgbClr val="FFFFFF"/>
                </a:clrFrom>
                <a:clrTo>
                  <a:srgbClr val="FFFFFF">
                    <a:alpha val="0"/>
                  </a:srgbClr>
                </a:clrTo>
              </a:clrChange>
            </a:blip>
            <a:srcRect l="54753" t="22597" r="21316" b="50131"/>
            <a:stretch/>
          </p:blipFill>
          <p:spPr>
            <a:xfrm>
              <a:off x="476418" y="1836929"/>
              <a:ext cx="3566188" cy="1692000"/>
            </a:xfrm>
            <a:prstGeom prst="rect">
              <a:avLst/>
            </a:prstGeom>
          </p:spPr>
        </p:pic>
        <p:sp>
          <p:nvSpPr>
            <p:cNvPr id="4" name="矢印: 左 3">
              <a:extLst>
                <a:ext uri="{FF2B5EF4-FFF2-40B4-BE49-F238E27FC236}">
                  <a16:creationId xmlns:a16="http://schemas.microsoft.com/office/drawing/2014/main" id="{4A105B25-CF4A-4EFA-A036-351BF43F6D23}"/>
                </a:ext>
              </a:extLst>
            </p:cNvPr>
            <p:cNvSpPr/>
            <p:nvPr/>
          </p:nvSpPr>
          <p:spPr>
            <a:xfrm rot="5400000">
              <a:off x="1778543" y="3322927"/>
              <a:ext cx="1193438" cy="1188374"/>
            </a:xfrm>
            <a:prstGeom prst="leftArrow">
              <a:avLst>
                <a:gd name="adj1" fmla="val 37176"/>
                <a:gd name="adj2" fmla="val 50000"/>
              </a:avLst>
            </a:prstGeom>
            <a:gradFill>
              <a:gsLst>
                <a:gs pos="87000">
                  <a:srgbClr val="A0AEC4"/>
                </a:gs>
                <a:gs pos="56000">
                  <a:srgbClr val="D5E0F2"/>
                </a:gs>
                <a:gs pos="47000">
                  <a:srgbClr val="F7ECFC"/>
                </a:gs>
                <a:gs pos="68000">
                  <a:srgbClr val="D6E3F3"/>
                </a:gs>
                <a:gs pos="41000">
                  <a:srgbClr val="D5E0F2"/>
                </a:gs>
                <a:gs pos="24000">
                  <a:srgbClr val="CEE6FC"/>
                </a:gs>
                <a:gs pos="0">
                  <a:srgbClr val="A0AEC4"/>
                </a:gs>
                <a:gs pos="18000">
                  <a:schemeClr val="accent1">
                    <a:lumMod val="30000"/>
                    <a:lumOff val="7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189272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505763B-4D5F-4122-B4A8-04A0DCB5F39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４</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2755363" y="440823"/>
            <a:ext cx="9436637" cy="492443"/>
          </a:xfrm>
          <a:prstGeom prst="rect">
            <a:avLst/>
          </a:prstGeom>
          <a:noFill/>
        </p:spPr>
        <p:txBody>
          <a:bodyPr wrap="square" rtlCol="0">
            <a:spAutoFit/>
          </a:bodyPr>
          <a:lstStyle/>
          <a:p>
            <a:r>
              <a:rPr lang="ja-JP" altLang="en-US" sz="2600"/>
              <a:t>レスベラトロールのほかに原材料にこだわりはありますか</a:t>
            </a:r>
            <a:r>
              <a:rPr kumimoji="1" lang="ja-JP" altLang="en-US" sz="2600"/>
              <a:t>？</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730251" y="1958466"/>
            <a:ext cx="6573932" cy="3369320"/>
          </a:xfrm>
          <a:prstGeom prst="rect">
            <a:avLst/>
          </a:prstGeom>
        </p:spPr>
        <p:txBody>
          <a:bodyPr wrap="square">
            <a:spAutoFit/>
          </a:bodyPr>
          <a:lstStyle/>
          <a:p>
            <a:pPr>
              <a:lnSpc>
                <a:spcPct val="150000"/>
              </a:lnSpc>
            </a:pPr>
            <a:r>
              <a:rPr lang="ja-JP" altLang="en-US" sz="2400">
                <a:solidFill>
                  <a:srgbClr val="16B69E"/>
                </a:solidFill>
                <a:latin typeface="小塚ゴシック Pro R"/>
              </a:rPr>
              <a:t>はい、</a:t>
            </a:r>
            <a:r>
              <a:rPr lang="ja-JP" altLang="en-US" sz="2400">
                <a:latin typeface="小塚ゴシック Pro R"/>
              </a:rPr>
              <a:t>あります。例えば、現代人の食生活に大切な必須脂肪酸である</a:t>
            </a:r>
            <a:r>
              <a:rPr lang="ja-JP" altLang="en-US" sz="2400">
                <a:solidFill>
                  <a:srgbClr val="16B69E"/>
                </a:solidFill>
                <a:latin typeface="小塚ゴシック Pro R"/>
              </a:rPr>
              <a:t>オメガ</a:t>
            </a:r>
            <a:r>
              <a:rPr lang="en-US" altLang="ja-JP" sz="2400">
                <a:solidFill>
                  <a:srgbClr val="16B69E"/>
                </a:solidFill>
                <a:latin typeface="小塚ゴシック Pro R"/>
              </a:rPr>
              <a:t>3</a:t>
            </a:r>
            <a:r>
              <a:rPr lang="ja-JP" altLang="en-US" sz="2400">
                <a:solidFill>
                  <a:srgbClr val="16B69E"/>
                </a:solidFill>
                <a:latin typeface="小塚ゴシック Pro R"/>
              </a:rPr>
              <a:t>系脂肪酸（</a:t>
            </a:r>
            <a:r>
              <a:rPr lang="en-US" altLang="ja-JP" sz="2400">
                <a:solidFill>
                  <a:srgbClr val="16B69E"/>
                </a:solidFill>
                <a:latin typeface="小塚ゴシック Pro R"/>
              </a:rPr>
              <a:t>DHA</a:t>
            </a:r>
            <a:r>
              <a:rPr lang="ja-JP" altLang="en-US" sz="2400">
                <a:solidFill>
                  <a:srgbClr val="16B69E"/>
                </a:solidFill>
                <a:latin typeface="小塚ゴシック Pro R"/>
              </a:rPr>
              <a:t>・</a:t>
            </a:r>
            <a:r>
              <a:rPr lang="en-US" altLang="ja-JP" sz="2400">
                <a:solidFill>
                  <a:srgbClr val="16B69E"/>
                </a:solidFill>
                <a:latin typeface="小塚ゴシック Pro R"/>
              </a:rPr>
              <a:t>EPA</a:t>
            </a:r>
            <a:r>
              <a:rPr lang="ja-JP" altLang="en-US" sz="2400">
                <a:solidFill>
                  <a:srgbClr val="16B69E"/>
                </a:solidFill>
                <a:latin typeface="小塚ゴシック Pro R"/>
              </a:rPr>
              <a:t>）</a:t>
            </a:r>
            <a:r>
              <a:rPr lang="ja-JP" altLang="en-US" sz="2400">
                <a:latin typeface="小塚ゴシック Pro R"/>
              </a:rPr>
              <a:t>には、吸収効率を考えた</a:t>
            </a:r>
            <a:endParaRPr lang="en-US" altLang="ja-JP" sz="2400">
              <a:latin typeface="小塚ゴシック Pro R"/>
            </a:endParaRPr>
          </a:p>
          <a:p>
            <a:pPr>
              <a:lnSpc>
                <a:spcPct val="150000"/>
              </a:lnSpc>
            </a:pPr>
            <a:r>
              <a:rPr lang="ja-JP" altLang="en-US" sz="2400">
                <a:latin typeface="小塚ゴシック Pro R"/>
              </a:rPr>
              <a:t>トリグリセリド型フィッシュオイルを使用　するなど、</a:t>
            </a:r>
            <a:r>
              <a:rPr lang="en-US" altLang="ja-JP" sz="2400">
                <a:latin typeface="小塚ゴシック Pro R"/>
              </a:rPr>
              <a:t>ageLOC</a:t>
            </a:r>
            <a:r>
              <a:rPr lang="ja-JP" altLang="en-US" sz="2400">
                <a:latin typeface="小塚ゴシック Pro R"/>
              </a:rPr>
              <a:t> ブレンドの力を発揮する</a:t>
            </a:r>
            <a:endParaRPr lang="en-US" altLang="ja-JP" sz="2400">
              <a:latin typeface="小塚ゴシック Pro R"/>
            </a:endParaRPr>
          </a:p>
          <a:p>
            <a:pPr>
              <a:lnSpc>
                <a:spcPct val="150000"/>
              </a:lnSpc>
            </a:pPr>
            <a:r>
              <a:rPr lang="ja-JP" altLang="en-US" sz="2400">
                <a:latin typeface="小塚ゴシック Pro R"/>
              </a:rPr>
              <a:t>ことを考えた原材料を使用しています。</a:t>
            </a:r>
            <a:endParaRPr lang="en-US" altLang="ja-JP" sz="2400">
              <a:latin typeface="小塚ゴシック Pro R"/>
            </a:endParaRPr>
          </a:p>
        </p:txBody>
      </p:sp>
      <p:pic>
        <p:nvPicPr>
          <p:cNvPr id="6" name="図 5" descr="動物, 魚, 横たわる が含まれている画像&#10;&#10;自動的に生成された説明">
            <a:extLst>
              <a:ext uri="{FF2B5EF4-FFF2-40B4-BE49-F238E27FC236}">
                <a16:creationId xmlns:a16="http://schemas.microsoft.com/office/drawing/2014/main" id="{48918A24-7BF6-444D-9186-84C2C0F415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1972" y="2657665"/>
            <a:ext cx="2676679" cy="1476000"/>
          </a:xfrm>
          <a:prstGeom prst="rect">
            <a:avLst/>
          </a:prstGeom>
        </p:spPr>
      </p:pic>
      <p:pic>
        <p:nvPicPr>
          <p:cNvPr id="2" name="Picture 2" descr="C:\Users\mkubota\Pictures\Product\Youthspan\RM150200010_112_SHADOW2.png">
            <a:extLst>
              <a:ext uri="{FF2B5EF4-FFF2-40B4-BE49-F238E27FC236}">
                <a16:creationId xmlns:a16="http://schemas.microsoft.com/office/drawing/2014/main" id="{467980DB-8B6E-48A2-8DEB-4A7FD9B3DC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1761" t="48414" r="10461" b="32270"/>
          <a:stretch/>
        </p:blipFill>
        <p:spPr bwMode="auto">
          <a:xfrm rot="16200000">
            <a:off x="9594306" y="3770447"/>
            <a:ext cx="1385392" cy="128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1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505763B-4D5F-4122-B4A8-04A0DCB5F39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５</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2952726" y="177387"/>
            <a:ext cx="8768489" cy="954107"/>
          </a:xfrm>
          <a:prstGeom prst="rect">
            <a:avLst/>
          </a:prstGeom>
          <a:noFill/>
        </p:spPr>
        <p:txBody>
          <a:bodyPr wrap="square" rtlCol="0">
            <a:spAutoFit/>
          </a:bodyPr>
          <a:lstStyle/>
          <a:p>
            <a:r>
              <a:rPr lang="ja-JP" altLang="en-US" sz="2800"/>
              <a:t>「世界の健康長寿食がベース」とありますが、</a:t>
            </a:r>
            <a:endParaRPr lang="en-US" altLang="ja-JP" sz="2800"/>
          </a:p>
          <a:p>
            <a:r>
              <a:rPr lang="ja-JP" altLang="en-US" sz="2800"/>
              <a:t> その研究には日本も含まれていますか</a:t>
            </a:r>
            <a:r>
              <a:rPr kumimoji="1" lang="ja-JP" altLang="en-US" sz="2800"/>
              <a:t>？</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730251" y="2412498"/>
            <a:ext cx="6584949" cy="2815322"/>
          </a:xfrm>
          <a:prstGeom prst="rect">
            <a:avLst/>
          </a:prstGeom>
        </p:spPr>
        <p:txBody>
          <a:bodyPr wrap="square">
            <a:spAutoFit/>
          </a:bodyPr>
          <a:lstStyle/>
          <a:p>
            <a:pPr>
              <a:lnSpc>
                <a:spcPct val="150000"/>
              </a:lnSpc>
            </a:pPr>
            <a:r>
              <a:rPr lang="ja-JP" altLang="en-US" sz="2400">
                <a:solidFill>
                  <a:srgbClr val="16B69E"/>
                </a:solidFill>
                <a:latin typeface="小塚ゴシック Pro R"/>
              </a:rPr>
              <a:t>はい、含まれています。</a:t>
            </a:r>
            <a:r>
              <a:rPr lang="ja-JP" altLang="en-US" sz="2400">
                <a:latin typeface="小塚ゴシック Pro R"/>
              </a:rPr>
              <a:t>世界中の健康長寿食と言われる食材やライフスタイルなどを調査研究した際に、</a:t>
            </a:r>
            <a:r>
              <a:rPr lang="ja-JP" altLang="en-US" sz="2400">
                <a:solidFill>
                  <a:srgbClr val="16B69E"/>
                </a:solidFill>
                <a:latin typeface="小塚ゴシック Pro R"/>
              </a:rPr>
              <a:t>沖縄の大宜味村の食生活や長寿</a:t>
            </a:r>
            <a:r>
              <a:rPr lang="ja-JP" altLang="en-US" sz="2400">
                <a:latin typeface="小塚ゴシック Pro R"/>
              </a:rPr>
              <a:t>に</a:t>
            </a:r>
            <a:endParaRPr lang="en-US" altLang="ja-JP" sz="2400">
              <a:latin typeface="小塚ゴシック Pro R"/>
            </a:endParaRPr>
          </a:p>
          <a:p>
            <a:pPr>
              <a:lnSpc>
                <a:spcPct val="150000"/>
              </a:lnSpc>
            </a:pPr>
            <a:r>
              <a:rPr lang="ja-JP" altLang="en-US" sz="2400">
                <a:latin typeface="小塚ゴシック Pro R"/>
              </a:rPr>
              <a:t>関しても研究しました。その知見は、</a:t>
            </a:r>
            <a:r>
              <a:rPr lang="en-US" altLang="ja-JP" sz="2400" err="1">
                <a:latin typeface="小塚ゴシック Pro R"/>
              </a:rPr>
              <a:t>ageLOC</a:t>
            </a:r>
            <a:r>
              <a:rPr lang="en-US" altLang="ja-JP" sz="2400">
                <a:latin typeface="小塚ゴシック Pro R"/>
              </a:rPr>
              <a:t> </a:t>
            </a:r>
            <a:r>
              <a:rPr lang="ja-JP" altLang="en-US" sz="2400">
                <a:latin typeface="小塚ゴシック Pro R"/>
              </a:rPr>
              <a:t>ブレンドの開発に活かされています。</a:t>
            </a:r>
            <a:endParaRPr lang="en-US" altLang="ja-JP" sz="2400">
              <a:latin typeface="小塚ゴシック Pro R"/>
            </a:endParaRPr>
          </a:p>
        </p:txBody>
      </p:sp>
      <p:pic>
        <p:nvPicPr>
          <p:cNvPr id="5" name="図 4" descr="テキスト, 地図 が含まれている画像&#10;&#10;自動的に生成された説明">
            <a:extLst>
              <a:ext uri="{FF2B5EF4-FFF2-40B4-BE49-F238E27FC236}">
                <a16:creationId xmlns:a16="http://schemas.microsoft.com/office/drawing/2014/main" id="{FE77697F-8B71-4E09-97C4-5723C12B6A4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7861299" y="2233894"/>
            <a:ext cx="3600450" cy="3600450"/>
          </a:xfrm>
          <a:prstGeom prst="rect">
            <a:avLst/>
          </a:prstGeom>
        </p:spPr>
      </p:pic>
    </p:spTree>
    <p:extLst>
      <p:ext uri="{BB962C8B-B14F-4D97-AF65-F5344CB8AC3E}">
        <p14:creationId xmlns:p14="http://schemas.microsoft.com/office/powerpoint/2010/main" val="2915502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505763B-4D5F-4122-B4A8-04A0DCB5F39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６</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3067051" y="411568"/>
            <a:ext cx="8991600" cy="523220"/>
          </a:xfrm>
          <a:prstGeom prst="rect">
            <a:avLst/>
          </a:prstGeom>
          <a:noFill/>
        </p:spPr>
        <p:txBody>
          <a:bodyPr wrap="square" rtlCol="0">
            <a:spAutoFit/>
          </a:bodyPr>
          <a:lstStyle/>
          <a:p>
            <a:r>
              <a:rPr kumimoji="1" lang="en-US" altLang="ja-JP" sz="2800"/>
              <a:t>1</a:t>
            </a:r>
            <a:r>
              <a:rPr kumimoji="1" lang="ja-JP" altLang="en-US" sz="2800"/>
              <a:t>日</a:t>
            </a:r>
            <a:r>
              <a:rPr kumimoji="1" lang="en-US" altLang="ja-JP" sz="2800"/>
              <a:t>2</a:t>
            </a:r>
            <a:r>
              <a:rPr kumimoji="1" lang="ja-JP" altLang="en-US" sz="2800"/>
              <a:t>回に分けて摂った方が良いのはなぜですか？</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730251" y="1801301"/>
            <a:ext cx="6356349" cy="4477316"/>
          </a:xfrm>
          <a:prstGeom prst="rect">
            <a:avLst/>
          </a:prstGeom>
        </p:spPr>
        <p:txBody>
          <a:bodyPr wrap="square">
            <a:spAutoFit/>
          </a:bodyPr>
          <a:lstStyle/>
          <a:p>
            <a:pPr>
              <a:lnSpc>
                <a:spcPct val="150000"/>
              </a:lnSpc>
            </a:pPr>
            <a:r>
              <a:rPr lang="ja-JP" altLang="en-US" sz="2400">
                <a:latin typeface="小塚ゴシック Pro R"/>
              </a:rPr>
              <a:t>栄養補助食品に含まれる成分によっては、</a:t>
            </a:r>
            <a:endParaRPr lang="en-US" altLang="ja-JP" sz="2400">
              <a:latin typeface="小塚ゴシック Pro R"/>
            </a:endParaRPr>
          </a:p>
          <a:p>
            <a:pPr>
              <a:lnSpc>
                <a:spcPct val="150000"/>
              </a:lnSpc>
            </a:pPr>
            <a:r>
              <a:rPr lang="ja-JP" altLang="en-US" sz="2400">
                <a:solidFill>
                  <a:srgbClr val="16B69E"/>
                </a:solidFill>
                <a:latin typeface="小塚ゴシック Pro R"/>
              </a:rPr>
              <a:t>一度に吸収できる量に限り</a:t>
            </a:r>
            <a:r>
              <a:rPr lang="ja-JP" altLang="en-US" sz="2400">
                <a:latin typeface="小塚ゴシック Pro R"/>
              </a:rPr>
              <a:t>があることがあります。</a:t>
            </a:r>
          </a:p>
          <a:p>
            <a:pPr>
              <a:lnSpc>
                <a:spcPct val="150000"/>
              </a:lnSpc>
            </a:pPr>
            <a:r>
              <a:rPr lang="ja-JP" altLang="en-US" sz="2400">
                <a:latin typeface="小塚ゴシック Pro R"/>
              </a:rPr>
              <a:t>また、</a:t>
            </a:r>
            <a:r>
              <a:rPr lang="ja-JP" altLang="en-US" sz="2400">
                <a:solidFill>
                  <a:srgbClr val="16B69E"/>
                </a:solidFill>
                <a:latin typeface="小塚ゴシック Pro R"/>
              </a:rPr>
              <a:t>体に留まる時間</a:t>
            </a:r>
            <a:r>
              <a:rPr lang="ja-JP" altLang="en-US" sz="2400">
                <a:latin typeface="小塚ゴシック Pro R"/>
              </a:rPr>
              <a:t>が長くない成分もありますので、</a:t>
            </a:r>
            <a:r>
              <a:rPr lang="en-US" altLang="ja-JP" sz="2400">
                <a:latin typeface="小塚ゴシック Pro R"/>
              </a:rPr>
              <a:t>2</a:t>
            </a:r>
            <a:r>
              <a:rPr lang="ja-JP" altLang="en-US" sz="2400">
                <a:latin typeface="小塚ゴシック Pro R"/>
              </a:rPr>
              <a:t>回に分けて摂っていただくことをお勧めしています。</a:t>
            </a:r>
          </a:p>
          <a:p>
            <a:pPr>
              <a:lnSpc>
                <a:spcPct val="150000"/>
              </a:lnSpc>
            </a:pPr>
            <a:r>
              <a:rPr lang="ja-JP" altLang="en-US" sz="2400">
                <a:solidFill>
                  <a:srgbClr val="16B69E"/>
                </a:solidFill>
                <a:latin typeface="小塚ゴシック Pro R"/>
              </a:rPr>
              <a:t>お食事を</a:t>
            </a:r>
            <a:r>
              <a:rPr lang="en-US" altLang="ja-JP" sz="2400">
                <a:solidFill>
                  <a:srgbClr val="16B69E"/>
                </a:solidFill>
                <a:latin typeface="小塚ゴシック Pro R"/>
              </a:rPr>
              <a:t>1</a:t>
            </a:r>
            <a:r>
              <a:rPr lang="ja-JP" altLang="en-US" sz="2400">
                <a:solidFill>
                  <a:srgbClr val="16B69E"/>
                </a:solidFill>
                <a:latin typeface="小塚ゴシック Pro R"/>
              </a:rPr>
              <a:t>日</a:t>
            </a:r>
            <a:r>
              <a:rPr lang="en-US" altLang="ja-JP" sz="2400">
                <a:solidFill>
                  <a:srgbClr val="16B69E"/>
                </a:solidFill>
                <a:latin typeface="小塚ゴシック Pro R"/>
              </a:rPr>
              <a:t>3</a:t>
            </a:r>
            <a:r>
              <a:rPr lang="ja-JP" altLang="en-US" sz="2400">
                <a:solidFill>
                  <a:srgbClr val="16B69E"/>
                </a:solidFill>
                <a:latin typeface="小塚ゴシック Pro R"/>
              </a:rPr>
              <a:t>回に分けて摂るのと同じ</a:t>
            </a:r>
            <a:r>
              <a:rPr lang="ja-JP" altLang="en-US" sz="2400">
                <a:latin typeface="小塚ゴシック Pro R"/>
              </a:rPr>
              <a:t>こと</a:t>
            </a:r>
            <a:endParaRPr lang="en-US" altLang="ja-JP" sz="2400">
              <a:latin typeface="小塚ゴシック Pro R"/>
            </a:endParaRPr>
          </a:p>
          <a:p>
            <a:pPr>
              <a:lnSpc>
                <a:spcPct val="150000"/>
              </a:lnSpc>
            </a:pPr>
            <a:r>
              <a:rPr lang="ja-JP" altLang="en-US" sz="2400">
                <a:latin typeface="小塚ゴシック Pro R"/>
              </a:rPr>
              <a:t>ですね。</a:t>
            </a:r>
            <a:endParaRPr lang="en-US" altLang="ja-JP" sz="2400">
              <a:latin typeface="小塚ゴシック Pro R"/>
            </a:endParaRPr>
          </a:p>
        </p:txBody>
      </p:sp>
      <p:pic>
        <p:nvPicPr>
          <p:cNvPr id="6" name="図 5" descr="人, 女性, カップ, 食べ物 が含まれている画像&#10;&#10;自動的に生成された説明">
            <a:extLst>
              <a:ext uri="{FF2B5EF4-FFF2-40B4-BE49-F238E27FC236}">
                <a16:creationId xmlns:a16="http://schemas.microsoft.com/office/drawing/2014/main" id="{366BE9FC-66DF-43B0-9D87-16C9689B64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2851" y="2510414"/>
            <a:ext cx="3913555" cy="3007106"/>
          </a:xfrm>
          <a:prstGeom prst="rect">
            <a:avLst/>
          </a:prstGeom>
        </p:spPr>
      </p:pic>
    </p:spTree>
    <p:extLst>
      <p:ext uri="{BB962C8B-B14F-4D97-AF65-F5344CB8AC3E}">
        <p14:creationId xmlns:p14="http://schemas.microsoft.com/office/powerpoint/2010/main" val="40899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AF43A7C-423D-4371-A157-FBDD1E9C7A5F}"/>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７</a:t>
            </a:r>
            <a:endParaRPr lang="en-US" altLang="ja-JP" sz="3600">
              <a:latin typeface="小塚ゴシック Pro R"/>
            </a:endParaRP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2975406" y="438798"/>
            <a:ext cx="8894341" cy="523220"/>
          </a:xfrm>
          <a:prstGeom prst="rect">
            <a:avLst/>
          </a:prstGeom>
          <a:noFill/>
        </p:spPr>
        <p:txBody>
          <a:bodyPr wrap="square" rtlCol="0">
            <a:spAutoFit/>
          </a:bodyPr>
          <a:lstStyle/>
          <a:p>
            <a:r>
              <a:rPr lang="ja-JP" altLang="en-US" sz="2800"/>
              <a:t>ユーススパン </a:t>
            </a:r>
            <a:r>
              <a:rPr lang="en-US" altLang="ja-JP" sz="2800"/>
              <a:t>R</a:t>
            </a:r>
            <a:r>
              <a:rPr lang="ja-JP" altLang="en-US" sz="2800"/>
              <a:t> だけを摂っていればいいですか？</a:t>
            </a:r>
            <a:endParaRPr kumimoji="1" lang="ja-JP" altLang="en-US" sz="2800"/>
          </a:p>
        </p:txBody>
      </p:sp>
      <p:sp>
        <p:nvSpPr>
          <p:cNvPr id="11" name="正方形/長方形 10">
            <a:extLst>
              <a:ext uri="{FF2B5EF4-FFF2-40B4-BE49-F238E27FC236}">
                <a16:creationId xmlns:a16="http://schemas.microsoft.com/office/drawing/2014/main" id="{4FC53BD8-CE8D-4B2A-BB7C-E14FCBDF94A8}"/>
              </a:ext>
            </a:extLst>
          </p:cNvPr>
          <p:cNvSpPr/>
          <p:nvPr/>
        </p:nvSpPr>
        <p:spPr>
          <a:xfrm>
            <a:off x="586367" y="2030048"/>
            <a:ext cx="6308859" cy="3369320"/>
          </a:xfrm>
          <a:prstGeom prst="rect">
            <a:avLst/>
          </a:prstGeom>
        </p:spPr>
        <p:txBody>
          <a:bodyPr wrap="square">
            <a:spAutoFit/>
          </a:bodyPr>
          <a:lstStyle/>
          <a:p>
            <a:pPr>
              <a:lnSpc>
                <a:spcPct val="150000"/>
              </a:lnSpc>
            </a:pPr>
            <a:r>
              <a:rPr lang="ja-JP" altLang="en-US" sz="2400">
                <a:solidFill>
                  <a:srgbClr val="16B69E"/>
                </a:solidFill>
                <a:latin typeface="小塚ゴシック Pro R"/>
              </a:rPr>
              <a:t>いいえ</a:t>
            </a:r>
            <a:r>
              <a:rPr lang="ja-JP" altLang="en-US" sz="2400">
                <a:latin typeface="小塚ゴシック Pro R"/>
              </a:rPr>
              <a:t>、ユーススパン </a:t>
            </a:r>
            <a:r>
              <a:rPr lang="en-US" altLang="ja-JP" sz="2400">
                <a:latin typeface="小塚ゴシック Pro R"/>
              </a:rPr>
              <a:t>R</a:t>
            </a:r>
            <a:r>
              <a:rPr lang="ja-JP" altLang="en-US" sz="2400">
                <a:latin typeface="小塚ゴシック Pro R"/>
              </a:rPr>
              <a:t> を摂るときも基本の栄養バランスがとれた食生活は大切です。</a:t>
            </a:r>
            <a:endParaRPr lang="en-US" altLang="ja-JP" sz="2400">
              <a:latin typeface="小塚ゴシック Pro R"/>
            </a:endParaRPr>
          </a:p>
          <a:p>
            <a:pPr>
              <a:lnSpc>
                <a:spcPct val="150000"/>
              </a:lnSpc>
            </a:pPr>
            <a:r>
              <a:rPr lang="ja-JP" altLang="en-US" sz="2400">
                <a:latin typeface="小塚ゴシック Pro R"/>
              </a:rPr>
              <a:t>そのような食生活が難しいときには、</a:t>
            </a:r>
            <a:endParaRPr lang="en-US" altLang="ja-JP" sz="2400">
              <a:latin typeface="小塚ゴシック Pro R"/>
            </a:endParaRPr>
          </a:p>
          <a:p>
            <a:pPr>
              <a:lnSpc>
                <a:spcPct val="150000"/>
              </a:lnSpc>
            </a:pPr>
            <a:r>
              <a:rPr lang="ja-JP" altLang="en-US" sz="2400">
                <a:latin typeface="小塚ゴシック Pro R"/>
              </a:rPr>
              <a:t>基礎栄養を補う健康づくりのベースサプリ</a:t>
            </a:r>
            <a:endParaRPr lang="en-US" altLang="ja-JP" sz="2400">
              <a:latin typeface="小塚ゴシック Pro R"/>
            </a:endParaRPr>
          </a:p>
          <a:p>
            <a:pPr>
              <a:lnSpc>
                <a:spcPct val="150000"/>
              </a:lnSpc>
            </a:pPr>
            <a:r>
              <a:rPr lang="ja-JP" altLang="en-US" sz="2400">
                <a:latin typeface="小塚ゴシック Pro R"/>
              </a:rPr>
              <a:t>メントとして、ライフパック ナノ プラス</a:t>
            </a:r>
            <a:endParaRPr lang="en-US" altLang="ja-JP" sz="2400">
              <a:latin typeface="小塚ゴシック Pro R"/>
            </a:endParaRPr>
          </a:p>
          <a:p>
            <a:pPr>
              <a:lnSpc>
                <a:spcPct val="150000"/>
              </a:lnSpc>
            </a:pPr>
            <a:r>
              <a:rPr lang="ja-JP" altLang="en-US" sz="2400">
                <a:latin typeface="小塚ゴシック Pro R"/>
              </a:rPr>
              <a:t>なども、あわせて摂ることをお勧めします。</a:t>
            </a:r>
            <a:endParaRPr lang="en-US" altLang="ja-JP" sz="2400">
              <a:latin typeface="小塚ゴシック Pro R"/>
            </a:endParaRPr>
          </a:p>
        </p:txBody>
      </p:sp>
      <p:pic>
        <p:nvPicPr>
          <p:cNvPr id="2050" name="Picture 2" descr="3STEP">
            <a:extLst>
              <a:ext uri="{FF2B5EF4-FFF2-40B4-BE49-F238E27FC236}">
                <a16:creationId xmlns:a16="http://schemas.microsoft.com/office/drawing/2014/main" id="{FD127010-B35B-4BA9-BC42-E97FC81E868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69233" y="2480205"/>
            <a:ext cx="5134200" cy="3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5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AA17C53-FF32-414E-BC41-DFF572E7CFB8}"/>
              </a:ext>
            </a:extLst>
          </p:cNvPr>
          <p:cNvSpPr/>
          <p:nvPr/>
        </p:nvSpPr>
        <p:spPr>
          <a:xfrm>
            <a:off x="0" y="0"/>
            <a:ext cx="12192000" cy="1263920"/>
          </a:xfrm>
          <a:prstGeom prst="rect">
            <a:avLst/>
          </a:prstGeom>
          <a:solidFill>
            <a:srgbClr val="DDED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1E2DA8-8AA3-4E89-A916-2086D24BE7C7}"/>
              </a:ext>
            </a:extLst>
          </p:cNvPr>
          <p:cNvSpPr/>
          <p:nvPr/>
        </p:nvSpPr>
        <p:spPr>
          <a:xfrm>
            <a:off x="448105" y="-101600"/>
            <a:ext cx="2079196" cy="1233094"/>
          </a:xfrm>
          <a:prstGeom prst="rect">
            <a:avLst/>
          </a:prstGeom>
        </p:spPr>
        <p:txBody>
          <a:bodyPr wrap="square">
            <a:spAutoFit/>
          </a:bodyPr>
          <a:lstStyle/>
          <a:p>
            <a:pPr>
              <a:lnSpc>
                <a:spcPct val="150000"/>
              </a:lnSpc>
            </a:pPr>
            <a:r>
              <a:rPr lang="ja-JP" altLang="en-US" sz="3600">
                <a:latin typeface="小塚ゴシック Pro R"/>
              </a:rPr>
              <a:t>その</a:t>
            </a:r>
            <a:r>
              <a:rPr lang="ja-JP" altLang="en-US" sz="5400">
                <a:latin typeface="小塚ゴシック Pro R"/>
              </a:rPr>
              <a:t>８</a:t>
            </a:r>
            <a:endParaRPr lang="en-US" altLang="ja-JP" sz="3600">
              <a:latin typeface="小塚ゴシック Pro R"/>
            </a:endParaRPr>
          </a:p>
        </p:txBody>
      </p:sp>
      <p:sp>
        <p:nvSpPr>
          <p:cNvPr id="8" name="テキスト ボックス 7">
            <a:extLst>
              <a:ext uri="{FF2B5EF4-FFF2-40B4-BE49-F238E27FC236}">
                <a16:creationId xmlns:a16="http://schemas.microsoft.com/office/drawing/2014/main" id="{3DFB76AA-489F-4E08-8888-FF773F240CA1}"/>
              </a:ext>
            </a:extLst>
          </p:cNvPr>
          <p:cNvSpPr txBox="1"/>
          <p:nvPr/>
        </p:nvSpPr>
        <p:spPr>
          <a:xfrm>
            <a:off x="2910703" y="480107"/>
            <a:ext cx="9550400" cy="523220"/>
          </a:xfrm>
          <a:prstGeom prst="rect">
            <a:avLst/>
          </a:prstGeom>
          <a:noFill/>
        </p:spPr>
        <p:txBody>
          <a:bodyPr wrap="square" rtlCol="0">
            <a:spAutoFit/>
          </a:bodyPr>
          <a:lstStyle/>
          <a:p>
            <a:r>
              <a:rPr kumimoji="1" lang="ja-JP" altLang="en-US" sz="2800"/>
              <a:t>パッケージは環境に配慮していますか？</a:t>
            </a:r>
          </a:p>
        </p:txBody>
      </p:sp>
      <p:sp>
        <p:nvSpPr>
          <p:cNvPr id="4" name="正方形/長方形 3">
            <a:extLst>
              <a:ext uri="{FF2B5EF4-FFF2-40B4-BE49-F238E27FC236}">
                <a16:creationId xmlns:a16="http://schemas.microsoft.com/office/drawing/2014/main" id="{A8832292-7CAF-4281-83D6-97B952360512}"/>
              </a:ext>
            </a:extLst>
          </p:cNvPr>
          <p:cNvSpPr/>
          <p:nvPr/>
        </p:nvSpPr>
        <p:spPr>
          <a:xfrm>
            <a:off x="632998" y="1607259"/>
            <a:ext cx="6345317" cy="5031314"/>
          </a:xfrm>
          <a:prstGeom prst="rect">
            <a:avLst/>
          </a:prstGeom>
        </p:spPr>
        <p:txBody>
          <a:bodyPr wrap="square">
            <a:spAutoFit/>
          </a:bodyPr>
          <a:lstStyle/>
          <a:p>
            <a:pPr>
              <a:lnSpc>
                <a:spcPct val="150000"/>
              </a:lnSpc>
            </a:pPr>
            <a:r>
              <a:rPr lang="ja-JP" altLang="en-US" sz="2400">
                <a:solidFill>
                  <a:srgbClr val="16B69E"/>
                </a:solidFill>
                <a:latin typeface="小塚ゴシック Pro R"/>
              </a:rPr>
              <a:t>はい</a:t>
            </a:r>
            <a:r>
              <a:rPr lang="ja-JP" altLang="en-US" sz="2400">
                <a:latin typeface="小塚ゴシック Pro R"/>
              </a:rPr>
              <a:t>、ニュースキンではサステナビリティ（持続可能な環境への取り組み）に力を</a:t>
            </a:r>
            <a:endParaRPr lang="en-US" altLang="ja-JP" sz="2400">
              <a:latin typeface="小塚ゴシック Pro R"/>
            </a:endParaRPr>
          </a:p>
          <a:p>
            <a:pPr>
              <a:lnSpc>
                <a:spcPct val="150000"/>
              </a:lnSpc>
            </a:pPr>
            <a:r>
              <a:rPr lang="ja-JP" altLang="en-US" sz="2400">
                <a:latin typeface="小塚ゴシック Pro R"/>
              </a:rPr>
              <a:t>入れています。ユーススパン </a:t>
            </a:r>
            <a:r>
              <a:rPr lang="en-US" altLang="ja-JP" sz="2400">
                <a:latin typeface="小塚ゴシック Pro R"/>
              </a:rPr>
              <a:t>R</a:t>
            </a:r>
            <a:r>
              <a:rPr lang="ja-JP" altLang="en-US" sz="2400">
                <a:latin typeface="小塚ゴシック Pro R"/>
              </a:rPr>
              <a:t> のパッケージも、箱には</a:t>
            </a:r>
            <a:r>
              <a:rPr lang="en-US" altLang="ja-JP" sz="2400">
                <a:solidFill>
                  <a:srgbClr val="16B69E"/>
                </a:solidFill>
                <a:latin typeface="小塚ゴシック Pro R"/>
              </a:rPr>
              <a:t>FSC®</a:t>
            </a:r>
            <a:r>
              <a:rPr lang="ja-JP" altLang="en-US" sz="2400">
                <a:solidFill>
                  <a:srgbClr val="16B69E"/>
                </a:solidFill>
                <a:latin typeface="小塚ゴシック Pro R"/>
              </a:rPr>
              <a:t>認証紙</a:t>
            </a:r>
            <a:r>
              <a:rPr lang="ja-JP" altLang="en-US" sz="2400">
                <a:latin typeface="小塚ゴシック Pro R"/>
              </a:rPr>
              <a:t>や</a:t>
            </a:r>
            <a:r>
              <a:rPr lang="ja-JP" altLang="en-US" sz="2400">
                <a:solidFill>
                  <a:srgbClr val="16B69E"/>
                </a:solidFill>
                <a:latin typeface="小塚ゴシック Pro R"/>
              </a:rPr>
              <a:t>ベジタブルオイル</a:t>
            </a:r>
            <a:endParaRPr lang="en-US" altLang="ja-JP" sz="2400">
              <a:solidFill>
                <a:srgbClr val="16B69E"/>
              </a:solidFill>
              <a:latin typeface="小塚ゴシック Pro R"/>
            </a:endParaRPr>
          </a:p>
          <a:p>
            <a:pPr>
              <a:lnSpc>
                <a:spcPct val="150000"/>
              </a:lnSpc>
            </a:pPr>
            <a:r>
              <a:rPr lang="ja-JP" altLang="en-US" sz="2400">
                <a:solidFill>
                  <a:srgbClr val="16B69E"/>
                </a:solidFill>
                <a:latin typeface="小塚ゴシック Pro R"/>
              </a:rPr>
              <a:t>インキ</a:t>
            </a:r>
            <a:r>
              <a:rPr lang="ja-JP" altLang="en-US" sz="2400">
                <a:latin typeface="小塚ゴシック Pro R"/>
              </a:rPr>
              <a:t>を使用しています。さらに、個包装のフィルムの一部にも</a:t>
            </a:r>
            <a:r>
              <a:rPr lang="ja-JP" altLang="en-US" sz="2400">
                <a:solidFill>
                  <a:srgbClr val="16B69E"/>
                </a:solidFill>
                <a:latin typeface="小塚ゴシック Pro R"/>
              </a:rPr>
              <a:t>再生ペットボトル原料</a:t>
            </a:r>
            <a:r>
              <a:rPr lang="ja-JP" altLang="en-US" sz="2400">
                <a:latin typeface="小塚ゴシック Pro R"/>
              </a:rPr>
              <a:t>を</a:t>
            </a:r>
            <a:endParaRPr lang="en-US" altLang="ja-JP" sz="2400">
              <a:latin typeface="小塚ゴシック Pro R"/>
            </a:endParaRPr>
          </a:p>
          <a:p>
            <a:pPr>
              <a:lnSpc>
                <a:spcPct val="150000"/>
              </a:lnSpc>
            </a:pPr>
            <a:r>
              <a:rPr lang="ja-JP" altLang="en-US" sz="2400">
                <a:latin typeface="小塚ゴシック Pro R"/>
              </a:rPr>
              <a:t>利用するなど、人間の健康だけでなく、</a:t>
            </a:r>
            <a:endParaRPr lang="en-US" altLang="ja-JP" sz="2400">
              <a:latin typeface="小塚ゴシック Pro R"/>
            </a:endParaRPr>
          </a:p>
          <a:p>
            <a:pPr>
              <a:lnSpc>
                <a:spcPct val="150000"/>
              </a:lnSpc>
            </a:pPr>
            <a:r>
              <a:rPr lang="ja-JP" altLang="en-US" sz="2400">
                <a:latin typeface="小塚ゴシック Pro R"/>
              </a:rPr>
              <a:t>地球の健康も考えた製品づくりに取り組んでいます。</a:t>
            </a:r>
            <a:endParaRPr lang="en-US" altLang="ja-JP" sz="2400">
              <a:latin typeface="小塚ゴシック Pro R"/>
            </a:endParaRPr>
          </a:p>
        </p:txBody>
      </p:sp>
      <p:grpSp>
        <p:nvGrpSpPr>
          <p:cNvPr id="3" name="グループ化 2">
            <a:extLst>
              <a:ext uri="{FF2B5EF4-FFF2-40B4-BE49-F238E27FC236}">
                <a16:creationId xmlns:a16="http://schemas.microsoft.com/office/drawing/2014/main" id="{293A52C2-887A-4542-91CE-AB75848CEC1D}"/>
              </a:ext>
            </a:extLst>
          </p:cNvPr>
          <p:cNvGrpSpPr/>
          <p:nvPr/>
        </p:nvGrpSpPr>
        <p:grpSpPr>
          <a:xfrm>
            <a:off x="7146992" y="1727377"/>
            <a:ext cx="4412010" cy="4155172"/>
            <a:chOff x="365987" y="1926721"/>
            <a:chExt cx="4412010" cy="4155172"/>
          </a:xfrm>
        </p:grpSpPr>
        <p:pic>
          <p:nvPicPr>
            <p:cNvPr id="7170" name="Picture 2">
              <a:extLst>
                <a:ext uri="{FF2B5EF4-FFF2-40B4-BE49-F238E27FC236}">
                  <a16:creationId xmlns:a16="http://schemas.microsoft.com/office/drawing/2014/main" id="{3FC6746B-10B7-468A-AA6F-CF8087B4CD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29327" y="4519532"/>
              <a:ext cx="1248670" cy="15623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CCEC559-6FC8-487A-B3E2-6D832CDFD4A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987" y="1926721"/>
              <a:ext cx="1373187" cy="196864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4CA2B9FC-CC1C-4DC3-899B-8E792A1F3C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84314" y="3263401"/>
              <a:ext cx="1621476" cy="1263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4946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D8C1D2-FC02-4A50-A659-3A3C9F2E7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69273" y="-27710"/>
            <a:ext cx="12261273" cy="6973598"/>
          </a:xfrm>
          <a:prstGeom prst="rect">
            <a:avLst/>
          </a:prstGeom>
          <a:noFill/>
        </p:spPr>
      </p:pic>
      <p:sp>
        <p:nvSpPr>
          <p:cNvPr id="5" name="テキスト ボックス 4">
            <a:extLst>
              <a:ext uri="{FF2B5EF4-FFF2-40B4-BE49-F238E27FC236}">
                <a16:creationId xmlns:a16="http://schemas.microsoft.com/office/drawing/2014/main" id="{B8210699-1803-47DC-AAE3-7CA40F512244}"/>
              </a:ext>
            </a:extLst>
          </p:cNvPr>
          <p:cNvSpPr txBox="1"/>
          <p:nvPr/>
        </p:nvSpPr>
        <p:spPr>
          <a:xfrm>
            <a:off x="-838200" y="-2895600"/>
            <a:ext cx="3562350" cy="13172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rPr>
              <a:t>R</a:t>
            </a:r>
            <a:endParaRPr kumimoji="1" lang="ja-JP" altLang="en-US"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endParaRPr>
          </a:p>
        </p:txBody>
      </p:sp>
      <p:sp>
        <p:nvSpPr>
          <p:cNvPr id="3" name="正方形/長方形 2">
            <a:extLst>
              <a:ext uri="{FF2B5EF4-FFF2-40B4-BE49-F238E27FC236}">
                <a16:creationId xmlns:a16="http://schemas.microsoft.com/office/drawing/2014/main" id="{678337A0-819C-4E71-AD38-CAD91F536FF3}"/>
              </a:ext>
            </a:extLst>
          </p:cNvPr>
          <p:cNvSpPr/>
          <p:nvPr/>
        </p:nvSpPr>
        <p:spPr>
          <a:xfrm>
            <a:off x="5473700" y="1845000"/>
            <a:ext cx="6732000" cy="31680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878466D-0FE8-4EDC-9A6F-E315A2296C76}"/>
              </a:ext>
            </a:extLst>
          </p:cNvPr>
          <p:cNvSpPr/>
          <p:nvPr/>
        </p:nvSpPr>
        <p:spPr>
          <a:xfrm>
            <a:off x="5473700" y="2049417"/>
            <a:ext cx="6732000" cy="2710294"/>
          </a:xfrm>
          <a:prstGeom prst="rect">
            <a:avLst/>
          </a:prstGeom>
        </p:spPr>
        <p:txBody>
          <a:bodyPr wrap="square">
            <a:spAutoFit/>
          </a:bodyPr>
          <a:lstStyle/>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印象を好転させる</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「セールストーク」</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en-US" altLang="ja-JP" sz="2800">
                <a:solidFill>
                  <a:schemeClr val="bg1"/>
                </a:solidFill>
                <a:effectLst>
                  <a:outerShdw blurRad="38100" dist="38100" dir="2700000" algn="tl">
                    <a:srgbClr val="000000">
                      <a:alpha val="43137"/>
                    </a:srgbClr>
                  </a:outerShdw>
                </a:effectLst>
                <a:latin typeface="Verlag Light" pitchFamily="50" charset="0"/>
              </a:rPr>
              <a:t>ageLOC YOUTHSPAN</a:t>
            </a:r>
            <a:r>
              <a:rPr lang="ja-JP" altLang="en-US" sz="2800">
                <a:solidFill>
                  <a:schemeClr val="bg1"/>
                </a:solidFill>
                <a:effectLst>
                  <a:outerShdw blurRad="38100" dist="38100" dir="2700000" algn="tl">
                    <a:srgbClr val="000000">
                      <a:alpha val="43137"/>
                    </a:srgbClr>
                  </a:outerShdw>
                </a:effectLst>
                <a:latin typeface="Verlag Light" pitchFamily="50" charset="0"/>
              </a:rPr>
              <a:t> </a:t>
            </a:r>
            <a:r>
              <a:rPr lang="en-US" altLang="ja-JP" sz="2800">
                <a:solidFill>
                  <a:schemeClr val="bg1"/>
                </a:solidFill>
                <a:effectLst>
                  <a:outerShdw blurRad="38100" dist="38100" dir="2700000" algn="tl">
                    <a:srgbClr val="000000">
                      <a:alpha val="43137"/>
                    </a:srgbClr>
                  </a:outerShdw>
                </a:effectLst>
                <a:latin typeface="Verlag Light" pitchFamily="50" charset="0"/>
              </a:rPr>
              <a:t>R</a:t>
            </a:r>
            <a:endParaRPr lang="ja-JP" altLang="ja-JP" sz="36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20718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anim calcmode="lin" valueType="num">
                                      <p:cBhvr>
                                        <p:cTn id="10" dur="1000" fill="hold"/>
                                        <p:tgtEl>
                                          <p:spTgt spid="5"/>
                                        </p:tgtEl>
                                        <p:attrNameLst>
                                          <p:attrName>ppt_x</p:attrName>
                                        </p:attrNameLst>
                                      </p:cBhvr>
                                      <p:tavLst>
                                        <p:tav tm="0">
                                          <p:val>
                                            <p:fltVal val="0.5"/>
                                          </p:val>
                                        </p:tav>
                                        <p:tav tm="100000">
                                          <p:val>
                                            <p:strVal val="#ppt_x"/>
                                          </p:val>
                                        </p:tav>
                                      </p:tavLst>
                                    </p:anim>
                                    <p:anim calcmode="lin" valueType="num">
                                      <p:cBhvr>
                                        <p:cTn id="11" dur="10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fltVal val="0.5"/>
                                          </p:val>
                                        </p:tav>
                                        <p:tav tm="100000">
                                          <p:val>
                                            <p:strVal val="#ppt_x"/>
                                          </p:val>
                                        </p:tav>
                                      </p:tavLst>
                                    </p:anim>
                                    <p:anim calcmode="lin" valueType="num">
                                      <p:cBhvr>
                                        <p:cTn id="18"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0AD9E41B-5447-4EA0-ADB1-4DFD46089BB7}"/>
              </a:ext>
            </a:extLst>
          </p:cNvPr>
          <p:cNvGrpSpPr/>
          <p:nvPr/>
        </p:nvGrpSpPr>
        <p:grpSpPr>
          <a:xfrm>
            <a:off x="7249884" y="2167628"/>
            <a:ext cx="4908650" cy="4409126"/>
            <a:chOff x="6851651" y="1586791"/>
            <a:chExt cx="4908650" cy="4409126"/>
          </a:xfrm>
        </p:grpSpPr>
        <p:grpSp>
          <p:nvGrpSpPr>
            <p:cNvPr id="26" name="グループ化 25">
              <a:extLst>
                <a:ext uri="{FF2B5EF4-FFF2-40B4-BE49-F238E27FC236}">
                  <a16:creationId xmlns:a16="http://schemas.microsoft.com/office/drawing/2014/main" id="{A21CFDCF-3158-405C-BFDA-AC443B4E3CC1}"/>
                </a:ext>
              </a:extLst>
            </p:cNvPr>
            <p:cNvGrpSpPr/>
            <p:nvPr/>
          </p:nvGrpSpPr>
          <p:grpSpPr>
            <a:xfrm>
              <a:off x="6851651" y="1586791"/>
              <a:ext cx="4407166" cy="4409126"/>
              <a:chOff x="82551" y="1944682"/>
              <a:chExt cx="4407166" cy="4409126"/>
            </a:xfrm>
          </p:grpSpPr>
          <p:pic>
            <p:nvPicPr>
              <p:cNvPr id="1025" name="Picture 1" descr="Buyers Age Composition">
                <a:extLst>
                  <a:ext uri="{FF2B5EF4-FFF2-40B4-BE49-F238E27FC236}">
                    <a16:creationId xmlns:a16="http://schemas.microsoft.com/office/drawing/2014/main" id="{1005F086-CDAA-4226-96F1-C9F7D09356C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7797" r="12101"/>
              <a:stretch/>
            </p:blipFill>
            <p:spPr bwMode="auto">
              <a:xfrm>
                <a:off x="82551" y="1944682"/>
                <a:ext cx="4407166" cy="440912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CFF1D448-AC61-43FA-A417-FBE4D5DC4AF9}"/>
                  </a:ext>
                </a:extLst>
              </p:cNvPr>
              <p:cNvSpPr txBox="1"/>
              <p:nvPr/>
            </p:nvSpPr>
            <p:spPr>
              <a:xfrm>
                <a:off x="2641599" y="2899128"/>
                <a:ext cx="704850" cy="369332"/>
              </a:xfrm>
              <a:prstGeom prst="rect">
                <a:avLst/>
              </a:prstGeom>
              <a:noFill/>
            </p:spPr>
            <p:txBody>
              <a:bodyPr wrap="square" rtlCol="0">
                <a:spAutoFit/>
              </a:bodyPr>
              <a:lstStyle/>
              <a:p>
                <a:r>
                  <a:rPr kumimoji="1" lang="en-US" altLang="ja-JP">
                    <a:solidFill>
                      <a:schemeClr val="bg1"/>
                    </a:solidFill>
                  </a:rPr>
                  <a:t>20</a:t>
                </a:r>
                <a:r>
                  <a:rPr kumimoji="1" lang="ja-JP" altLang="en-US">
                    <a:solidFill>
                      <a:schemeClr val="bg1"/>
                    </a:solidFill>
                  </a:rPr>
                  <a:t>代</a:t>
                </a:r>
              </a:p>
            </p:txBody>
          </p:sp>
          <p:sp>
            <p:nvSpPr>
              <p:cNvPr id="14" name="テキスト ボックス 13">
                <a:extLst>
                  <a:ext uri="{FF2B5EF4-FFF2-40B4-BE49-F238E27FC236}">
                    <a16:creationId xmlns:a16="http://schemas.microsoft.com/office/drawing/2014/main" id="{57BEC5FB-ABB2-47C9-9A88-0ADC97F1C049}"/>
                  </a:ext>
                </a:extLst>
              </p:cNvPr>
              <p:cNvSpPr txBox="1"/>
              <p:nvPr/>
            </p:nvSpPr>
            <p:spPr>
              <a:xfrm>
                <a:off x="3154151" y="3473267"/>
                <a:ext cx="704850" cy="369332"/>
              </a:xfrm>
              <a:prstGeom prst="rect">
                <a:avLst/>
              </a:prstGeom>
              <a:noFill/>
            </p:spPr>
            <p:txBody>
              <a:bodyPr wrap="square" rtlCol="0">
                <a:spAutoFit/>
              </a:bodyPr>
              <a:lstStyle/>
              <a:p>
                <a:r>
                  <a:rPr lang="en-US" altLang="ja-JP">
                    <a:solidFill>
                      <a:schemeClr val="bg1"/>
                    </a:solidFill>
                  </a:rPr>
                  <a:t>3</a:t>
                </a:r>
                <a:r>
                  <a:rPr kumimoji="1" lang="en-US" altLang="ja-JP">
                    <a:solidFill>
                      <a:schemeClr val="bg1"/>
                    </a:solidFill>
                  </a:rPr>
                  <a:t>0</a:t>
                </a:r>
                <a:r>
                  <a:rPr kumimoji="1" lang="ja-JP" altLang="en-US">
                    <a:solidFill>
                      <a:schemeClr val="bg1"/>
                    </a:solidFill>
                  </a:rPr>
                  <a:t>代 </a:t>
                </a:r>
              </a:p>
            </p:txBody>
          </p:sp>
          <p:sp>
            <p:nvSpPr>
              <p:cNvPr id="16" name="テキスト ボックス 15">
                <a:extLst>
                  <a:ext uri="{FF2B5EF4-FFF2-40B4-BE49-F238E27FC236}">
                    <a16:creationId xmlns:a16="http://schemas.microsoft.com/office/drawing/2014/main" id="{7D6FB0C2-9C2B-4566-86B5-C4F5AFB44B97}"/>
                  </a:ext>
                </a:extLst>
              </p:cNvPr>
              <p:cNvSpPr txBox="1"/>
              <p:nvPr/>
            </p:nvSpPr>
            <p:spPr>
              <a:xfrm>
                <a:off x="3154151" y="4373309"/>
                <a:ext cx="704850" cy="369332"/>
              </a:xfrm>
              <a:prstGeom prst="rect">
                <a:avLst/>
              </a:prstGeom>
              <a:noFill/>
            </p:spPr>
            <p:txBody>
              <a:bodyPr wrap="square" rtlCol="0">
                <a:spAutoFit/>
              </a:bodyPr>
              <a:lstStyle/>
              <a:p>
                <a:r>
                  <a:rPr lang="en-US" altLang="ja-JP">
                    <a:solidFill>
                      <a:schemeClr val="bg1"/>
                    </a:solidFill>
                  </a:rPr>
                  <a:t>4</a:t>
                </a:r>
                <a:r>
                  <a:rPr kumimoji="1" lang="en-US" altLang="ja-JP">
                    <a:solidFill>
                      <a:schemeClr val="bg1"/>
                    </a:solidFill>
                  </a:rPr>
                  <a:t>0</a:t>
                </a:r>
                <a:r>
                  <a:rPr kumimoji="1" lang="ja-JP" altLang="en-US">
                    <a:solidFill>
                      <a:schemeClr val="bg1"/>
                    </a:solidFill>
                  </a:rPr>
                  <a:t>代</a:t>
                </a:r>
              </a:p>
            </p:txBody>
          </p:sp>
          <p:sp>
            <p:nvSpPr>
              <p:cNvPr id="18" name="テキスト ボックス 17">
                <a:extLst>
                  <a:ext uri="{FF2B5EF4-FFF2-40B4-BE49-F238E27FC236}">
                    <a16:creationId xmlns:a16="http://schemas.microsoft.com/office/drawing/2014/main" id="{B4106CF5-A92F-490D-9E81-DCF9E716E91E}"/>
                  </a:ext>
                </a:extLst>
              </p:cNvPr>
              <p:cNvSpPr txBox="1"/>
              <p:nvPr/>
            </p:nvSpPr>
            <p:spPr>
              <a:xfrm>
                <a:off x="2132200" y="4800072"/>
                <a:ext cx="686903" cy="369332"/>
              </a:xfrm>
              <a:prstGeom prst="rect">
                <a:avLst/>
              </a:prstGeom>
              <a:noFill/>
            </p:spPr>
            <p:txBody>
              <a:bodyPr wrap="square" rtlCol="0">
                <a:spAutoFit/>
              </a:bodyPr>
              <a:lstStyle/>
              <a:p>
                <a:pPr algn="r"/>
                <a:r>
                  <a:rPr lang="en-US" altLang="ja-JP">
                    <a:solidFill>
                      <a:schemeClr val="bg1"/>
                    </a:solidFill>
                  </a:rPr>
                  <a:t>5</a:t>
                </a:r>
                <a:r>
                  <a:rPr kumimoji="1" lang="en-US" altLang="ja-JP">
                    <a:solidFill>
                      <a:schemeClr val="bg1"/>
                    </a:solidFill>
                  </a:rPr>
                  <a:t>0</a:t>
                </a:r>
                <a:r>
                  <a:rPr kumimoji="1" lang="ja-JP" altLang="en-US">
                    <a:solidFill>
                      <a:schemeClr val="bg1"/>
                    </a:solidFill>
                  </a:rPr>
                  <a:t>代</a:t>
                </a:r>
              </a:p>
            </p:txBody>
          </p:sp>
          <p:sp>
            <p:nvSpPr>
              <p:cNvPr id="20" name="テキスト ボックス 19">
                <a:extLst>
                  <a:ext uri="{FF2B5EF4-FFF2-40B4-BE49-F238E27FC236}">
                    <a16:creationId xmlns:a16="http://schemas.microsoft.com/office/drawing/2014/main" id="{B98418B3-EB0E-4747-95C3-641DEC84B5E2}"/>
                  </a:ext>
                </a:extLst>
              </p:cNvPr>
              <p:cNvSpPr txBox="1"/>
              <p:nvPr/>
            </p:nvSpPr>
            <p:spPr>
              <a:xfrm>
                <a:off x="2006199" y="2824510"/>
                <a:ext cx="635400" cy="323165"/>
              </a:xfrm>
              <a:prstGeom prst="rect">
                <a:avLst/>
              </a:prstGeom>
              <a:noFill/>
            </p:spPr>
            <p:txBody>
              <a:bodyPr wrap="square" rtlCol="0">
                <a:spAutoFit/>
              </a:bodyPr>
              <a:lstStyle/>
              <a:p>
                <a:pPr algn="r"/>
                <a:r>
                  <a:rPr lang="en-US" altLang="ja-JP" sz="1500">
                    <a:solidFill>
                      <a:schemeClr val="bg1"/>
                    </a:solidFill>
                  </a:rPr>
                  <a:t>8</a:t>
                </a:r>
                <a:r>
                  <a:rPr kumimoji="1" lang="en-US" altLang="ja-JP" sz="1500">
                    <a:solidFill>
                      <a:schemeClr val="bg1"/>
                    </a:solidFill>
                  </a:rPr>
                  <a:t>0</a:t>
                </a:r>
                <a:r>
                  <a:rPr kumimoji="1" lang="ja-JP" altLang="en-US" sz="1500">
                    <a:solidFill>
                      <a:schemeClr val="bg1"/>
                    </a:solidFill>
                  </a:rPr>
                  <a:t>代</a:t>
                </a:r>
              </a:p>
            </p:txBody>
          </p:sp>
          <p:sp>
            <p:nvSpPr>
              <p:cNvPr id="22" name="テキスト ボックス 21">
                <a:extLst>
                  <a:ext uri="{FF2B5EF4-FFF2-40B4-BE49-F238E27FC236}">
                    <a16:creationId xmlns:a16="http://schemas.microsoft.com/office/drawing/2014/main" id="{EFC21ED9-9A8B-4EEC-B5D8-0A741FCD6194}"/>
                  </a:ext>
                </a:extLst>
              </p:cNvPr>
              <p:cNvSpPr txBox="1"/>
              <p:nvPr/>
            </p:nvSpPr>
            <p:spPr>
              <a:xfrm>
                <a:off x="1274899" y="4164237"/>
                <a:ext cx="686903" cy="369332"/>
              </a:xfrm>
              <a:prstGeom prst="rect">
                <a:avLst/>
              </a:prstGeom>
              <a:noFill/>
            </p:spPr>
            <p:txBody>
              <a:bodyPr wrap="square" rtlCol="0">
                <a:spAutoFit/>
              </a:bodyPr>
              <a:lstStyle/>
              <a:p>
                <a:pPr algn="r"/>
                <a:r>
                  <a:rPr kumimoji="1" lang="en-US" altLang="ja-JP">
                    <a:solidFill>
                      <a:schemeClr val="bg1"/>
                    </a:solidFill>
                  </a:rPr>
                  <a:t>60</a:t>
                </a:r>
                <a:r>
                  <a:rPr kumimoji="1" lang="ja-JP" altLang="en-US">
                    <a:solidFill>
                      <a:schemeClr val="bg1"/>
                    </a:solidFill>
                  </a:rPr>
                  <a:t>代 </a:t>
                </a:r>
              </a:p>
            </p:txBody>
          </p:sp>
          <p:sp>
            <p:nvSpPr>
              <p:cNvPr id="24" name="テキスト ボックス 23">
                <a:extLst>
                  <a:ext uri="{FF2B5EF4-FFF2-40B4-BE49-F238E27FC236}">
                    <a16:creationId xmlns:a16="http://schemas.microsoft.com/office/drawing/2014/main" id="{7AC35533-6143-48CD-BD24-DC011DBEB1D1}"/>
                  </a:ext>
                </a:extLst>
              </p:cNvPr>
              <p:cNvSpPr txBox="1"/>
              <p:nvPr/>
            </p:nvSpPr>
            <p:spPr>
              <a:xfrm>
                <a:off x="1143000" y="3233337"/>
                <a:ext cx="938000" cy="369332"/>
              </a:xfrm>
              <a:prstGeom prst="rect">
                <a:avLst/>
              </a:prstGeom>
              <a:noFill/>
            </p:spPr>
            <p:txBody>
              <a:bodyPr wrap="square" rtlCol="0">
                <a:spAutoFit/>
              </a:bodyPr>
              <a:lstStyle/>
              <a:p>
                <a:pPr algn="r"/>
                <a:r>
                  <a:rPr lang="en-US" altLang="ja-JP">
                    <a:solidFill>
                      <a:schemeClr val="bg1"/>
                    </a:solidFill>
                  </a:rPr>
                  <a:t>7</a:t>
                </a:r>
                <a:r>
                  <a:rPr kumimoji="1" lang="en-US" altLang="ja-JP">
                    <a:solidFill>
                      <a:schemeClr val="bg1"/>
                    </a:solidFill>
                  </a:rPr>
                  <a:t>0</a:t>
                </a:r>
                <a:r>
                  <a:rPr kumimoji="1" lang="ja-JP" altLang="en-US">
                    <a:solidFill>
                      <a:schemeClr val="bg1"/>
                    </a:solidFill>
                  </a:rPr>
                  <a:t>代 </a:t>
                </a:r>
                <a:endParaRPr kumimoji="1" lang="en-US" altLang="ja-JP">
                  <a:solidFill>
                    <a:schemeClr val="bg1"/>
                  </a:solidFill>
                </a:endParaRPr>
              </a:p>
            </p:txBody>
          </p:sp>
        </p:grpSp>
        <p:sp>
          <p:nvSpPr>
            <p:cNvPr id="2" name="正方形/長方形 1">
              <a:extLst>
                <a:ext uri="{FF2B5EF4-FFF2-40B4-BE49-F238E27FC236}">
                  <a16:creationId xmlns:a16="http://schemas.microsoft.com/office/drawing/2014/main" id="{A8631299-8B7F-4C42-AFD4-9CE1F41266D3}"/>
                </a:ext>
              </a:extLst>
            </p:cNvPr>
            <p:cNvSpPr/>
            <p:nvPr/>
          </p:nvSpPr>
          <p:spPr>
            <a:xfrm>
              <a:off x="9588203" y="1817787"/>
              <a:ext cx="1930549" cy="451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BA761ED-D43E-45DB-AC3D-57D72D6EACC7}"/>
                </a:ext>
              </a:extLst>
            </p:cNvPr>
            <p:cNvSpPr/>
            <p:nvPr/>
          </p:nvSpPr>
          <p:spPr>
            <a:xfrm>
              <a:off x="10536301" y="2428703"/>
              <a:ext cx="1224000" cy="40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67A1480-CCC1-4D20-8CF3-73079780A663}"/>
                </a:ext>
              </a:extLst>
            </p:cNvPr>
            <p:cNvSpPr/>
            <p:nvPr/>
          </p:nvSpPr>
          <p:spPr>
            <a:xfrm>
              <a:off x="10418826" y="4780735"/>
              <a:ext cx="1332000" cy="40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0E52BFF-9FBA-4EB2-8365-FC7B8495DD58}"/>
                </a:ext>
              </a:extLst>
            </p:cNvPr>
            <p:cNvSpPr/>
            <p:nvPr/>
          </p:nvSpPr>
          <p:spPr>
            <a:xfrm>
              <a:off x="7543800" y="5219380"/>
              <a:ext cx="1746251" cy="349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DFBB647-72B2-4722-B6A3-82EE9A61A524}"/>
                </a:ext>
              </a:extLst>
            </p:cNvPr>
            <p:cNvSpPr/>
            <p:nvPr/>
          </p:nvSpPr>
          <p:spPr>
            <a:xfrm>
              <a:off x="7196177" y="4460240"/>
              <a:ext cx="938000" cy="40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C0C2EFD-AD7F-4A3B-AFB0-3885DA0865F6}"/>
                </a:ext>
              </a:extLst>
            </p:cNvPr>
            <p:cNvSpPr/>
            <p:nvPr/>
          </p:nvSpPr>
          <p:spPr>
            <a:xfrm>
              <a:off x="7297777" y="4612640"/>
              <a:ext cx="938000" cy="40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A1E579E-1192-48D0-B95E-03568E01547E}"/>
                </a:ext>
              </a:extLst>
            </p:cNvPr>
            <p:cNvSpPr/>
            <p:nvPr/>
          </p:nvSpPr>
          <p:spPr>
            <a:xfrm>
              <a:off x="7391400" y="2338400"/>
              <a:ext cx="938000" cy="40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696D4A4-0511-4969-ABC4-9993E5E8214C}"/>
                </a:ext>
              </a:extLst>
            </p:cNvPr>
            <p:cNvSpPr/>
            <p:nvPr/>
          </p:nvSpPr>
          <p:spPr>
            <a:xfrm>
              <a:off x="7304853" y="1927080"/>
              <a:ext cx="1883151" cy="36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吹き出し: 角を丸めた四角形 18">
            <a:extLst>
              <a:ext uri="{FF2B5EF4-FFF2-40B4-BE49-F238E27FC236}">
                <a16:creationId xmlns:a16="http://schemas.microsoft.com/office/drawing/2014/main" id="{63C8E845-2A02-4111-B585-ACC09DF8949F}"/>
              </a:ext>
            </a:extLst>
          </p:cNvPr>
          <p:cNvSpPr/>
          <p:nvPr/>
        </p:nvSpPr>
        <p:spPr>
          <a:xfrm>
            <a:off x="534951" y="1852845"/>
            <a:ext cx="6819563" cy="4700464"/>
          </a:xfrm>
          <a:prstGeom prst="wedgeRoundRectCallout">
            <a:avLst>
              <a:gd name="adj1" fmla="val 58886"/>
              <a:gd name="adj2" fmla="val -43037"/>
              <a:gd name="adj3" fmla="val 16667"/>
            </a:avLst>
          </a:prstGeom>
          <a:solidFill>
            <a:srgbClr val="FBF5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角を丸めた四角形 16">
            <a:extLst>
              <a:ext uri="{FF2B5EF4-FFF2-40B4-BE49-F238E27FC236}">
                <a16:creationId xmlns:a16="http://schemas.microsoft.com/office/drawing/2014/main" id="{E88738FC-EA68-4745-BBE8-7E1918FFA06E}"/>
              </a:ext>
            </a:extLst>
          </p:cNvPr>
          <p:cNvSpPr/>
          <p:nvPr/>
        </p:nvSpPr>
        <p:spPr>
          <a:xfrm>
            <a:off x="4762944" y="274513"/>
            <a:ext cx="6819563" cy="832984"/>
          </a:xfrm>
          <a:prstGeom prst="wedgeRoundRectCallout">
            <a:avLst>
              <a:gd name="adj1" fmla="val -65793"/>
              <a:gd name="adj2" fmla="val 11709"/>
              <a:gd name="adj3" fmla="val 16667"/>
            </a:avLst>
          </a:prstGeom>
          <a:solidFill>
            <a:srgbClr val="EC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556D63F-CD0B-4461-9C51-1FAAE23B763E}"/>
              </a:ext>
            </a:extLst>
          </p:cNvPr>
          <p:cNvSpPr/>
          <p:nvPr/>
        </p:nvSpPr>
        <p:spPr>
          <a:xfrm>
            <a:off x="478753" y="373018"/>
            <a:ext cx="2079196" cy="599331"/>
          </a:xfrm>
          <a:prstGeom prst="rect">
            <a:avLst/>
          </a:prstGeom>
        </p:spPr>
        <p:txBody>
          <a:bodyPr wrap="square">
            <a:spAutoFit/>
          </a:bodyPr>
          <a:lstStyle/>
          <a:p>
            <a:pPr>
              <a:lnSpc>
                <a:spcPct val="150000"/>
              </a:lnSpc>
            </a:pPr>
            <a:r>
              <a:rPr lang="ja-JP" altLang="en-US" sz="2400">
                <a:latin typeface="小塚ゴシック Pro R"/>
              </a:rPr>
              <a:t>お客様の声</a:t>
            </a:r>
            <a:r>
              <a:rPr lang="en-US" altLang="ja-JP" sz="2400">
                <a:latin typeface="小塚ゴシック Pro R"/>
              </a:rPr>
              <a:t>A</a:t>
            </a:r>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5030175" y="467595"/>
            <a:ext cx="6285100" cy="461665"/>
          </a:xfrm>
          <a:prstGeom prst="rect">
            <a:avLst/>
          </a:prstGeom>
          <a:noFill/>
        </p:spPr>
        <p:txBody>
          <a:bodyPr wrap="square" rtlCol="0">
            <a:spAutoFit/>
          </a:bodyPr>
          <a:lstStyle/>
          <a:p>
            <a:pPr algn="ctr"/>
            <a:r>
              <a:rPr lang="ja-JP" altLang="en-US" sz="2400"/>
              <a:t>自分には</a:t>
            </a:r>
            <a:r>
              <a:rPr kumimoji="1" lang="ja-JP" altLang="en-US" sz="2400"/>
              <a:t>まだ必要ないと思います。</a:t>
            </a:r>
          </a:p>
        </p:txBody>
      </p:sp>
      <p:sp>
        <p:nvSpPr>
          <p:cNvPr id="11" name="正方形/長方形 10">
            <a:extLst>
              <a:ext uri="{FF2B5EF4-FFF2-40B4-BE49-F238E27FC236}">
                <a16:creationId xmlns:a16="http://schemas.microsoft.com/office/drawing/2014/main" id="{4FC53BD8-CE8D-4B2A-BB7C-E14FCBDF94A8}"/>
              </a:ext>
            </a:extLst>
          </p:cNvPr>
          <p:cNvSpPr/>
          <p:nvPr/>
        </p:nvSpPr>
        <p:spPr>
          <a:xfrm>
            <a:off x="872109" y="2179120"/>
            <a:ext cx="6261100" cy="3923318"/>
          </a:xfrm>
          <a:prstGeom prst="rect">
            <a:avLst/>
          </a:prstGeom>
        </p:spPr>
        <p:txBody>
          <a:bodyPr wrap="square">
            <a:spAutoFit/>
          </a:bodyPr>
          <a:lstStyle/>
          <a:p>
            <a:pPr>
              <a:lnSpc>
                <a:spcPct val="150000"/>
              </a:lnSpc>
            </a:pPr>
            <a:r>
              <a:rPr lang="ja-JP" altLang="en-US" sz="2400">
                <a:latin typeface="小塚ゴシック Pro R"/>
              </a:rPr>
              <a:t>若い人などは元気なので、栄養素の不足に気がつかないことも。サプリメントは継続が力となりますので、</a:t>
            </a:r>
            <a:r>
              <a:rPr lang="en-US" altLang="ja-JP" sz="2400">
                <a:latin typeface="小塚ゴシック Pro R"/>
              </a:rPr>
              <a:t>5</a:t>
            </a:r>
            <a:r>
              <a:rPr lang="ja-JP" altLang="en-US" sz="2400">
                <a:latin typeface="小塚ゴシック Pro R"/>
              </a:rPr>
              <a:t>年先、</a:t>
            </a:r>
            <a:r>
              <a:rPr lang="en-US" altLang="ja-JP" sz="2400">
                <a:latin typeface="小塚ゴシック Pro R"/>
              </a:rPr>
              <a:t>10</a:t>
            </a:r>
            <a:r>
              <a:rPr lang="ja-JP" altLang="en-US" sz="2400">
                <a:latin typeface="小塚ゴシック Pro R"/>
              </a:rPr>
              <a:t>年先の将来を見据えて、</a:t>
            </a:r>
            <a:r>
              <a:rPr lang="ja-JP" altLang="en-US" sz="2400">
                <a:solidFill>
                  <a:srgbClr val="16B69E"/>
                </a:solidFill>
                <a:latin typeface="小塚ゴシック Pro R"/>
              </a:rPr>
              <a:t>今から続けていただくことが大切</a:t>
            </a:r>
            <a:r>
              <a:rPr lang="ja-JP" altLang="en-US" sz="2400">
                <a:latin typeface="小塚ゴシック Pro R"/>
              </a:rPr>
              <a:t>だと考えています。</a:t>
            </a:r>
            <a:endParaRPr lang="en-US" altLang="ja-JP" sz="2400">
              <a:latin typeface="小塚ゴシック Pro R"/>
            </a:endParaRPr>
          </a:p>
          <a:p>
            <a:pPr>
              <a:lnSpc>
                <a:spcPct val="150000"/>
              </a:lnSpc>
            </a:pPr>
            <a:r>
              <a:rPr lang="ja-JP" altLang="en-US" sz="2400">
                <a:latin typeface="小塚ゴシック Pro R"/>
              </a:rPr>
              <a:t>ちなみに、ユーススパンは</a:t>
            </a:r>
            <a:r>
              <a:rPr lang="ja-JP" altLang="en-US" sz="2400">
                <a:solidFill>
                  <a:srgbClr val="16B69E"/>
                </a:solidFill>
                <a:latin typeface="小塚ゴシック Pro R"/>
              </a:rPr>
              <a:t>幅広くすべての年代の方に人気</a:t>
            </a:r>
            <a:r>
              <a:rPr lang="ja-JP" altLang="en-US" sz="2400">
                <a:latin typeface="小塚ゴシック Pro R"/>
              </a:rPr>
              <a:t>となっています。</a:t>
            </a:r>
            <a:endParaRPr lang="en-US" altLang="ja-JP" sz="2400">
              <a:latin typeface="小塚ゴシック Pro R"/>
            </a:endParaRPr>
          </a:p>
        </p:txBody>
      </p:sp>
      <p:sp>
        <p:nvSpPr>
          <p:cNvPr id="27" name="テキスト ボックス 26">
            <a:extLst>
              <a:ext uri="{FF2B5EF4-FFF2-40B4-BE49-F238E27FC236}">
                <a16:creationId xmlns:a16="http://schemas.microsoft.com/office/drawing/2014/main" id="{4F318596-CB26-4996-8F87-86A3510D0628}"/>
              </a:ext>
            </a:extLst>
          </p:cNvPr>
          <p:cNvSpPr txBox="1"/>
          <p:nvPr/>
        </p:nvSpPr>
        <p:spPr>
          <a:xfrm>
            <a:off x="8077130" y="6009666"/>
            <a:ext cx="3440097" cy="338554"/>
          </a:xfrm>
          <a:prstGeom prst="rect">
            <a:avLst/>
          </a:prstGeom>
          <a:noFill/>
        </p:spPr>
        <p:txBody>
          <a:bodyPr wrap="square" rtlCol="0">
            <a:spAutoFit/>
          </a:bodyPr>
          <a:lstStyle/>
          <a:p>
            <a:pPr algn="ctr"/>
            <a:r>
              <a:rPr kumimoji="1" lang="ja-JP" altLang="en-US" sz="1600"/>
              <a:t>ユーススパン購入者の年代別比率</a:t>
            </a:r>
          </a:p>
        </p:txBody>
      </p:sp>
      <p:pic>
        <p:nvPicPr>
          <p:cNvPr id="23" name="グラフィックス 22" descr="困った顔 (塗りつぶしなし)">
            <a:extLst>
              <a:ext uri="{FF2B5EF4-FFF2-40B4-BE49-F238E27FC236}">
                <a16:creationId xmlns:a16="http://schemas.microsoft.com/office/drawing/2014/main" id="{86AD6F9B-F3D0-4154-8D46-0BAF35D3D21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57949" y="284780"/>
            <a:ext cx="914400" cy="914400"/>
          </a:xfrm>
          <a:prstGeom prst="rect">
            <a:avLst/>
          </a:prstGeom>
        </p:spPr>
      </p:pic>
      <p:sp>
        <p:nvSpPr>
          <p:cNvPr id="33" name="正方形/長方形 32">
            <a:extLst>
              <a:ext uri="{FF2B5EF4-FFF2-40B4-BE49-F238E27FC236}">
                <a16:creationId xmlns:a16="http://schemas.microsoft.com/office/drawing/2014/main" id="{E9CBB89E-A53A-41CA-927D-C02356B7F193}"/>
              </a:ext>
            </a:extLst>
          </p:cNvPr>
          <p:cNvSpPr/>
          <p:nvPr/>
        </p:nvSpPr>
        <p:spPr>
          <a:xfrm>
            <a:off x="8862660" y="1554649"/>
            <a:ext cx="2609290" cy="599331"/>
          </a:xfrm>
          <a:prstGeom prst="rect">
            <a:avLst/>
          </a:prstGeom>
        </p:spPr>
        <p:txBody>
          <a:bodyPr wrap="square">
            <a:spAutoFit/>
          </a:bodyPr>
          <a:lstStyle/>
          <a:p>
            <a:pPr>
              <a:lnSpc>
                <a:spcPct val="150000"/>
              </a:lnSpc>
            </a:pPr>
            <a:r>
              <a:rPr lang="ja-JP" altLang="en-US" sz="2400">
                <a:latin typeface="小塚ゴシック Pro R"/>
              </a:rPr>
              <a:t>セールストーク</a:t>
            </a:r>
            <a:r>
              <a:rPr lang="en-US" altLang="ja-JP" sz="2400">
                <a:latin typeface="小塚ゴシック Pro R"/>
              </a:rPr>
              <a:t>A</a:t>
            </a:r>
          </a:p>
        </p:txBody>
      </p:sp>
      <p:pic>
        <p:nvPicPr>
          <p:cNvPr id="35" name="グラフィックス 34" descr="ニヤリとした顔 (塗りつぶしなし)">
            <a:extLst>
              <a:ext uri="{FF2B5EF4-FFF2-40B4-BE49-F238E27FC236}">
                <a16:creationId xmlns:a16="http://schemas.microsoft.com/office/drawing/2014/main" id="{18C52C81-97E8-4A46-9F3F-A86841782E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34420" y="1513963"/>
            <a:ext cx="914400" cy="914400"/>
          </a:xfrm>
          <a:prstGeom prst="rect">
            <a:avLst/>
          </a:prstGeom>
        </p:spPr>
      </p:pic>
      <p:sp>
        <p:nvSpPr>
          <p:cNvPr id="37" name="テキスト ボックス 36">
            <a:extLst>
              <a:ext uri="{FF2B5EF4-FFF2-40B4-BE49-F238E27FC236}">
                <a16:creationId xmlns:a16="http://schemas.microsoft.com/office/drawing/2014/main" id="{0D69FACA-BCD8-4ED2-A57A-AD7B5474680E}"/>
              </a:ext>
            </a:extLst>
          </p:cNvPr>
          <p:cNvSpPr txBox="1"/>
          <p:nvPr/>
        </p:nvSpPr>
        <p:spPr>
          <a:xfrm>
            <a:off x="8564635" y="6544201"/>
            <a:ext cx="3440097" cy="246221"/>
          </a:xfrm>
          <a:prstGeom prst="rect">
            <a:avLst/>
          </a:prstGeom>
          <a:noFill/>
        </p:spPr>
        <p:txBody>
          <a:bodyPr wrap="square" rtlCol="0">
            <a:spAutoFit/>
          </a:bodyPr>
          <a:lstStyle/>
          <a:p>
            <a:pPr algn="r"/>
            <a:r>
              <a:rPr kumimoji="1" lang="en-US" altLang="ja-JP" sz="1000"/>
              <a:t>2020</a:t>
            </a:r>
            <a:r>
              <a:rPr kumimoji="1" lang="ja-JP" altLang="en-US" sz="1000"/>
              <a:t>年</a:t>
            </a:r>
            <a:r>
              <a:rPr kumimoji="1" lang="en-US" altLang="ja-JP" sz="1000"/>
              <a:t>7</a:t>
            </a:r>
            <a:r>
              <a:rPr kumimoji="1" lang="ja-JP" altLang="en-US" sz="1000"/>
              <a:t>月ニュースキン調べ</a:t>
            </a:r>
          </a:p>
        </p:txBody>
      </p:sp>
    </p:spTree>
    <p:extLst>
      <p:ext uri="{BB962C8B-B14F-4D97-AF65-F5344CB8AC3E}">
        <p14:creationId xmlns:p14="http://schemas.microsoft.com/office/powerpoint/2010/main" val="388459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ポーズ, 写真, 人, グループ が含まれている画像&#10;&#10;自動的に生成された説明">
            <a:extLst>
              <a:ext uri="{FF2B5EF4-FFF2-40B4-BE49-F238E27FC236}">
                <a16:creationId xmlns:a16="http://schemas.microsoft.com/office/drawing/2014/main" id="{9A825D99-D232-4F0E-BCAE-FF0479F0AF0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正方形/長方形 1">
            <a:extLst>
              <a:ext uri="{FF2B5EF4-FFF2-40B4-BE49-F238E27FC236}">
                <a16:creationId xmlns:a16="http://schemas.microsoft.com/office/drawing/2014/main" id="{37F275F1-BD88-485A-B7E3-BED4D574D910}"/>
              </a:ext>
            </a:extLst>
          </p:cNvPr>
          <p:cNvSpPr/>
          <p:nvPr/>
        </p:nvSpPr>
        <p:spPr>
          <a:xfrm>
            <a:off x="3511" y="3831421"/>
            <a:ext cx="12173668" cy="1862048"/>
          </a:xfrm>
          <a:prstGeom prst="rect">
            <a:avLst/>
          </a:prstGeom>
          <a:solidFill>
            <a:srgbClr val="B7C1D3">
              <a:alpha val="45098"/>
            </a:srgbClr>
          </a:solidFill>
        </p:spPr>
        <p:txBody>
          <a:bodyPr wrap="square">
            <a:spAutoFit/>
          </a:bodyPr>
          <a:lstStyle/>
          <a:p>
            <a:pPr algn="ctr">
              <a:spcBef>
                <a:spcPts val="1200"/>
              </a:spcBef>
            </a:pPr>
            <a:r>
              <a:rPr lang="ja-JP" altLang="en-US" sz="8800"/>
              <a:t>人生</a:t>
            </a:r>
            <a:r>
              <a:rPr lang="en-US" altLang="ja-JP" sz="11500"/>
              <a:t>100</a:t>
            </a:r>
            <a:r>
              <a:rPr lang="ja-JP" altLang="en-US" sz="8800"/>
              <a:t>年時代へ</a:t>
            </a:r>
          </a:p>
        </p:txBody>
      </p:sp>
    </p:spTree>
    <p:extLst>
      <p:ext uri="{BB962C8B-B14F-4D97-AF65-F5344CB8AC3E}">
        <p14:creationId xmlns:p14="http://schemas.microsoft.com/office/powerpoint/2010/main" val="1895749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吹き出し: 角を丸めた四角形 23">
            <a:extLst>
              <a:ext uri="{FF2B5EF4-FFF2-40B4-BE49-F238E27FC236}">
                <a16:creationId xmlns:a16="http://schemas.microsoft.com/office/drawing/2014/main" id="{49F1C34D-262B-440C-A21C-0EA89EF2CA26}"/>
              </a:ext>
            </a:extLst>
          </p:cNvPr>
          <p:cNvSpPr/>
          <p:nvPr/>
        </p:nvSpPr>
        <p:spPr>
          <a:xfrm>
            <a:off x="534951" y="2060597"/>
            <a:ext cx="6819563" cy="4410824"/>
          </a:xfrm>
          <a:prstGeom prst="wedgeRoundRectCallout">
            <a:avLst>
              <a:gd name="adj1" fmla="val 58886"/>
              <a:gd name="adj2" fmla="val -43037"/>
              <a:gd name="adj3" fmla="val 16667"/>
            </a:avLst>
          </a:prstGeom>
          <a:solidFill>
            <a:srgbClr val="FBF5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吹き出し: 角を丸めた四角形 21">
            <a:extLst>
              <a:ext uri="{FF2B5EF4-FFF2-40B4-BE49-F238E27FC236}">
                <a16:creationId xmlns:a16="http://schemas.microsoft.com/office/drawing/2014/main" id="{C630389F-FAEE-4F8C-9521-FCA2CAB5AF63}"/>
              </a:ext>
            </a:extLst>
          </p:cNvPr>
          <p:cNvSpPr/>
          <p:nvPr/>
        </p:nvSpPr>
        <p:spPr>
          <a:xfrm>
            <a:off x="4121624" y="274512"/>
            <a:ext cx="7460883" cy="966847"/>
          </a:xfrm>
          <a:prstGeom prst="wedgeRoundRectCallout">
            <a:avLst>
              <a:gd name="adj1" fmla="val -58293"/>
              <a:gd name="adj2" fmla="val 14986"/>
              <a:gd name="adj3" fmla="val 16667"/>
            </a:avLst>
          </a:prstGeom>
          <a:solidFill>
            <a:srgbClr val="EC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DFB76AA-489F-4E08-8888-FF773F240CA1}"/>
              </a:ext>
            </a:extLst>
          </p:cNvPr>
          <p:cNvSpPr txBox="1"/>
          <p:nvPr/>
        </p:nvSpPr>
        <p:spPr>
          <a:xfrm>
            <a:off x="4235409" y="368201"/>
            <a:ext cx="7287904" cy="830997"/>
          </a:xfrm>
          <a:prstGeom prst="rect">
            <a:avLst/>
          </a:prstGeom>
          <a:noFill/>
        </p:spPr>
        <p:txBody>
          <a:bodyPr wrap="square" rtlCol="0">
            <a:spAutoFit/>
          </a:bodyPr>
          <a:lstStyle/>
          <a:p>
            <a:r>
              <a:rPr kumimoji="1" lang="ja-JP" altLang="en-US" sz="2400"/>
              <a:t>レスベラトロールなら</a:t>
            </a:r>
            <a:r>
              <a:rPr lang="ja-JP" altLang="en-US" sz="2400"/>
              <a:t>巷に</a:t>
            </a:r>
            <a:r>
              <a:rPr kumimoji="1" lang="ja-JP" altLang="en-US" sz="2400"/>
              <a:t>もっと高配合のサプリがあります。</a:t>
            </a:r>
          </a:p>
        </p:txBody>
      </p:sp>
      <p:sp>
        <p:nvSpPr>
          <p:cNvPr id="4" name="正方形/長方形 3">
            <a:extLst>
              <a:ext uri="{FF2B5EF4-FFF2-40B4-BE49-F238E27FC236}">
                <a16:creationId xmlns:a16="http://schemas.microsoft.com/office/drawing/2014/main" id="{90FE1826-57BE-425C-8F0D-AB7D52439CFA}"/>
              </a:ext>
            </a:extLst>
          </p:cNvPr>
          <p:cNvSpPr/>
          <p:nvPr/>
        </p:nvSpPr>
        <p:spPr>
          <a:xfrm>
            <a:off x="838980" y="2294070"/>
            <a:ext cx="6355450" cy="3923318"/>
          </a:xfrm>
          <a:prstGeom prst="rect">
            <a:avLst/>
          </a:prstGeom>
        </p:spPr>
        <p:txBody>
          <a:bodyPr wrap="square">
            <a:spAutoFit/>
          </a:bodyPr>
          <a:lstStyle/>
          <a:p>
            <a:pPr>
              <a:lnSpc>
                <a:spcPct val="150000"/>
              </a:lnSpc>
            </a:pPr>
            <a:r>
              <a:rPr lang="ja-JP" altLang="en-US" sz="2400">
                <a:latin typeface="小塚ゴシック Pro R"/>
              </a:rPr>
              <a:t>確かに市場にはレスベラトロールを高配合　したサプリメントが多くあります。ですが、このユーススパン </a:t>
            </a:r>
            <a:r>
              <a:rPr lang="en-US" altLang="ja-JP" sz="2400">
                <a:latin typeface="小塚ゴシック Pro R"/>
              </a:rPr>
              <a:t>R</a:t>
            </a:r>
            <a:r>
              <a:rPr lang="ja-JP" altLang="en-US" sz="2400">
                <a:latin typeface="小塚ゴシック Pro R"/>
              </a:rPr>
              <a:t> は</a:t>
            </a:r>
            <a:r>
              <a:rPr lang="ja-JP" altLang="en-US" sz="2400">
                <a:solidFill>
                  <a:srgbClr val="16B69E"/>
                </a:solidFill>
                <a:latin typeface="小塚ゴシック Pro R"/>
              </a:rPr>
              <a:t>全身の冴え</a:t>
            </a:r>
            <a:r>
              <a:rPr lang="ja-JP" altLang="en-US" sz="2400">
                <a:latin typeface="小塚ゴシック Pro R"/>
              </a:rPr>
              <a:t>まで考えて</a:t>
            </a:r>
            <a:r>
              <a:rPr lang="ja-JP" altLang="en-US" sz="2400">
                <a:solidFill>
                  <a:srgbClr val="16B69E"/>
                </a:solidFill>
                <a:latin typeface="小塚ゴシック Pro R"/>
              </a:rPr>
              <a:t>レスベラトロールの質と量にこだわり、</a:t>
            </a:r>
            <a:endParaRPr lang="en-US" altLang="ja-JP" sz="2400">
              <a:solidFill>
                <a:srgbClr val="16B69E"/>
              </a:solidFill>
              <a:latin typeface="小塚ゴシック Pro R"/>
            </a:endParaRPr>
          </a:p>
          <a:p>
            <a:pPr>
              <a:lnSpc>
                <a:spcPct val="150000"/>
              </a:lnSpc>
            </a:pPr>
            <a:r>
              <a:rPr lang="ja-JP" altLang="en-US" sz="2400">
                <a:solidFill>
                  <a:srgbClr val="16B69E"/>
                </a:solidFill>
                <a:latin typeface="小塚ゴシック Pro R"/>
              </a:rPr>
              <a:t>さらに、</a:t>
            </a:r>
            <a:r>
              <a:rPr lang="ja-JP" altLang="en-US" sz="2400">
                <a:latin typeface="小塚ゴシック Pro R"/>
              </a:rPr>
              <a:t>ほかの</a:t>
            </a:r>
            <a:r>
              <a:rPr lang="en-US" altLang="ja-JP" sz="2400">
                <a:latin typeface="小塚ゴシック Pro R"/>
              </a:rPr>
              <a:t>11</a:t>
            </a:r>
            <a:r>
              <a:rPr lang="ja-JP" altLang="en-US" sz="2400">
                <a:latin typeface="小塚ゴシック Pro R"/>
              </a:rPr>
              <a:t>の成分や原材料と合わせて</a:t>
            </a:r>
            <a:r>
              <a:rPr lang="en-US" altLang="ja-JP" sz="2400" err="1">
                <a:latin typeface="小塚ゴシック Pro R"/>
              </a:rPr>
              <a:t>ageLOC</a:t>
            </a:r>
            <a:r>
              <a:rPr lang="ja-JP" altLang="en-US" sz="2400">
                <a:latin typeface="小塚ゴシック Pro R"/>
              </a:rPr>
              <a:t> ブレンドのパワーバランスを進化</a:t>
            </a:r>
            <a:endParaRPr lang="en-US" altLang="ja-JP" sz="2400">
              <a:latin typeface="小塚ゴシック Pro R"/>
            </a:endParaRPr>
          </a:p>
          <a:p>
            <a:pPr>
              <a:lnSpc>
                <a:spcPct val="150000"/>
              </a:lnSpc>
            </a:pPr>
            <a:r>
              <a:rPr lang="ja-JP" altLang="en-US" sz="2400">
                <a:latin typeface="小塚ゴシック Pro R"/>
              </a:rPr>
              <a:t>させた製品です。</a:t>
            </a:r>
            <a:endParaRPr lang="en-US" altLang="ja-JP" sz="2400">
              <a:latin typeface="小塚ゴシック Pro R"/>
            </a:endParaRPr>
          </a:p>
        </p:txBody>
      </p:sp>
      <p:sp>
        <p:nvSpPr>
          <p:cNvPr id="2" name="正方形/長方形 1">
            <a:extLst>
              <a:ext uri="{FF2B5EF4-FFF2-40B4-BE49-F238E27FC236}">
                <a16:creationId xmlns:a16="http://schemas.microsoft.com/office/drawing/2014/main" id="{6656ED35-4D33-44E5-8A56-DDB3AB9E6833}"/>
              </a:ext>
            </a:extLst>
          </p:cNvPr>
          <p:cNvSpPr/>
          <p:nvPr/>
        </p:nvSpPr>
        <p:spPr>
          <a:xfrm>
            <a:off x="478753" y="373018"/>
            <a:ext cx="2079196" cy="599331"/>
          </a:xfrm>
          <a:prstGeom prst="rect">
            <a:avLst/>
          </a:prstGeom>
        </p:spPr>
        <p:txBody>
          <a:bodyPr wrap="square">
            <a:spAutoFit/>
          </a:bodyPr>
          <a:lstStyle/>
          <a:p>
            <a:pPr>
              <a:lnSpc>
                <a:spcPct val="150000"/>
              </a:lnSpc>
            </a:pPr>
            <a:r>
              <a:rPr lang="ja-JP" altLang="en-US" sz="2400">
                <a:latin typeface="小塚ゴシック Pro R"/>
              </a:rPr>
              <a:t>お客様の声</a:t>
            </a:r>
            <a:r>
              <a:rPr lang="en-US" altLang="ja-JP" sz="2400">
                <a:latin typeface="小塚ゴシック Pro R"/>
              </a:rPr>
              <a:t>B</a:t>
            </a:r>
          </a:p>
        </p:txBody>
      </p:sp>
      <p:pic>
        <p:nvPicPr>
          <p:cNvPr id="20" name="グラフィックス 19" descr="困った顔 (塗りつぶしなし)">
            <a:extLst>
              <a:ext uri="{FF2B5EF4-FFF2-40B4-BE49-F238E27FC236}">
                <a16:creationId xmlns:a16="http://schemas.microsoft.com/office/drawing/2014/main" id="{6715C2FF-35EC-4361-B5C4-2D54117E4C2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57949" y="284780"/>
            <a:ext cx="914400" cy="914400"/>
          </a:xfrm>
          <a:prstGeom prst="rect">
            <a:avLst/>
          </a:prstGeom>
        </p:spPr>
      </p:pic>
      <p:sp>
        <p:nvSpPr>
          <p:cNvPr id="26" name="正方形/長方形 25">
            <a:extLst>
              <a:ext uri="{FF2B5EF4-FFF2-40B4-BE49-F238E27FC236}">
                <a16:creationId xmlns:a16="http://schemas.microsoft.com/office/drawing/2014/main" id="{FDF1F05D-DA86-4C1C-9B3B-56614599BDBF}"/>
              </a:ext>
            </a:extLst>
          </p:cNvPr>
          <p:cNvSpPr/>
          <p:nvPr/>
        </p:nvSpPr>
        <p:spPr>
          <a:xfrm>
            <a:off x="8862660" y="1554649"/>
            <a:ext cx="2609290" cy="599331"/>
          </a:xfrm>
          <a:prstGeom prst="rect">
            <a:avLst/>
          </a:prstGeom>
        </p:spPr>
        <p:txBody>
          <a:bodyPr wrap="square">
            <a:spAutoFit/>
          </a:bodyPr>
          <a:lstStyle/>
          <a:p>
            <a:pPr>
              <a:lnSpc>
                <a:spcPct val="150000"/>
              </a:lnSpc>
            </a:pPr>
            <a:r>
              <a:rPr lang="ja-JP" altLang="en-US" sz="2400">
                <a:latin typeface="小塚ゴシック Pro R"/>
              </a:rPr>
              <a:t>セールストーク</a:t>
            </a:r>
            <a:r>
              <a:rPr lang="en-US" altLang="ja-JP" sz="2400">
                <a:latin typeface="小塚ゴシック Pro R"/>
              </a:rPr>
              <a:t>B</a:t>
            </a:r>
          </a:p>
        </p:txBody>
      </p:sp>
      <p:pic>
        <p:nvPicPr>
          <p:cNvPr id="28" name="グラフィックス 27" descr="ニヤリとした顔 (塗りつぶしなし)">
            <a:extLst>
              <a:ext uri="{FF2B5EF4-FFF2-40B4-BE49-F238E27FC236}">
                <a16:creationId xmlns:a16="http://schemas.microsoft.com/office/drawing/2014/main" id="{C4FA86B7-8C10-4E7D-885F-E377CD24B8C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34420" y="1513963"/>
            <a:ext cx="914400" cy="914400"/>
          </a:xfrm>
          <a:prstGeom prst="rect">
            <a:avLst/>
          </a:prstGeom>
        </p:spPr>
      </p:pic>
      <p:pic>
        <p:nvPicPr>
          <p:cNvPr id="3" name="図 2">
            <a:extLst>
              <a:ext uri="{FF2B5EF4-FFF2-40B4-BE49-F238E27FC236}">
                <a16:creationId xmlns:a16="http://schemas.microsoft.com/office/drawing/2014/main" id="{C5F27147-17BF-4E41-BF89-782CDD72B79F}"/>
              </a:ext>
            </a:extLst>
          </p:cNvPr>
          <p:cNvPicPr>
            <a:picLocks noChangeAspect="1"/>
          </p:cNvPicPr>
          <p:nvPr/>
        </p:nvPicPr>
        <p:blipFill rotWithShape="1">
          <a:blip r:embed="rId7">
            <a:extLst>
              <a:ext uri="{28A0092B-C50C-407E-A947-70E740481C1C}">
                <a14:useLocalDpi xmlns:a14="http://schemas.microsoft.com/office/drawing/2010/main" val="0"/>
              </a:ext>
            </a:extLst>
          </a:blip>
          <a:srcRect l="12767" t="11000" r="12328" b="-9086"/>
          <a:stretch/>
        </p:blipFill>
        <p:spPr bwMode="auto">
          <a:xfrm>
            <a:off x="8653945" y="2508021"/>
            <a:ext cx="2311992" cy="3312000"/>
          </a:xfrm>
          <a:prstGeom prst="rect">
            <a:avLst/>
          </a:prstGeom>
          <a:noFill/>
          <a:ln>
            <a:noFill/>
          </a:ln>
        </p:spPr>
      </p:pic>
      <p:pic>
        <p:nvPicPr>
          <p:cNvPr id="6" name="グラフィックス 5" descr="薬">
            <a:extLst>
              <a:ext uri="{FF2B5EF4-FFF2-40B4-BE49-F238E27FC236}">
                <a16:creationId xmlns:a16="http://schemas.microsoft.com/office/drawing/2014/main" id="{71C228D4-1601-477E-BDE0-107030D707B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48668" y="5262021"/>
            <a:ext cx="1116000" cy="1116000"/>
          </a:xfrm>
          <a:prstGeom prst="rect">
            <a:avLst/>
          </a:prstGeom>
        </p:spPr>
      </p:pic>
      <p:pic>
        <p:nvPicPr>
          <p:cNvPr id="9" name="グラフィックス 8" descr="薬">
            <a:extLst>
              <a:ext uri="{FF2B5EF4-FFF2-40B4-BE49-F238E27FC236}">
                <a16:creationId xmlns:a16="http://schemas.microsoft.com/office/drawing/2014/main" id="{FDD4BF89-E6CD-493D-BB8A-32063F1E243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60514" y="4783679"/>
            <a:ext cx="1116000" cy="1116000"/>
          </a:xfrm>
          <a:prstGeom prst="rect">
            <a:avLst/>
          </a:prstGeom>
        </p:spPr>
      </p:pic>
      <p:pic>
        <p:nvPicPr>
          <p:cNvPr id="14" name="グラフィックス 13" descr="薬">
            <a:extLst>
              <a:ext uri="{FF2B5EF4-FFF2-40B4-BE49-F238E27FC236}">
                <a16:creationId xmlns:a16="http://schemas.microsoft.com/office/drawing/2014/main" id="{648D0AC9-1E09-4108-A678-213B39A9351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55816" y="4895016"/>
            <a:ext cx="1116000" cy="1116000"/>
          </a:xfrm>
          <a:prstGeom prst="rect">
            <a:avLst/>
          </a:prstGeom>
        </p:spPr>
      </p:pic>
    </p:spTree>
    <p:extLst>
      <p:ext uri="{BB962C8B-B14F-4D97-AF65-F5344CB8AC3E}">
        <p14:creationId xmlns:p14="http://schemas.microsoft.com/office/powerpoint/2010/main" val="4072897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吹き出し: 角を丸めた四角形 19">
            <a:extLst>
              <a:ext uri="{FF2B5EF4-FFF2-40B4-BE49-F238E27FC236}">
                <a16:creationId xmlns:a16="http://schemas.microsoft.com/office/drawing/2014/main" id="{7C1EE39D-0F40-4A4C-A512-7298C6EA8A6E}"/>
              </a:ext>
            </a:extLst>
          </p:cNvPr>
          <p:cNvSpPr/>
          <p:nvPr/>
        </p:nvSpPr>
        <p:spPr>
          <a:xfrm>
            <a:off x="534951" y="1991585"/>
            <a:ext cx="6819563" cy="4572000"/>
          </a:xfrm>
          <a:prstGeom prst="wedgeRoundRectCallout">
            <a:avLst>
              <a:gd name="adj1" fmla="val 58886"/>
              <a:gd name="adj2" fmla="val -43037"/>
              <a:gd name="adj3" fmla="val 16667"/>
            </a:avLst>
          </a:prstGeom>
          <a:solidFill>
            <a:srgbClr val="FBF5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吹き出し: 角を丸めた四角形 15">
            <a:extLst>
              <a:ext uri="{FF2B5EF4-FFF2-40B4-BE49-F238E27FC236}">
                <a16:creationId xmlns:a16="http://schemas.microsoft.com/office/drawing/2014/main" id="{D6361759-8AB5-4EBA-8F08-CDF68B35BBE6}"/>
              </a:ext>
            </a:extLst>
          </p:cNvPr>
          <p:cNvSpPr/>
          <p:nvPr/>
        </p:nvSpPr>
        <p:spPr>
          <a:xfrm>
            <a:off x="4121624" y="274512"/>
            <a:ext cx="7460883" cy="966847"/>
          </a:xfrm>
          <a:prstGeom prst="wedgeRoundRectCallout">
            <a:avLst>
              <a:gd name="adj1" fmla="val -58293"/>
              <a:gd name="adj2" fmla="val 14986"/>
              <a:gd name="adj3" fmla="val 16667"/>
            </a:avLst>
          </a:prstGeom>
          <a:solidFill>
            <a:srgbClr val="EC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B94ACB7-17D7-4160-AE07-9FFADCDFFC6C}"/>
              </a:ext>
            </a:extLst>
          </p:cNvPr>
          <p:cNvSpPr txBox="1"/>
          <p:nvPr/>
        </p:nvSpPr>
        <p:spPr>
          <a:xfrm>
            <a:off x="4749562" y="353895"/>
            <a:ext cx="6446928" cy="830997"/>
          </a:xfrm>
          <a:prstGeom prst="rect">
            <a:avLst/>
          </a:prstGeom>
          <a:noFill/>
        </p:spPr>
        <p:txBody>
          <a:bodyPr wrap="square" rtlCol="0">
            <a:spAutoFit/>
          </a:bodyPr>
          <a:lstStyle/>
          <a:p>
            <a:r>
              <a:rPr kumimoji="1" lang="ja-JP" altLang="en-US" sz="2400"/>
              <a:t>インフォームドチョイスって、何かいいことがあるんですか？</a:t>
            </a:r>
          </a:p>
        </p:txBody>
      </p:sp>
      <p:pic>
        <p:nvPicPr>
          <p:cNvPr id="2" name="図 1">
            <a:extLst>
              <a:ext uri="{FF2B5EF4-FFF2-40B4-BE49-F238E27FC236}">
                <a16:creationId xmlns:a16="http://schemas.microsoft.com/office/drawing/2014/main" id="{32DDE25C-D5E9-45BA-80BA-5C2D656AA3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3361" y="3463588"/>
            <a:ext cx="3663688" cy="2268000"/>
          </a:xfrm>
          <a:prstGeom prst="rect">
            <a:avLst/>
          </a:prstGeom>
        </p:spPr>
      </p:pic>
      <p:sp>
        <p:nvSpPr>
          <p:cNvPr id="5" name="正方形/長方形 4">
            <a:extLst>
              <a:ext uri="{FF2B5EF4-FFF2-40B4-BE49-F238E27FC236}">
                <a16:creationId xmlns:a16="http://schemas.microsoft.com/office/drawing/2014/main" id="{38E7283D-179C-40B1-9A70-55EC8F93991E}"/>
              </a:ext>
            </a:extLst>
          </p:cNvPr>
          <p:cNvSpPr/>
          <p:nvPr/>
        </p:nvSpPr>
        <p:spPr>
          <a:xfrm>
            <a:off x="478753" y="373018"/>
            <a:ext cx="2079196" cy="599331"/>
          </a:xfrm>
          <a:prstGeom prst="rect">
            <a:avLst/>
          </a:prstGeom>
        </p:spPr>
        <p:txBody>
          <a:bodyPr wrap="square">
            <a:spAutoFit/>
          </a:bodyPr>
          <a:lstStyle/>
          <a:p>
            <a:pPr>
              <a:lnSpc>
                <a:spcPct val="150000"/>
              </a:lnSpc>
            </a:pPr>
            <a:r>
              <a:rPr lang="ja-JP" altLang="en-US" sz="2400">
                <a:latin typeface="小塚ゴシック Pro R"/>
              </a:rPr>
              <a:t>お客様の声</a:t>
            </a:r>
            <a:r>
              <a:rPr lang="en-US" altLang="ja-JP" sz="2400">
                <a:latin typeface="小塚ゴシック Pro R"/>
              </a:rPr>
              <a:t>C</a:t>
            </a:r>
          </a:p>
        </p:txBody>
      </p:sp>
      <p:pic>
        <p:nvPicPr>
          <p:cNvPr id="18" name="グラフィックス 17" descr="困った顔 (塗りつぶしなし)">
            <a:extLst>
              <a:ext uri="{FF2B5EF4-FFF2-40B4-BE49-F238E27FC236}">
                <a16:creationId xmlns:a16="http://schemas.microsoft.com/office/drawing/2014/main" id="{7C1D2F95-0642-4236-A72B-1F8D7D83789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57949" y="284780"/>
            <a:ext cx="914400" cy="914400"/>
          </a:xfrm>
          <a:prstGeom prst="rect">
            <a:avLst/>
          </a:prstGeom>
        </p:spPr>
      </p:pic>
      <p:sp>
        <p:nvSpPr>
          <p:cNvPr id="22" name="正方形/長方形 21">
            <a:extLst>
              <a:ext uri="{FF2B5EF4-FFF2-40B4-BE49-F238E27FC236}">
                <a16:creationId xmlns:a16="http://schemas.microsoft.com/office/drawing/2014/main" id="{CA4B6AE5-C595-4258-89B4-18A6B28E2071}"/>
              </a:ext>
            </a:extLst>
          </p:cNvPr>
          <p:cNvSpPr/>
          <p:nvPr/>
        </p:nvSpPr>
        <p:spPr>
          <a:xfrm>
            <a:off x="8862660" y="1554649"/>
            <a:ext cx="2609290" cy="599331"/>
          </a:xfrm>
          <a:prstGeom prst="rect">
            <a:avLst/>
          </a:prstGeom>
        </p:spPr>
        <p:txBody>
          <a:bodyPr wrap="square">
            <a:spAutoFit/>
          </a:bodyPr>
          <a:lstStyle/>
          <a:p>
            <a:pPr>
              <a:lnSpc>
                <a:spcPct val="150000"/>
              </a:lnSpc>
            </a:pPr>
            <a:r>
              <a:rPr lang="ja-JP" altLang="en-US" sz="2400">
                <a:latin typeface="小塚ゴシック Pro R"/>
              </a:rPr>
              <a:t>セールストーク</a:t>
            </a:r>
            <a:r>
              <a:rPr lang="en-US" altLang="ja-JP" sz="2400">
                <a:latin typeface="小塚ゴシック Pro R"/>
              </a:rPr>
              <a:t>C</a:t>
            </a:r>
          </a:p>
        </p:txBody>
      </p:sp>
      <p:pic>
        <p:nvPicPr>
          <p:cNvPr id="24" name="グラフィックス 23" descr="ニヤリとした顔 (塗りつぶしなし)">
            <a:extLst>
              <a:ext uri="{FF2B5EF4-FFF2-40B4-BE49-F238E27FC236}">
                <a16:creationId xmlns:a16="http://schemas.microsoft.com/office/drawing/2014/main" id="{72A864B6-83A7-45C1-9114-AAFB493FD9A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34420" y="1513963"/>
            <a:ext cx="914400" cy="914400"/>
          </a:xfrm>
          <a:prstGeom prst="rect">
            <a:avLst/>
          </a:prstGeom>
        </p:spPr>
      </p:pic>
      <p:sp>
        <p:nvSpPr>
          <p:cNvPr id="14" name="テキスト ボックス 13">
            <a:extLst>
              <a:ext uri="{FF2B5EF4-FFF2-40B4-BE49-F238E27FC236}">
                <a16:creationId xmlns:a16="http://schemas.microsoft.com/office/drawing/2014/main" id="{50224197-D7B9-4269-9876-EE62C53ECB0F}"/>
              </a:ext>
            </a:extLst>
          </p:cNvPr>
          <p:cNvSpPr txBox="1"/>
          <p:nvPr/>
        </p:nvSpPr>
        <p:spPr>
          <a:xfrm>
            <a:off x="917327" y="2174330"/>
            <a:ext cx="6156066" cy="4237057"/>
          </a:xfrm>
          <a:prstGeom prst="rect">
            <a:avLst/>
          </a:prstGeom>
          <a:noFill/>
        </p:spPr>
        <p:txBody>
          <a:bodyPr wrap="square">
            <a:spAutoFit/>
          </a:bodyPr>
          <a:lstStyle/>
          <a:p>
            <a:pPr>
              <a:spcBef>
                <a:spcPts val="800"/>
              </a:spcBef>
            </a:pPr>
            <a:r>
              <a:rPr lang="ja-JP" altLang="en-US" sz="2400">
                <a:latin typeface="小塚ゴシック Pro R"/>
              </a:rPr>
              <a:t>スポーツをする方にも安心して使用して</a:t>
            </a:r>
            <a:endParaRPr lang="en-US" altLang="ja-JP" sz="2400">
              <a:latin typeface="小塚ゴシック Pro R"/>
            </a:endParaRPr>
          </a:p>
          <a:p>
            <a:pPr>
              <a:spcBef>
                <a:spcPts val="800"/>
              </a:spcBef>
            </a:pPr>
            <a:r>
              <a:rPr lang="ja-JP" altLang="en-US" sz="2400">
                <a:latin typeface="小塚ゴシック Pro R"/>
              </a:rPr>
              <a:t>いただきたいということで、この認証を</a:t>
            </a:r>
            <a:endParaRPr lang="en-US" altLang="ja-JP" sz="2400">
              <a:latin typeface="小塚ゴシック Pro R"/>
            </a:endParaRPr>
          </a:p>
          <a:p>
            <a:pPr>
              <a:spcBef>
                <a:spcPts val="800"/>
              </a:spcBef>
            </a:pPr>
            <a:r>
              <a:rPr lang="ja-JP" altLang="en-US" sz="2400">
                <a:latin typeface="小塚ゴシック Pro R"/>
              </a:rPr>
              <a:t>取得しました。認証取得後も、ブラインド</a:t>
            </a:r>
            <a:endParaRPr lang="en-US" altLang="ja-JP" sz="2400">
              <a:latin typeface="小塚ゴシック Pro R"/>
            </a:endParaRPr>
          </a:p>
          <a:p>
            <a:pPr>
              <a:spcBef>
                <a:spcPts val="800"/>
              </a:spcBef>
            </a:pPr>
            <a:r>
              <a:rPr lang="ja-JP" altLang="en-US" sz="2400">
                <a:latin typeface="小塚ゴシック Pro R"/>
              </a:rPr>
              <a:t>調査により、禁止リスト対象の物質に</a:t>
            </a:r>
            <a:endParaRPr lang="en-US" altLang="ja-JP" sz="2400">
              <a:latin typeface="小塚ゴシック Pro R"/>
            </a:endParaRPr>
          </a:p>
          <a:p>
            <a:pPr>
              <a:spcBef>
                <a:spcPts val="800"/>
              </a:spcBef>
            </a:pPr>
            <a:r>
              <a:rPr lang="ja-JP" altLang="en-US" sz="2400">
                <a:latin typeface="小塚ゴシック Pro R"/>
              </a:rPr>
              <a:t>ついて</a:t>
            </a:r>
            <a:r>
              <a:rPr lang="en-US" altLang="ja-JP" sz="2400">
                <a:solidFill>
                  <a:srgbClr val="16B69E"/>
                </a:solidFill>
                <a:latin typeface="小塚ゴシック Pro R"/>
              </a:rPr>
              <a:t>10</a:t>
            </a:r>
            <a:r>
              <a:rPr lang="ja-JP" altLang="en-US" sz="2400">
                <a:solidFill>
                  <a:srgbClr val="16B69E"/>
                </a:solidFill>
                <a:latin typeface="小塚ゴシック Pro R"/>
              </a:rPr>
              <a:t>億分の</a:t>
            </a:r>
            <a:r>
              <a:rPr lang="en-US" altLang="ja-JP" sz="2400">
                <a:solidFill>
                  <a:srgbClr val="16B69E"/>
                </a:solidFill>
                <a:latin typeface="小塚ゴシック Pro R"/>
              </a:rPr>
              <a:t>1g</a:t>
            </a:r>
            <a:r>
              <a:rPr lang="ja-JP" altLang="en-US" sz="2400">
                <a:solidFill>
                  <a:srgbClr val="16B69E"/>
                </a:solidFill>
                <a:latin typeface="小塚ゴシック Pro R"/>
              </a:rPr>
              <a:t>レベルでチェック</a:t>
            </a:r>
            <a:r>
              <a:rPr lang="ja-JP" altLang="en-US" sz="2400">
                <a:latin typeface="小塚ゴシック Pro R"/>
              </a:rPr>
              <a:t>が</a:t>
            </a:r>
            <a:endParaRPr lang="en-US" altLang="ja-JP" sz="2400">
              <a:latin typeface="小塚ゴシック Pro R"/>
            </a:endParaRPr>
          </a:p>
          <a:p>
            <a:pPr>
              <a:spcBef>
                <a:spcPts val="800"/>
              </a:spcBef>
            </a:pPr>
            <a:r>
              <a:rPr lang="ja-JP" altLang="en-US" sz="2400">
                <a:latin typeface="小塚ゴシック Pro R"/>
              </a:rPr>
              <a:t>されるという、厳しい検査を定期的に受け</a:t>
            </a:r>
            <a:endParaRPr lang="en-US" altLang="ja-JP" sz="2400">
              <a:latin typeface="小塚ゴシック Pro R"/>
            </a:endParaRPr>
          </a:p>
          <a:p>
            <a:pPr>
              <a:spcBef>
                <a:spcPts val="800"/>
              </a:spcBef>
            </a:pPr>
            <a:r>
              <a:rPr lang="ja-JP" altLang="en-US" sz="2400">
                <a:latin typeface="小塚ゴシック Pro R"/>
              </a:rPr>
              <a:t>ています。さまざまな角度から、品質を</a:t>
            </a:r>
            <a:endParaRPr lang="en-US" altLang="ja-JP" sz="2400">
              <a:latin typeface="小塚ゴシック Pro R"/>
            </a:endParaRPr>
          </a:p>
          <a:p>
            <a:pPr>
              <a:spcBef>
                <a:spcPts val="800"/>
              </a:spcBef>
            </a:pPr>
            <a:r>
              <a:rPr lang="ja-JP" altLang="en-US" sz="2400">
                <a:latin typeface="小塚ゴシック Pro R"/>
              </a:rPr>
              <a:t>維持しようとするニュースキンの姿勢の</a:t>
            </a:r>
            <a:endParaRPr lang="en-US" altLang="ja-JP" sz="2400">
              <a:latin typeface="小塚ゴシック Pro R"/>
            </a:endParaRPr>
          </a:p>
          <a:p>
            <a:pPr>
              <a:spcBef>
                <a:spcPts val="800"/>
              </a:spcBef>
            </a:pPr>
            <a:r>
              <a:rPr lang="en-US" altLang="ja-JP" sz="2400">
                <a:latin typeface="小塚ゴシック Pro R"/>
              </a:rPr>
              <a:t>1</a:t>
            </a:r>
            <a:r>
              <a:rPr lang="ja-JP" altLang="en-US" sz="2400">
                <a:latin typeface="小塚ゴシック Pro R"/>
              </a:rPr>
              <a:t>つのあらわれです。</a:t>
            </a:r>
            <a:endParaRPr lang="en-US" altLang="ja-JP" sz="2400">
              <a:latin typeface="小塚ゴシック Pro R"/>
            </a:endParaRPr>
          </a:p>
        </p:txBody>
      </p:sp>
    </p:spTree>
    <p:extLst>
      <p:ext uri="{BB962C8B-B14F-4D97-AF65-F5344CB8AC3E}">
        <p14:creationId xmlns:p14="http://schemas.microsoft.com/office/powerpoint/2010/main" val="2106029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パクトディスク, 光 が含まれている画像&#10;&#10;自動的に生成された説明">
            <a:extLst>
              <a:ext uri="{FF2B5EF4-FFF2-40B4-BE49-F238E27FC236}">
                <a16:creationId xmlns:a16="http://schemas.microsoft.com/office/drawing/2014/main" id="{84437161-5022-42E9-BB2E-A73FD8BE835C}"/>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308" y="0"/>
            <a:ext cx="12200436" cy="6912000"/>
          </a:xfrm>
          <a:prstGeom prst="rect">
            <a:avLst/>
          </a:prstGeom>
        </p:spPr>
      </p:pic>
      <p:pic>
        <p:nvPicPr>
          <p:cNvPr id="6" name="図 5">
            <a:extLst>
              <a:ext uri="{FF2B5EF4-FFF2-40B4-BE49-F238E27FC236}">
                <a16:creationId xmlns:a16="http://schemas.microsoft.com/office/drawing/2014/main" id="{03D55B15-D7C9-4BE9-8698-C7C4FE57BEE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38400" y="2547000"/>
            <a:ext cx="3576462" cy="1764000"/>
          </a:xfrm>
          <a:prstGeom prst="rect">
            <a:avLst/>
          </a:prstGeom>
        </p:spPr>
      </p:pic>
      <p:sp>
        <p:nvSpPr>
          <p:cNvPr id="4" name="正方形/長方形 3">
            <a:extLst>
              <a:ext uri="{FF2B5EF4-FFF2-40B4-BE49-F238E27FC236}">
                <a16:creationId xmlns:a16="http://schemas.microsoft.com/office/drawing/2014/main" id="{5F495FF5-2C90-42F0-A438-D68E82487E25}"/>
              </a:ext>
            </a:extLst>
          </p:cNvPr>
          <p:cNvSpPr/>
          <p:nvPr/>
        </p:nvSpPr>
        <p:spPr>
          <a:xfrm>
            <a:off x="6858000" y="2960314"/>
            <a:ext cx="5334000" cy="937372"/>
          </a:xfrm>
          <a:prstGeom prst="rect">
            <a:avLst/>
          </a:prstGeom>
        </p:spPr>
        <p:txBody>
          <a:bodyPr wrap="square">
            <a:spAutoFit/>
          </a:bodyPr>
          <a:lstStyle/>
          <a:p>
            <a:pPr algn="ctr">
              <a:lnSpc>
                <a:spcPct val="150000"/>
              </a:lnSpc>
            </a:pPr>
            <a:r>
              <a:rPr lang="ja-JP" altLang="en-US"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ユーススパン </a:t>
            </a:r>
            <a:r>
              <a:rPr lang="en-US"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R</a:t>
            </a:r>
          </a:p>
        </p:txBody>
      </p:sp>
    </p:spTree>
    <p:extLst>
      <p:ext uri="{BB962C8B-B14F-4D97-AF65-F5344CB8AC3E}">
        <p14:creationId xmlns:p14="http://schemas.microsoft.com/office/powerpoint/2010/main" val="1435490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5195072"/>
            <a:ext cx="7275947" cy="662332"/>
          </a:xfrm>
          <a:prstGeom prst="rect">
            <a:avLst/>
          </a:prstGeom>
          <a:noFill/>
        </p:spPr>
        <p:txBody>
          <a:bodyPr wrap="square" lIns="107287" tIns="53643" rIns="107287" bIns="53643" rtlCol="0">
            <a:spAutoFit/>
          </a:bodyPr>
          <a:lstStyle/>
          <a:p>
            <a:pPr defTabSz="914377">
              <a:defRPr/>
            </a:pPr>
            <a:r>
              <a:rPr lang="en-US" altLang="ja-JP">
                <a:solidFill>
                  <a:srgbClr val="595959"/>
                </a:solidFill>
                <a:latin typeface="Verlag Book" pitchFamily="50" charset="0"/>
                <a:ea typeface="小塚ゴシック Pro R" panose="020B0400000000000000"/>
                <a:cs typeface="ヒラギノ角ゴ Pro W6"/>
              </a:rPr>
              <a:t> </a:t>
            </a:r>
            <a:r>
              <a:rPr lang="en-US">
                <a:latin typeface="Verlag Book" pitchFamily="50" charset="0"/>
                <a:ea typeface="小塚ゴシック Pro R" panose="020B0400000000000000"/>
                <a:cs typeface="Times New Roman"/>
              </a:rPr>
              <a:t>©20</a:t>
            </a:r>
            <a:r>
              <a:rPr lang="en-US" altLang="ja-JP">
                <a:latin typeface="Verlag Book" pitchFamily="50" charset="0"/>
                <a:ea typeface="小塚ゴシック Pro R" panose="020B0400000000000000"/>
                <a:cs typeface="Times New Roman"/>
              </a:rPr>
              <a:t>20</a:t>
            </a:r>
            <a:r>
              <a:rPr lang="en-US">
                <a:latin typeface="Verlag Book" pitchFamily="50" charset="0"/>
                <a:ea typeface="小塚ゴシック Pro R" panose="020B0400000000000000"/>
                <a:cs typeface="Times New Roman"/>
              </a:rPr>
              <a:t> Nu Skin Japan Co., Ltd</a:t>
            </a:r>
            <a:r>
              <a:rPr lang="en-US">
                <a:latin typeface="Verlag Book"/>
                <a:ea typeface="小塚ゴシック Pro R" panose="020B0400000000000000"/>
                <a:cs typeface="Times New Roman"/>
              </a:rPr>
              <a:t>. </a:t>
            </a:r>
            <a:endParaRPr lang="ja-JP" altLang="en-US">
              <a:solidFill>
                <a:prstClr val="black"/>
              </a:solidFill>
              <a:latin typeface="ＭＳ Ｐゴシック"/>
              <a:ea typeface="小塚ゴシック Pro R" panose="020B0400000000000000"/>
              <a:cs typeface="ＭＳ Ｐゴシック"/>
            </a:endParaRPr>
          </a:p>
          <a:p>
            <a:pPr defTabSz="914377">
              <a:defRPr/>
            </a:pPr>
            <a:r>
              <a:rPr lang="ja-JP" altLang="en-US">
                <a:latin typeface="ＭＳ Ｐゴシック"/>
                <a:ea typeface="小塚ゴシック Pro R" panose="020B0400000000000000"/>
                <a:cs typeface="Times New Roman"/>
              </a:rPr>
              <a:t>掲載されている画像等の無断転載および改変は禁じられています。</a:t>
            </a:r>
            <a:endParaRPr lang="ja-JP" altLang="en-US">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266929"/>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144D6411-B9B3-4638-BB2A-E97C0273A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489" y="1309416"/>
            <a:ext cx="4193022" cy="3204000"/>
          </a:xfrm>
          <a:prstGeom prst="rect">
            <a:avLst/>
          </a:prstGeom>
        </p:spPr>
      </p:pic>
    </p:spTree>
    <p:extLst>
      <p:ext uri="{BB962C8B-B14F-4D97-AF65-F5344CB8AC3E}">
        <p14:creationId xmlns:p14="http://schemas.microsoft.com/office/powerpoint/2010/main" val="331158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95ABFA57-E4D4-4A9A-A29A-87E0D9E3E25F}"/>
              </a:ext>
            </a:extLst>
          </p:cNvPr>
          <p:cNvGraphicFramePr>
            <a:graphicFrameLocks/>
          </p:cNvGraphicFramePr>
          <p:nvPr>
            <p:extLst>
              <p:ext uri="{D42A27DB-BD31-4B8C-83A1-F6EECF244321}">
                <p14:modId xmlns:p14="http://schemas.microsoft.com/office/powerpoint/2010/main" val="3352185676"/>
              </p:ext>
            </p:extLst>
          </p:nvPr>
        </p:nvGraphicFramePr>
        <p:xfrm>
          <a:off x="1891704" y="1266055"/>
          <a:ext cx="8065819" cy="507446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直線コネクタ 5">
            <a:extLst>
              <a:ext uri="{FF2B5EF4-FFF2-40B4-BE49-F238E27FC236}">
                <a16:creationId xmlns:a16="http://schemas.microsoft.com/office/drawing/2014/main" id="{372823C2-5DB9-475E-90EC-CC75416A295D}"/>
              </a:ext>
            </a:extLst>
          </p:cNvPr>
          <p:cNvCxnSpPr/>
          <p:nvPr/>
        </p:nvCxnSpPr>
        <p:spPr>
          <a:xfrm>
            <a:off x="6442407" y="1405264"/>
            <a:ext cx="0" cy="4104000"/>
          </a:xfrm>
          <a:prstGeom prst="line">
            <a:avLst/>
          </a:prstGeom>
          <a:ln>
            <a:solidFill>
              <a:srgbClr val="16B69E"/>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4004D8B-5EEF-4A85-8DC2-A9104967F03F}"/>
              </a:ext>
            </a:extLst>
          </p:cNvPr>
          <p:cNvSpPr txBox="1"/>
          <p:nvPr/>
        </p:nvSpPr>
        <p:spPr>
          <a:xfrm>
            <a:off x="6422027" y="4354953"/>
            <a:ext cx="1035586" cy="369332"/>
          </a:xfrm>
          <a:prstGeom prst="rect">
            <a:avLst/>
          </a:prstGeom>
          <a:noFill/>
        </p:spPr>
        <p:txBody>
          <a:bodyPr wrap="square" rtlCol="0">
            <a:spAutoFit/>
          </a:bodyPr>
          <a:lstStyle/>
          <a:p>
            <a:r>
              <a:rPr lang="ja-JP" altLang="en-US">
                <a:solidFill>
                  <a:srgbClr val="16B69E"/>
                </a:solidFill>
              </a:rPr>
              <a:t>→推計値</a:t>
            </a:r>
            <a:endParaRPr kumimoji="1" lang="ja-JP" altLang="en-US">
              <a:solidFill>
                <a:srgbClr val="16B69E"/>
              </a:solidFill>
            </a:endParaRPr>
          </a:p>
        </p:txBody>
      </p:sp>
      <p:sp>
        <p:nvSpPr>
          <p:cNvPr id="9" name="テキスト ボックス 8">
            <a:extLst>
              <a:ext uri="{FF2B5EF4-FFF2-40B4-BE49-F238E27FC236}">
                <a16:creationId xmlns:a16="http://schemas.microsoft.com/office/drawing/2014/main" id="{D2B30AB3-8B1F-42A3-A497-72509A7D701B}"/>
              </a:ext>
            </a:extLst>
          </p:cNvPr>
          <p:cNvSpPr txBox="1"/>
          <p:nvPr/>
        </p:nvSpPr>
        <p:spPr>
          <a:xfrm>
            <a:off x="5406820" y="4354953"/>
            <a:ext cx="1035586" cy="369332"/>
          </a:xfrm>
          <a:prstGeom prst="rect">
            <a:avLst/>
          </a:prstGeom>
          <a:noFill/>
        </p:spPr>
        <p:txBody>
          <a:bodyPr wrap="square" rtlCol="0">
            <a:spAutoFit/>
          </a:bodyPr>
          <a:lstStyle/>
          <a:p>
            <a:r>
              <a:rPr kumimoji="1" lang="ja-JP" altLang="en-US">
                <a:solidFill>
                  <a:srgbClr val="16B69E"/>
                </a:solidFill>
              </a:rPr>
              <a:t>実績値←</a:t>
            </a:r>
          </a:p>
        </p:txBody>
      </p:sp>
      <p:sp>
        <p:nvSpPr>
          <p:cNvPr id="11" name="テキスト ボックス 10">
            <a:extLst>
              <a:ext uri="{FF2B5EF4-FFF2-40B4-BE49-F238E27FC236}">
                <a16:creationId xmlns:a16="http://schemas.microsoft.com/office/drawing/2014/main" id="{FB0B6556-62C6-467B-9E93-423C1AEE31A7}"/>
              </a:ext>
            </a:extLst>
          </p:cNvPr>
          <p:cNvSpPr txBox="1"/>
          <p:nvPr/>
        </p:nvSpPr>
        <p:spPr>
          <a:xfrm>
            <a:off x="720654" y="416741"/>
            <a:ext cx="7535071" cy="584775"/>
          </a:xfrm>
          <a:prstGeom prst="rect">
            <a:avLst/>
          </a:prstGeom>
          <a:noFill/>
        </p:spPr>
        <p:txBody>
          <a:bodyPr wrap="square" rtlCol="0">
            <a:spAutoFit/>
          </a:bodyPr>
          <a:lstStyle/>
          <a:p>
            <a:r>
              <a:rPr lang="ja-JP" altLang="en-US" sz="3200">
                <a:latin typeface="小塚ゴシック Pro R" panose="020B0400000000000000" pitchFamily="34" charset="-128"/>
                <a:ea typeface="小塚ゴシック Pro R" panose="020B0400000000000000" pitchFamily="34" charset="-128"/>
              </a:rPr>
              <a:t>延び続ける平均寿命</a:t>
            </a:r>
            <a:endParaRPr lang="en-US" altLang="ja-JP" sz="3200">
              <a:latin typeface="小塚ゴシック Pro R" panose="020B0400000000000000" pitchFamily="34" charset="-128"/>
              <a:ea typeface="小塚ゴシック Pro R" panose="020B0400000000000000" pitchFamily="34" charset="-128"/>
            </a:endParaRPr>
          </a:p>
        </p:txBody>
      </p:sp>
      <p:sp>
        <p:nvSpPr>
          <p:cNvPr id="2" name="正方形/長方形 1">
            <a:extLst>
              <a:ext uri="{FF2B5EF4-FFF2-40B4-BE49-F238E27FC236}">
                <a16:creationId xmlns:a16="http://schemas.microsoft.com/office/drawing/2014/main" id="{C5C46131-001B-41E9-A789-81196B916CA3}"/>
              </a:ext>
            </a:extLst>
          </p:cNvPr>
          <p:cNvSpPr/>
          <p:nvPr/>
        </p:nvSpPr>
        <p:spPr>
          <a:xfrm>
            <a:off x="8557145" y="6450926"/>
            <a:ext cx="3791423" cy="276999"/>
          </a:xfrm>
          <a:prstGeom prst="rect">
            <a:avLst/>
          </a:prstGeom>
        </p:spPr>
        <p:txBody>
          <a:bodyPr wrap="none">
            <a:spAutoFit/>
          </a:bodyPr>
          <a:lstStyle/>
          <a:p>
            <a:r>
              <a:rPr lang="ja-JP" altLang="en-US" sz="1200"/>
              <a:t>出典：内閣府 令和</a:t>
            </a:r>
            <a:r>
              <a:rPr lang="en-US" altLang="ja-JP" sz="1200"/>
              <a:t>2</a:t>
            </a:r>
            <a:r>
              <a:rPr lang="ja-JP" altLang="en-US" sz="1200"/>
              <a:t>年版高齢社会白書（全体版）　　</a:t>
            </a:r>
            <a:endParaRPr lang="en-US" altLang="ja-JP" sz="1200"/>
          </a:p>
        </p:txBody>
      </p:sp>
    </p:spTree>
    <p:extLst>
      <p:ext uri="{BB962C8B-B14F-4D97-AF65-F5344CB8AC3E}">
        <p14:creationId xmlns:p14="http://schemas.microsoft.com/office/powerpoint/2010/main" val="340245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パクトディスク, 光 が含まれている画像&#10;&#10;自動的に生成された説明">
            <a:extLst>
              <a:ext uri="{FF2B5EF4-FFF2-40B4-BE49-F238E27FC236}">
                <a16:creationId xmlns:a16="http://schemas.microsoft.com/office/drawing/2014/main" id="{84437161-5022-42E9-BB2E-A73FD8BE835C}"/>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308" y="0"/>
            <a:ext cx="12200436" cy="6912000"/>
          </a:xfrm>
          <a:prstGeom prst="rect">
            <a:avLst/>
          </a:prstGeom>
        </p:spPr>
      </p:pic>
      <p:pic>
        <p:nvPicPr>
          <p:cNvPr id="6" name="図 5">
            <a:extLst>
              <a:ext uri="{FF2B5EF4-FFF2-40B4-BE49-F238E27FC236}">
                <a16:creationId xmlns:a16="http://schemas.microsoft.com/office/drawing/2014/main" id="{03D55B15-D7C9-4BE9-8698-C7C4FE57BEE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38400" y="2547000"/>
            <a:ext cx="3576462" cy="1764000"/>
          </a:xfrm>
          <a:prstGeom prst="rect">
            <a:avLst/>
          </a:prstGeom>
        </p:spPr>
      </p:pic>
      <p:grpSp>
        <p:nvGrpSpPr>
          <p:cNvPr id="2" name="グループ化 1">
            <a:extLst>
              <a:ext uri="{FF2B5EF4-FFF2-40B4-BE49-F238E27FC236}">
                <a16:creationId xmlns:a16="http://schemas.microsoft.com/office/drawing/2014/main" id="{5740ED26-D605-4E0F-9672-51D03BE83E3C}"/>
              </a:ext>
            </a:extLst>
          </p:cNvPr>
          <p:cNvGrpSpPr/>
          <p:nvPr/>
        </p:nvGrpSpPr>
        <p:grpSpPr>
          <a:xfrm>
            <a:off x="6858000" y="2528754"/>
            <a:ext cx="5334000" cy="1612594"/>
            <a:chOff x="6858000" y="2646360"/>
            <a:chExt cx="5334000" cy="1612594"/>
          </a:xfrm>
        </p:grpSpPr>
        <p:sp>
          <p:nvSpPr>
            <p:cNvPr id="4" name="正方形/長方形 3">
              <a:extLst>
                <a:ext uri="{FF2B5EF4-FFF2-40B4-BE49-F238E27FC236}">
                  <a16:creationId xmlns:a16="http://schemas.microsoft.com/office/drawing/2014/main" id="{5F495FF5-2C90-42F0-A438-D68E82487E25}"/>
                </a:ext>
              </a:extLst>
            </p:cNvPr>
            <p:cNvSpPr/>
            <p:nvPr/>
          </p:nvSpPr>
          <p:spPr>
            <a:xfrm>
              <a:off x="6858000" y="2646360"/>
              <a:ext cx="5334000" cy="937372"/>
            </a:xfrm>
            <a:prstGeom prst="rect">
              <a:avLst/>
            </a:prstGeom>
          </p:spPr>
          <p:txBody>
            <a:bodyPr wrap="square">
              <a:spAutoFit/>
            </a:bodyPr>
            <a:lstStyle/>
            <a:p>
              <a:pPr algn="ctr">
                <a:lnSpc>
                  <a:spcPct val="150000"/>
                </a:lnSpc>
              </a:pPr>
              <a:r>
                <a:rPr lang="ja-JP" altLang="en-US"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ユーススパン </a:t>
              </a:r>
              <a:r>
                <a:rPr lang="en-US"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R</a:t>
              </a:r>
            </a:p>
          </p:txBody>
        </p:sp>
        <p:sp>
          <p:nvSpPr>
            <p:cNvPr id="5" name="正方形/長方形 4">
              <a:extLst>
                <a:ext uri="{FF2B5EF4-FFF2-40B4-BE49-F238E27FC236}">
                  <a16:creationId xmlns:a16="http://schemas.microsoft.com/office/drawing/2014/main" id="{F2B872DA-8942-4E57-A5A1-EEDF2FAA8D1D}"/>
                </a:ext>
              </a:extLst>
            </p:cNvPr>
            <p:cNvSpPr/>
            <p:nvPr/>
          </p:nvSpPr>
          <p:spPr>
            <a:xfrm>
              <a:off x="7035452" y="3321582"/>
              <a:ext cx="4989534" cy="937372"/>
            </a:xfrm>
            <a:prstGeom prst="rect">
              <a:avLst/>
            </a:prstGeom>
          </p:spPr>
          <p:txBody>
            <a:bodyPr wrap="square">
              <a:spAutoFit/>
            </a:bodyPr>
            <a:lstStyle/>
            <a:p>
              <a:pPr algn="ctr">
                <a:lnSpc>
                  <a:spcPct val="150000"/>
                </a:lnSpc>
              </a:pPr>
              <a:r>
                <a:rPr lang="ja-JP" altLang="en-US"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誕生</a:t>
              </a:r>
              <a:endParaRPr lang="en-US"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grpSp>
    </p:spTree>
    <p:extLst>
      <p:ext uri="{BB962C8B-B14F-4D97-AF65-F5344CB8AC3E}">
        <p14:creationId xmlns:p14="http://schemas.microsoft.com/office/powerpoint/2010/main" val="1404720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DD8522F-EBEA-40A4-8C2A-074013A752F0}"/>
              </a:ext>
            </a:extLst>
          </p:cNvPr>
          <p:cNvSpPr txBox="1"/>
          <p:nvPr/>
        </p:nvSpPr>
        <p:spPr>
          <a:xfrm>
            <a:off x="794328" y="2768601"/>
            <a:ext cx="3231572" cy="1323439"/>
          </a:xfrm>
          <a:prstGeom prst="rect">
            <a:avLst/>
          </a:prstGeom>
          <a:noFill/>
        </p:spPr>
        <p:txBody>
          <a:bodyPr wrap="square" rtlCol="0">
            <a:spAutoFit/>
          </a:bodyPr>
          <a:lstStyle/>
          <a:p>
            <a:pPr algn="ctr"/>
            <a:r>
              <a:rPr lang="en-US" altLang="ja-JP" sz="8000" spc="300">
                <a:solidFill>
                  <a:schemeClr val="tx1">
                    <a:lumMod val="60000"/>
                    <a:lumOff val="40000"/>
                  </a:schemeClr>
                </a:solidFill>
              </a:rPr>
              <a:t>Youth</a:t>
            </a:r>
            <a:endParaRPr kumimoji="1" lang="ja-JP" altLang="en-US" sz="8000" spc="300">
              <a:solidFill>
                <a:schemeClr val="tx1">
                  <a:lumMod val="60000"/>
                  <a:lumOff val="40000"/>
                </a:schemeClr>
              </a:solidFill>
            </a:endParaRPr>
          </a:p>
        </p:txBody>
      </p:sp>
      <p:sp>
        <p:nvSpPr>
          <p:cNvPr id="6" name="正方形/長方形 5">
            <a:extLst>
              <a:ext uri="{FF2B5EF4-FFF2-40B4-BE49-F238E27FC236}">
                <a16:creationId xmlns:a16="http://schemas.microsoft.com/office/drawing/2014/main" id="{899B40CF-392F-4870-8815-E2A9B4EE133D}"/>
              </a:ext>
            </a:extLst>
          </p:cNvPr>
          <p:cNvSpPr/>
          <p:nvPr/>
        </p:nvSpPr>
        <p:spPr>
          <a:xfrm>
            <a:off x="3947195" y="3207435"/>
            <a:ext cx="646331" cy="646331"/>
          </a:xfrm>
          <a:prstGeom prst="rect">
            <a:avLst/>
          </a:prstGeom>
        </p:spPr>
        <p:txBody>
          <a:bodyPr wrap="none">
            <a:spAutoFit/>
          </a:bodyPr>
          <a:lstStyle/>
          <a:p>
            <a:r>
              <a:rPr lang="ja-JP" altLang="en-US" sz="3600">
                <a:solidFill>
                  <a:srgbClr val="95C9F9"/>
                </a:solidFill>
              </a:rPr>
              <a:t>＋</a:t>
            </a:r>
            <a:endParaRPr lang="en-US" altLang="ja-JP" sz="3600">
              <a:solidFill>
                <a:srgbClr val="95C9F9"/>
              </a:solidFill>
            </a:endParaRPr>
          </a:p>
        </p:txBody>
      </p:sp>
      <p:sp>
        <p:nvSpPr>
          <p:cNvPr id="7" name="テキスト ボックス 6">
            <a:extLst>
              <a:ext uri="{FF2B5EF4-FFF2-40B4-BE49-F238E27FC236}">
                <a16:creationId xmlns:a16="http://schemas.microsoft.com/office/drawing/2014/main" id="{B0045F9A-98AA-4622-BA90-B5F3ED9175C5}"/>
              </a:ext>
            </a:extLst>
          </p:cNvPr>
          <p:cNvSpPr txBox="1"/>
          <p:nvPr/>
        </p:nvSpPr>
        <p:spPr>
          <a:xfrm>
            <a:off x="4475959" y="2767280"/>
            <a:ext cx="3231572" cy="1323439"/>
          </a:xfrm>
          <a:prstGeom prst="rect">
            <a:avLst/>
          </a:prstGeom>
          <a:noFill/>
        </p:spPr>
        <p:txBody>
          <a:bodyPr wrap="square" rtlCol="0">
            <a:spAutoFit/>
          </a:bodyPr>
          <a:lstStyle/>
          <a:p>
            <a:pPr algn="ctr"/>
            <a:r>
              <a:rPr lang="en-US" altLang="ja-JP" sz="8000" spc="300">
                <a:solidFill>
                  <a:schemeClr val="tx1">
                    <a:lumMod val="60000"/>
                    <a:lumOff val="40000"/>
                  </a:schemeClr>
                </a:solidFill>
              </a:rPr>
              <a:t>Span</a:t>
            </a:r>
            <a:endParaRPr kumimoji="1" lang="ja-JP" altLang="en-US" sz="8000" spc="300">
              <a:solidFill>
                <a:schemeClr val="tx1">
                  <a:lumMod val="60000"/>
                  <a:lumOff val="40000"/>
                </a:schemeClr>
              </a:solidFill>
            </a:endParaRPr>
          </a:p>
        </p:txBody>
      </p:sp>
      <p:sp>
        <p:nvSpPr>
          <p:cNvPr id="8" name="正方形/長方形 7">
            <a:extLst>
              <a:ext uri="{FF2B5EF4-FFF2-40B4-BE49-F238E27FC236}">
                <a16:creationId xmlns:a16="http://schemas.microsoft.com/office/drawing/2014/main" id="{51DAC567-8D45-489A-9C6C-B556D14C7930}"/>
              </a:ext>
            </a:extLst>
          </p:cNvPr>
          <p:cNvSpPr/>
          <p:nvPr/>
        </p:nvSpPr>
        <p:spPr>
          <a:xfrm>
            <a:off x="7738360" y="3200048"/>
            <a:ext cx="659155" cy="646331"/>
          </a:xfrm>
          <a:prstGeom prst="rect">
            <a:avLst/>
          </a:prstGeom>
        </p:spPr>
        <p:txBody>
          <a:bodyPr wrap="none">
            <a:spAutoFit/>
          </a:bodyPr>
          <a:lstStyle/>
          <a:p>
            <a:r>
              <a:rPr lang="ja-JP" altLang="en-US" sz="3600" b="1">
                <a:solidFill>
                  <a:srgbClr val="FF66FF"/>
                </a:solidFill>
              </a:rPr>
              <a:t>＋</a:t>
            </a:r>
            <a:endParaRPr lang="en-US" altLang="ja-JP" sz="3600" b="1">
              <a:solidFill>
                <a:srgbClr val="FF66FF"/>
              </a:solidFill>
            </a:endParaRPr>
          </a:p>
        </p:txBody>
      </p:sp>
      <p:sp>
        <p:nvSpPr>
          <p:cNvPr id="9" name="テキスト ボックス 8">
            <a:extLst>
              <a:ext uri="{FF2B5EF4-FFF2-40B4-BE49-F238E27FC236}">
                <a16:creationId xmlns:a16="http://schemas.microsoft.com/office/drawing/2014/main" id="{FB9B3A7A-3ED6-4E09-BB56-7FB5C53F71E7}"/>
              </a:ext>
            </a:extLst>
          </p:cNvPr>
          <p:cNvSpPr txBox="1"/>
          <p:nvPr/>
        </p:nvSpPr>
        <p:spPr>
          <a:xfrm>
            <a:off x="7961318" y="2754580"/>
            <a:ext cx="3231572" cy="1569660"/>
          </a:xfrm>
          <a:prstGeom prst="rect">
            <a:avLst/>
          </a:prstGeom>
          <a:noFill/>
          <a:ln>
            <a:noFill/>
          </a:ln>
        </p:spPr>
        <p:txBody>
          <a:bodyPr wrap="square" rtlCol="0">
            <a:spAutoFit/>
          </a:bodyPr>
          <a:lstStyle/>
          <a:p>
            <a:pPr algn="ctr"/>
            <a:r>
              <a:rPr lang="en-US" altLang="ja-JP" sz="9600" b="1" spc="300">
                <a:gradFill>
                  <a:gsLst>
                    <a:gs pos="0">
                      <a:schemeClr val="tx1">
                        <a:lumMod val="60000"/>
                        <a:lumOff val="40000"/>
                      </a:schemeClr>
                    </a:gs>
                    <a:gs pos="61000">
                      <a:schemeClr val="tx1"/>
                    </a:gs>
                    <a:gs pos="84000">
                      <a:srgbClr val="A0AEC4"/>
                    </a:gs>
                    <a:gs pos="97000">
                      <a:srgbClr val="F7ECFC"/>
                    </a:gs>
                    <a:gs pos="74000">
                      <a:srgbClr val="D6E3F3"/>
                    </a:gs>
                    <a:gs pos="37000">
                      <a:srgbClr val="D5E0F2"/>
                    </a:gs>
                    <a:gs pos="7000">
                      <a:srgbClr val="CBDEF5"/>
                    </a:gs>
                    <a:gs pos="18000">
                      <a:schemeClr val="tx1"/>
                    </a:gs>
                  </a:gsLst>
                  <a:lin ang="13500000" scaled="1"/>
                </a:gradFill>
              </a:rPr>
              <a:t>R</a:t>
            </a:r>
            <a:endParaRPr kumimoji="1" lang="ja-JP" altLang="en-US" sz="9600" b="1" spc="300">
              <a:gradFill>
                <a:gsLst>
                  <a:gs pos="0">
                    <a:schemeClr val="tx1">
                      <a:lumMod val="60000"/>
                      <a:lumOff val="40000"/>
                    </a:schemeClr>
                  </a:gs>
                  <a:gs pos="61000">
                    <a:schemeClr val="tx1"/>
                  </a:gs>
                  <a:gs pos="84000">
                    <a:srgbClr val="A0AEC4"/>
                  </a:gs>
                  <a:gs pos="97000">
                    <a:srgbClr val="F7ECFC"/>
                  </a:gs>
                  <a:gs pos="74000">
                    <a:srgbClr val="D6E3F3"/>
                  </a:gs>
                  <a:gs pos="37000">
                    <a:srgbClr val="D5E0F2"/>
                  </a:gs>
                  <a:gs pos="7000">
                    <a:srgbClr val="CBDEF5"/>
                  </a:gs>
                  <a:gs pos="18000">
                    <a:schemeClr val="tx1"/>
                  </a:gs>
                </a:gsLst>
                <a:lin ang="13500000" scaled="1"/>
              </a:gradFill>
            </a:endParaRPr>
          </a:p>
        </p:txBody>
      </p:sp>
      <p:sp>
        <p:nvSpPr>
          <p:cNvPr id="10" name="右中かっこ 9">
            <a:extLst>
              <a:ext uri="{FF2B5EF4-FFF2-40B4-BE49-F238E27FC236}">
                <a16:creationId xmlns:a16="http://schemas.microsoft.com/office/drawing/2014/main" id="{24758F5D-AAF1-434C-90FF-9A73867EECCF}"/>
              </a:ext>
            </a:extLst>
          </p:cNvPr>
          <p:cNvSpPr/>
          <p:nvPr/>
        </p:nvSpPr>
        <p:spPr>
          <a:xfrm rot="5400000">
            <a:off x="2138865" y="3170109"/>
            <a:ext cx="536441" cy="2377657"/>
          </a:xfrm>
          <a:prstGeom prst="rightBrace">
            <a:avLst>
              <a:gd name="adj1" fmla="val 56328"/>
              <a:gd name="adj2" fmla="val 51452"/>
            </a:avLst>
          </a:prstGeom>
          <a:ln>
            <a:solidFill>
              <a:srgbClr val="95C9F9"/>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solidFill>
                <a:srgbClr val="95C9F9"/>
              </a:solidFill>
            </a:endParaRPr>
          </a:p>
        </p:txBody>
      </p:sp>
      <p:sp>
        <p:nvSpPr>
          <p:cNvPr id="11" name="正方形/長方形 10">
            <a:extLst>
              <a:ext uri="{FF2B5EF4-FFF2-40B4-BE49-F238E27FC236}">
                <a16:creationId xmlns:a16="http://schemas.microsoft.com/office/drawing/2014/main" id="{53B487D5-405A-4E0B-8C1F-1794C8B0AB38}"/>
              </a:ext>
            </a:extLst>
          </p:cNvPr>
          <p:cNvSpPr/>
          <p:nvPr/>
        </p:nvSpPr>
        <p:spPr>
          <a:xfrm>
            <a:off x="859643" y="4814603"/>
            <a:ext cx="3057247" cy="584775"/>
          </a:xfrm>
          <a:prstGeom prst="rect">
            <a:avLst/>
          </a:prstGeom>
        </p:spPr>
        <p:txBody>
          <a:bodyPr wrap="none">
            <a:spAutoFit/>
          </a:bodyPr>
          <a:lstStyle/>
          <a:p>
            <a:pPr algn="ctr"/>
            <a:r>
              <a:rPr lang="ja-JP" altLang="en-US" sz="3200"/>
              <a:t>ユース（若さ）</a:t>
            </a:r>
            <a:endParaRPr lang="en-US" altLang="ja-JP" sz="3200"/>
          </a:p>
        </p:txBody>
      </p:sp>
      <p:sp>
        <p:nvSpPr>
          <p:cNvPr id="12" name="正方形/長方形 11">
            <a:extLst>
              <a:ext uri="{FF2B5EF4-FFF2-40B4-BE49-F238E27FC236}">
                <a16:creationId xmlns:a16="http://schemas.microsoft.com/office/drawing/2014/main" id="{0457CBA7-26B2-4796-A672-85392736FEEB}"/>
              </a:ext>
            </a:extLst>
          </p:cNvPr>
          <p:cNvSpPr/>
          <p:nvPr/>
        </p:nvSpPr>
        <p:spPr>
          <a:xfrm>
            <a:off x="859643" y="461999"/>
            <a:ext cx="2749471" cy="707886"/>
          </a:xfrm>
          <a:prstGeom prst="rect">
            <a:avLst/>
          </a:prstGeom>
        </p:spPr>
        <p:txBody>
          <a:bodyPr wrap="none">
            <a:spAutoFit/>
          </a:bodyPr>
          <a:lstStyle/>
          <a:p>
            <a:r>
              <a:rPr lang="ja-JP" altLang="en-US" sz="4000"/>
              <a:t>名前の由来</a:t>
            </a:r>
            <a:endParaRPr lang="en-US" altLang="ja-JP" sz="4000"/>
          </a:p>
        </p:txBody>
      </p:sp>
      <p:sp>
        <p:nvSpPr>
          <p:cNvPr id="15" name="正方形/長方形 14">
            <a:extLst>
              <a:ext uri="{FF2B5EF4-FFF2-40B4-BE49-F238E27FC236}">
                <a16:creationId xmlns:a16="http://schemas.microsoft.com/office/drawing/2014/main" id="{3D2BEE02-F5A0-4E46-A1D5-66AC121B5A14}"/>
              </a:ext>
            </a:extLst>
          </p:cNvPr>
          <p:cNvSpPr/>
          <p:nvPr/>
        </p:nvSpPr>
        <p:spPr>
          <a:xfrm>
            <a:off x="4526439" y="4814603"/>
            <a:ext cx="3057247" cy="584775"/>
          </a:xfrm>
          <a:prstGeom prst="rect">
            <a:avLst/>
          </a:prstGeom>
        </p:spPr>
        <p:txBody>
          <a:bodyPr wrap="none">
            <a:spAutoFit/>
          </a:bodyPr>
          <a:lstStyle/>
          <a:p>
            <a:pPr algn="ctr"/>
            <a:r>
              <a:rPr lang="ja-JP" altLang="en-US" sz="3200"/>
              <a:t>スパン（期間）</a:t>
            </a:r>
            <a:endParaRPr lang="en-US" altLang="ja-JP" sz="3200"/>
          </a:p>
        </p:txBody>
      </p:sp>
      <p:sp>
        <p:nvSpPr>
          <p:cNvPr id="16" name="正方形/長方形 15">
            <a:extLst>
              <a:ext uri="{FF2B5EF4-FFF2-40B4-BE49-F238E27FC236}">
                <a16:creationId xmlns:a16="http://schemas.microsoft.com/office/drawing/2014/main" id="{217E692A-99BF-490F-9E5D-5AFA0372A803}"/>
              </a:ext>
            </a:extLst>
          </p:cNvPr>
          <p:cNvSpPr/>
          <p:nvPr/>
        </p:nvSpPr>
        <p:spPr>
          <a:xfrm>
            <a:off x="7753505" y="2166060"/>
            <a:ext cx="3980577" cy="646331"/>
          </a:xfrm>
          <a:prstGeom prst="rect">
            <a:avLst/>
          </a:prstGeom>
        </p:spPr>
        <p:txBody>
          <a:bodyPr wrap="none">
            <a:spAutoFit/>
          </a:bodyPr>
          <a:lstStyle/>
          <a:p>
            <a:r>
              <a:rPr lang="ja-JP" altLang="en-US" sz="3600" b="1"/>
              <a:t>レスベラトロール</a:t>
            </a:r>
            <a:endParaRPr lang="en-US" altLang="ja-JP" sz="3600" b="1"/>
          </a:p>
        </p:txBody>
      </p:sp>
      <p:sp>
        <p:nvSpPr>
          <p:cNvPr id="17" name="右中かっこ 16">
            <a:extLst>
              <a:ext uri="{FF2B5EF4-FFF2-40B4-BE49-F238E27FC236}">
                <a16:creationId xmlns:a16="http://schemas.microsoft.com/office/drawing/2014/main" id="{9883A3FF-304A-4B9F-B403-B3B266CEFD98}"/>
              </a:ext>
            </a:extLst>
          </p:cNvPr>
          <p:cNvSpPr/>
          <p:nvPr/>
        </p:nvSpPr>
        <p:spPr>
          <a:xfrm rot="5400000">
            <a:off x="5823524" y="3152160"/>
            <a:ext cx="536441" cy="2377657"/>
          </a:xfrm>
          <a:prstGeom prst="rightBrace">
            <a:avLst>
              <a:gd name="adj1" fmla="val 56328"/>
              <a:gd name="adj2" fmla="val 51452"/>
            </a:avLst>
          </a:prstGeom>
          <a:ln>
            <a:solidFill>
              <a:srgbClr val="95C9F9"/>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865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9"/>
                                        </p:tgtEl>
                                        <p:attrNameLst>
                                          <p:attrName>style.color</p:attrName>
                                        </p:attrNameLst>
                                      </p:cBhvr>
                                      <p:to>
                                        <a:srgbClr val="FF66FF"/>
                                      </p:to>
                                    </p:animClr>
                                    <p:animClr clrSpc="rgb" dir="cw">
                                      <p:cBhvr>
                                        <p:cTn id="7" dur="500" fill="hold"/>
                                        <p:tgtEl>
                                          <p:spTgt spid="9"/>
                                        </p:tgtEl>
                                        <p:attrNameLst>
                                          <p:attrName>fillcolor</p:attrName>
                                        </p:attrNameLst>
                                      </p:cBhvr>
                                      <p:to>
                                        <a:srgbClr val="FF66FF"/>
                                      </p:to>
                                    </p:animClr>
                                    <p:set>
                                      <p:cBhvr>
                                        <p:cTn id="8" dur="500" fill="hold"/>
                                        <p:tgtEl>
                                          <p:spTgt spid="9"/>
                                        </p:tgtEl>
                                        <p:attrNameLst>
                                          <p:attrName>fill.type</p:attrName>
                                        </p:attrNameLst>
                                      </p:cBhvr>
                                      <p:to>
                                        <p:strVal val="solid"/>
                                      </p:to>
                                    </p:set>
                                    <p:anim to="1.5" calcmode="lin" valueType="num">
                                      <p:cBhvr override="childStyle">
                                        <p:cTn id="9" dur="500" fill="hold"/>
                                        <p:tgtEl>
                                          <p:spTgt spid="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D8C1D2-FC02-4A50-A659-3A3C9F2E7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69273" y="-27710"/>
            <a:ext cx="12261273" cy="6973598"/>
          </a:xfrm>
          <a:prstGeom prst="rect">
            <a:avLst/>
          </a:prstGeom>
          <a:noFill/>
        </p:spPr>
      </p:pic>
      <p:sp>
        <p:nvSpPr>
          <p:cNvPr id="7" name="テキスト ボックス 6">
            <a:extLst>
              <a:ext uri="{FF2B5EF4-FFF2-40B4-BE49-F238E27FC236}">
                <a16:creationId xmlns:a16="http://schemas.microsoft.com/office/drawing/2014/main" id="{0B745C10-F735-4B14-825D-75631B322994}"/>
              </a:ext>
            </a:extLst>
          </p:cNvPr>
          <p:cNvSpPr txBox="1"/>
          <p:nvPr/>
        </p:nvSpPr>
        <p:spPr>
          <a:xfrm>
            <a:off x="-838200" y="-2895600"/>
            <a:ext cx="3562350" cy="13172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rPr>
              <a:t>R</a:t>
            </a:r>
            <a:endParaRPr kumimoji="1" lang="ja-JP" altLang="en-US" sz="85000" b="0" i="0" u="none" strike="noStrike" kern="1200" cap="none" spc="0" normalizeH="0" baseline="0" noProof="0">
              <a:ln>
                <a:noFill/>
              </a:ln>
              <a:solidFill>
                <a:schemeClr val="bg1"/>
              </a:solidFill>
              <a:effectLst/>
              <a:uLnTx/>
              <a:uFillTx/>
              <a:latin typeface="Abadi" panose="020B0604020104020204" pitchFamily="34" charset="0"/>
              <a:ea typeface="ＭＳ Ｐゴシック" panose="020B0600070205080204" pitchFamily="50" charset="-128"/>
              <a:cs typeface="Angsana New" panose="02020603050405020304" pitchFamily="18" charset="-34"/>
            </a:endParaRPr>
          </a:p>
        </p:txBody>
      </p:sp>
      <p:sp>
        <p:nvSpPr>
          <p:cNvPr id="11" name="正方形/長方形 10">
            <a:extLst>
              <a:ext uri="{FF2B5EF4-FFF2-40B4-BE49-F238E27FC236}">
                <a16:creationId xmlns:a16="http://schemas.microsoft.com/office/drawing/2014/main" id="{6537A604-1027-4E64-ABFF-F1EF4B9D0FDA}"/>
              </a:ext>
            </a:extLst>
          </p:cNvPr>
          <p:cNvSpPr/>
          <p:nvPr/>
        </p:nvSpPr>
        <p:spPr>
          <a:xfrm>
            <a:off x="5473700" y="1845000"/>
            <a:ext cx="6732000" cy="31680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DF81EA2-32ED-44A0-9BB3-D0A2EFAEA554}"/>
              </a:ext>
            </a:extLst>
          </p:cNvPr>
          <p:cNvSpPr/>
          <p:nvPr/>
        </p:nvSpPr>
        <p:spPr>
          <a:xfrm>
            <a:off x="5473700" y="2073853"/>
            <a:ext cx="6732000" cy="2710294"/>
          </a:xfrm>
          <a:prstGeom prst="rect">
            <a:avLst/>
          </a:prstGeom>
        </p:spPr>
        <p:txBody>
          <a:bodyPr wrap="square">
            <a:spAutoFit/>
          </a:bodyPr>
          <a:lstStyle/>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ユーススパン </a:t>
            </a:r>
            <a:r>
              <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R</a:t>
            </a: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 </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製品コンセプト</a:t>
            </a:r>
            <a:endPar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a:p>
            <a:pPr algn="ctr">
              <a:lnSpc>
                <a:spcPct val="150000"/>
              </a:lnSpc>
            </a:pPr>
            <a:r>
              <a:rPr lang="en-US" altLang="ja-JP" sz="2800">
                <a:solidFill>
                  <a:schemeClr val="bg1"/>
                </a:solidFill>
                <a:effectLst>
                  <a:outerShdw blurRad="38100" dist="38100" dir="2700000" algn="tl">
                    <a:srgbClr val="000000">
                      <a:alpha val="43137"/>
                    </a:srgbClr>
                  </a:outerShdw>
                </a:effectLst>
                <a:latin typeface="Verlag Light" pitchFamily="50" charset="0"/>
              </a:rPr>
              <a:t>ageLOC YOUTHSPAN</a:t>
            </a:r>
            <a:r>
              <a:rPr lang="ja-JP" altLang="en-US" sz="2800">
                <a:solidFill>
                  <a:schemeClr val="bg1"/>
                </a:solidFill>
                <a:effectLst>
                  <a:outerShdw blurRad="38100" dist="38100" dir="2700000" algn="tl">
                    <a:srgbClr val="000000">
                      <a:alpha val="43137"/>
                    </a:srgbClr>
                  </a:outerShdw>
                </a:effectLst>
                <a:latin typeface="Verlag Light" pitchFamily="50" charset="0"/>
              </a:rPr>
              <a:t> </a:t>
            </a:r>
            <a:r>
              <a:rPr lang="en-US" altLang="ja-JP" sz="2800">
                <a:solidFill>
                  <a:schemeClr val="bg1"/>
                </a:solidFill>
                <a:effectLst>
                  <a:outerShdw blurRad="38100" dist="38100" dir="2700000" algn="tl">
                    <a:srgbClr val="000000">
                      <a:alpha val="43137"/>
                    </a:srgbClr>
                  </a:outerShdw>
                </a:effectLst>
                <a:latin typeface="Verlag Light" pitchFamily="50" charset="0"/>
              </a:rPr>
              <a:t>R</a:t>
            </a:r>
            <a:endParaRPr lang="ja-JP" altLang="ja-JP" sz="36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28026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anim calcmode="lin" valueType="num">
                                      <p:cBhvr>
                                        <p:cTn id="10" dur="1000" fill="hold"/>
                                        <p:tgtEl>
                                          <p:spTgt spid="7"/>
                                        </p:tgtEl>
                                        <p:attrNameLst>
                                          <p:attrName>ppt_x</p:attrName>
                                        </p:attrNameLst>
                                      </p:cBhvr>
                                      <p:tavLst>
                                        <p:tav tm="0">
                                          <p:val>
                                            <p:fltVal val="0.5"/>
                                          </p:val>
                                        </p:tav>
                                        <p:tav tm="100000">
                                          <p:val>
                                            <p:strVal val="#ppt_x"/>
                                          </p:val>
                                        </p:tav>
                                      </p:tavLst>
                                    </p:anim>
                                    <p:anim calcmode="lin" valueType="num">
                                      <p:cBhvr>
                                        <p:cTn id="11" dur="10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コンパクトディスク, 光 が含まれている画像&#10;&#10;自動的に生成された説明">
            <a:extLst>
              <a:ext uri="{FF2B5EF4-FFF2-40B4-BE49-F238E27FC236}">
                <a16:creationId xmlns:a16="http://schemas.microsoft.com/office/drawing/2014/main" id="{A6728661-3904-46BA-85EF-5AF688A1B64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t="-2" r="3093"/>
          <a:stretch/>
        </p:blipFill>
        <p:spPr>
          <a:xfrm rot="10800000">
            <a:off x="-1" y="5642"/>
            <a:ext cx="12194113" cy="6840000"/>
          </a:xfrm>
          <a:prstGeom prst="rect">
            <a:avLst/>
          </a:prstGeom>
        </p:spPr>
      </p:pic>
      <p:sp>
        <p:nvSpPr>
          <p:cNvPr id="2" name="正方形/長方形 1">
            <a:extLst>
              <a:ext uri="{FF2B5EF4-FFF2-40B4-BE49-F238E27FC236}">
                <a16:creationId xmlns:a16="http://schemas.microsoft.com/office/drawing/2014/main" id="{F9085556-774C-4FD9-92F3-2453A63B29A7}"/>
              </a:ext>
            </a:extLst>
          </p:cNvPr>
          <p:cNvSpPr/>
          <p:nvPr/>
        </p:nvSpPr>
        <p:spPr>
          <a:xfrm>
            <a:off x="-8852" y="2247901"/>
            <a:ext cx="12204000" cy="2298700"/>
          </a:xfrm>
          <a:prstGeom prst="rect">
            <a:avLst/>
          </a:prstGeom>
          <a:solidFill>
            <a:srgbClr val="5C6B8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322644B-D2FB-49DD-82D9-B46749A8FEFE}"/>
              </a:ext>
            </a:extLst>
          </p:cNvPr>
          <p:cNvSpPr/>
          <p:nvPr/>
        </p:nvSpPr>
        <p:spPr>
          <a:xfrm>
            <a:off x="-69274" y="2531984"/>
            <a:ext cx="12261273" cy="769441"/>
          </a:xfrm>
          <a:prstGeom prst="rect">
            <a:avLst/>
          </a:prstGeom>
        </p:spPr>
        <p:txBody>
          <a:bodyPr wrap="square">
            <a:spAutoFit/>
          </a:bodyPr>
          <a:lstStyle/>
          <a:p>
            <a:pPr algn="ctr"/>
            <a:r>
              <a:rPr lang="ja-JP"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全身の</a:t>
            </a:r>
            <a:r>
              <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 ｢</a:t>
            </a: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冴え</a:t>
            </a:r>
            <a:r>
              <a:rPr lang="en-US"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a:t>
            </a:r>
            <a:r>
              <a:rPr lang="ja-JP" altLang="en-US" sz="4400" spc="-300" baseline="30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a:t>
            </a:r>
            <a:r>
              <a:rPr lang="en-US" altLang="ja-JP" sz="2800" spc="-300" baseline="80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1  </a:t>
            </a:r>
            <a:r>
              <a:rPr lang="ja-JP"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という</a:t>
            </a: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次世代基準</a:t>
            </a:r>
            <a:r>
              <a:rPr lang="ja-JP" altLang="ja-JP"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へ</a:t>
            </a:r>
            <a:r>
              <a:rPr lang="ja-JP" altLang="en-US" sz="44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a:t>
            </a:r>
            <a:endParaRPr lang="ja-JP" altLang="en-US" sz="4400">
              <a:solidFill>
                <a:schemeClr val="bg1"/>
              </a:solidFill>
              <a:effectLst>
                <a:outerShdw blurRad="38100" dist="38100" dir="2700000" algn="tl">
                  <a:srgbClr val="000000">
                    <a:alpha val="43137"/>
                  </a:srgbClr>
                </a:outerShdw>
              </a:effectLst>
              <a:latin typeface="Calibri"/>
              <a:ea typeface="ＭＳ Ｐゴシック" panose="020B0600070205080204" pitchFamily="50" charset="-128"/>
            </a:endParaRPr>
          </a:p>
        </p:txBody>
      </p:sp>
      <p:sp>
        <p:nvSpPr>
          <p:cNvPr id="8" name="正方形/長方形 7">
            <a:extLst>
              <a:ext uri="{FF2B5EF4-FFF2-40B4-BE49-F238E27FC236}">
                <a16:creationId xmlns:a16="http://schemas.microsoft.com/office/drawing/2014/main" id="{7D20BE7E-549E-43A0-BD7D-64FA9D0CD56F}"/>
              </a:ext>
            </a:extLst>
          </p:cNvPr>
          <p:cNvSpPr/>
          <p:nvPr/>
        </p:nvSpPr>
        <p:spPr>
          <a:xfrm>
            <a:off x="-69274" y="3606225"/>
            <a:ext cx="12261273" cy="707886"/>
          </a:xfrm>
          <a:prstGeom prst="rect">
            <a:avLst/>
          </a:prstGeom>
        </p:spPr>
        <p:txBody>
          <a:bodyPr wrap="square">
            <a:spAutoFit/>
          </a:bodyPr>
          <a:lstStyle/>
          <a:p>
            <a:pPr algn="ctr"/>
            <a:r>
              <a:rPr lang="ja-JP" altLang="en-US"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若さ</a:t>
            </a:r>
            <a:r>
              <a:rPr lang="ja-JP"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の</a:t>
            </a:r>
            <a:r>
              <a:rPr lang="en-US"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 ｢</a:t>
            </a:r>
            <a:r>
              <a:rPr lang="ja-JP"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質</a:t>
            </a:r>
            <a:r>
              <a:rPr lang="en-US"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a:t>
            </a:r>
            <a:r>
              <a:rPr lang="ja-JP" altLang="en-US" sz="4000" spc="-300" baseline="22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a:t>
            </a:r>
            <a:r>
              <a:rPr lang="en-US" altLang="ja-JP" sz="2400" spc="-300" baseline="8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2 </a:t>
            </a:r>
            <a:r>
              <a:rPr lang="ja-JP" altLang="en-US" sz="2400" spc="-300" baseline="8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   </a:t>
            </a:r>
            <a:r>
              <a:rPr lang="ja-JP" altLang="ja-JP" sz="4000">
                <a:solidFill>
                  <a:schemeClr val="bg1"/>
                </a:solidFill>
                <a:effectLst>
                  <a:outerShdw blurRad="38100" dist="38100" dir="2700000" algn="tl">
                    <a:srgbClr val="000000">
                      <a:alpha val="43137"/>
                    </a:srgbClr>
                  </a:outerShdw>
                </a:effectLst>
                <a:latin typeface="小塚ゴシック Pro R" panose="020B0400000000000000" pitchFamily="34" charset="-128"/>
                <a:ea typeface="小塚ゴシック Pro R" panose="020B0400000000000000" pitchFamily="34" charset="-128"/>
              </a:rPr>
              <a:t>に挑む。</a:t>
            </a:r>
          </a:p>
        </p:txBody>
      </p:sp>
      <p:sp>
        <p:nvSpPr>
          <p:cNvPr id="10" name="正方形/長方形 9">
            <a:extLst>
              <a:ext uri="{FF2B5EF4-FFF2-40B4-BE49-F238E27FC236}">
                <a16:creationId xmlns:a16="http://schemas.microsoft.com/office/drawing/2014/main" id="{091E3EF0-4730-4D39-AC2B-AF64D4F85DA5}"/>
              </a:ext>
            </a:extLst>
          </p:cNvPr>
          <p:cNvSpPr/>
          <p:nvPr/>
        </p:nvSpPr>
        <p:spPr>
          <a:xfrm>
            <a:off x="83128" y="6311900"/>
            <a:ext cx="10051472" cy="430887"/>
          </a:xfrm>
          <a:prstGeom prst="rect">
            <a:avLst/>
          </a:prstGeom>
        </p:spPr>
        <p:txBody>
          <a:bodyPr wrap="square">
            <a:spAutoFit/>
          </a:bodyPr>
          <a:lstStyle/>
          <a:p>
            <a:r>
              <a:rPr lang="ja-JP" altLang="en-US" sz="1100">
                <a:solidFill>
                  <a:schemeClr val="bg1"/>
                </a:solidFill>
                <a:latin typeface="小塚ゴシック Pro R" panose="020B0400000000000000" pitchFamily="34" charset="-128"/>
                <a:ea typeface="小塚ゴシック Pro R" panose="020B0400000000000000" pitchFamily="34" charset="-128"/>
              </a:rPr>
              <a:t>＊</a:t>
            </a:r>
            <a:r>
              <a:rPr lang="en-US" altLang="ja-JP" sz="1100">
                <a:solidFill>
                  <a:schemeClr val="bg1"/>
                </a:solidFill>
                <a:latin typeface="小塚ゴシック Pro R" panose="020B0400000000000000" pitchFamily="34" charset="-128"/>
                <a:ea typeface="小塚ゴシック Pro R" panose="020B0400000000000000" pitchFamily="34" charset="-128"/>
              </a:rPr>
              <a:t>1 </a:t>
            </a:r>
            <a:r>
              <a:rPr lang="ja-JP" altLang="en-US" sz="1100">
                <a:solidFill>
                  <a:schemeClr val="bg1"/>
                </a:solidFill>
                <a:latin typeface="小塚ゴシック Pro R" panose="020B0400000000000000" pitchFamily="34" charset="-128"/>
                <a:ea typeface="小塚ゴシック Pro R" panose="020B0400000000000000" pitchFamily="34" charset="-128"/>
              </a:rPr>
              <a:t>ニュースキンが考える若さの定義「体の内側だけでなく、見た目印象や、話したときの印象で、いきいきと健康的で若々しい様子」に基づくもの。</a:t>
            </a:r>
          </a:p>
          <a:p>
            <a:r>
              <a:rPr lang="ja-JP" altLang="en-US" sz="1100">
                <a:solidFill>
                  <a:schemeClr val="bg1"/>
                </a:solidFill>
                <a:latin typeface="小塚ゴシック Pro R" panose="020B0400000000000000" pitchFamily="34" charset="-128"/>
                <a:ea typeface="小塚ゴシック Pro R" panose="020B0400000000000000" pitchFamily="34" charset="-128"/>
              </a:rPr>
              <a:t>＊</a:t>
            </a:r>
            <a:r>
              <a:rPr lang="en-US" altLang="ja-JP" sz="1100">
                <a:solidFill>
                  <a:schemeClr val="bg1"/>
                </a:solidFill>
                <a:latin typeface="小塚ゴシック Pro R" panose="020B0400000000000000" pitchFamily="34" charset="-128"/>
                <a:ea typeface="小塚ゴシック Pro R" panose="020B0400000000000000" pitchFamily="34" charset="-128"/>
              </a:rPr>
              <a:t>2 </a:t>
            </a:r>
            <a:r>
              <a:rPr lang="ja-JP" altLang="en-US" sz="1100">
                <a:solidFill>
                  <a:schemeClr val="bg1"/>
                </a:solidFill>
                <a:latin typeface="小塚ゴシック Pro R" panose="020B0400000000000000" pitchFamily="34" charset="-128"/>
                <a:ea typeface="小塚ゴシック Pro R" panose="020B0400000000000000" pitchFamily="34" charset="-128"/>
              </a:rPr>
              <a:t>＊</a:t>
            </a:r>
            <a:r>
              <a:rPr lang="en-US" altLang="ja-JP" sz="1100">
                <a:solidFill>
                  <a:schemeClr val="bg1"/>
                </a:solidFill>
                <a:latin typeface="小塚ゴシック Pro R" panose="020B0400000000000000" pitchFamily="34" charset="-128"/>
                <a:ea typeface="小塚ゴシック Pro R" panose="020B0400000000000000" pitchFamily="34" charset="-128"/>
              </a:rPr>
              <a:t>1</a:t>
            </a:r>
            <a:r>
              <a:rPr lang="ja-JP" altLang="en-US" sz="1100">
                <a:solidFill>
                  <a:schemeClr val="bg1"/>
                </a:solidFill>
                <a:latin typeface="小塚ゴシック Pro R" panose="020B0400000000000000" pitchFamily="34" charset="-128"/>
                <a:ea typeface="小塚ゴシック Pro R" panose="020B0400000000000000" pitchFamily="34" charset="-128"/>
              </a:rPr>
              <a:t>の定義に基づいたニュースキンが考えるいきいきと健康的で若々しい印象の要素のこと。</a:t>
            </a:r>
          </a:p>
        </p:txBody>
      </p:sp>
    </p:spTree>
    <p:extLst>
      <p:ext uri="{BB962C8B-B14F-4D97-AF65-F5344CB8AC3E}">
        <p14:creationId xmlns:p14="http://schemas.microsoft.com/office/powerpoint/2010/main" val="39930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Office テーマ">
  <a:themeElements>
    <a:clrScheme name="ユーザー定義 3">
      <a:dk1>
        <a:srgbClr val="536787"/>
      </a:dk1>
      <a:lt1>
        <a:sysClr val="window" lastClr="FFFFFF"/>
      </a:lt1>
      <a:dk2>
        <a:srgbClr val="536787"/>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ニュースキン">
      <a:majorFont>
        <a:latin typeface="Verlag Book"/>
        <a:ea typeface="小塚ゴシック Pro R"/>
        <a:cs typeface=""/>
      </a:majorFont>
      <a:minorFont>
        <a:latin typeface="Verlag Book"/>
        <a:ea typeface="小塚ゴシック Pro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32_020 xmlns="15e4c3d0-d31e-4afa-910b-8e6505f5da3e" xsi:nil="true"/>
    <SharedWithUsers xmlns="4413b6af-c24a-4846-b129-151ba3fea5cc">
      <UserInfo>
        <DisplayName/>
        <AccountId xsi:nil="true"/>
        <AccountType/>
      </UserInfo>
    </SharedWithUsers>
    <_ip_UnifiedCompliancePolicyUIAction xmlns="http://schemas.microsoft.com/sharepoint/v3" xsi:nil="true"/>
    <_ip_UnifiedCompliancePolicyProperties xmlns="http://schemas.microsoft.com/sharepoint/v3"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B3E73C-6E4A-4AFF-9897-3240731C018E}">
  <ds:schemaRefs>
    <ds:schemaRef ds:uri="15e4c3d0-d31e-4afa-910b-8e6505f5da3e"/>
    <ds:schemaRef ds:uri="4413b6af-c24a-4846-b129-151ba3fea5cc"/>
    <ds:schemaRef ds:uri="d117520f-80a2-40e6-a6a8-3ee6fb5de8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37C81F-3A6F-4642-9C48-EE234CEC3AAB}">
  <ds:schemaRefs>
    <ds:schemaRef ds:uri="http://schemas.microsoft.com/sharepoint/v3/contenttype/forms"/>
  </ds:schemaRefs>
</ds:datastoreItem>
</file>

<file path=customXml/itemProps3.xml><?xml version="1.0" encoding="utf-8"?>
<ds:datastoreItem xmlns:ds="http://schemas.openxmlformats.org/officeDocument/2006/customXml" ds:itemID="{A5846859-B80C-43D1-A54B-D72F81CC5A75}">
  <ds:schemaRefs>
    <ds:schemaRef ds:uri="http://www.w3.org/XML/1998/namespace"/>
    <ds:schemaRef ds:uri="http://schemas.microsoft.com/sharepoint/v3"/>
    <ds:schemaRef ds:uri="http://schemas.microsoft.com/office/2006/metadata/properties"/>
    <ds:schemaRef ds:uri="15e4c3d0-d31e-4afa-910b-8e6505f5da3e"/>
    <ds:schemaRef ds:uri="http://purl.org/dc/term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4413b6af-c24a-4846-b129-151ba3fea5cc"/>
    <ds:schemaRef ds:uri="d117520f-80a2-40e6-a6a8-3ee6fb5de8d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4495</Words>
  <Application>Microsoft Office PowerPoint</Application>
  <PresentationFormat>ワイド画面</PresentationFormat>
  <Paragraphs>520</Paragraphs>
  <Slides>43</Slides>
  <Notes>43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43</vt:i4>
      </vt:variant>
    </vt:vector>
  </HeadingPairs>
  <TitlesOfParts>
    <vt:vector size="55" baseType="lpstr">
      <vt:lpstr>ＭＳ Ｐゴシック</vt:lpstr>
      <vt:lpstr>ヒラギノ角ゴ Pro W3</vt:lpstr>
      <vt:lpstr>小塚ゴシック Pro R</vt:lpstr>
      <vt:lpstr>游ゴシック</vt:lpstr>
      <vt:lpstr>游ゴシック Light</vt:lpstr>
      <vt:lpstr>Abadi</vt:lpstr>
      <vt:lpstr>Arial</vt:lpstr>
      <vt:lpstr>Calibri</vt:lpstr>
      <vt:lpstr>Verlag Book</vt:lpstr>
      <vt:lpstr>Verlag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cp:revision>
  <cp:lastPrinted>2020-08-14T14:46:49Z</cp:lastPrinted>
  <dcterms:created xsi:type="dcterms:W3CDTF">2020-07-03T08:29:20Z</dcterms:created>
  <dcterms:modified xsi:type="dcterms:W3CDTF">2022-03-10T01:44:40Z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Order">
    <vt:r8>766400</vt:r8>
  </property>
  <property fmtid="{D5CDD505-2E9C-101B-9397-08002B2CF9AE}" pid="4" name="ComplianceAssetId">
    <vt:lpwstr/>
  </property>
  <property fmtid="{D5CDD505-2E9C-101B-9397-08002B2CF9AE}" pid="5" name="MediaServiceImageTags">
    <vt:lpwstr/>
  </property>
</Properties>
</file>