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660" r:id="rId5"/>
  </p:sldMasterIdLst>
  <p:notesMasterIdLst>
    <p:notesMasterId r:id="rId28"/>
  </p:notesMasterIdLst>
  <p:sldIdLst>
    <p:sldId id="256" r:id="rId6"/>
    <p:sldId id="257" r:id="rId7"/>
    <p:sldId id="277" r:id="rId8"/>
    <p:sldId id="258" r:id="rId9"/>
    <p:sldId id="13375" r:id="rId10"/>
    <p:sldId id="13376" r:id="rId11"/>
    <p:sldId id="13383" r:id="rId12"/>
    <p:sldId id="13377" r:id="rId13"/>
    <p:sldId id="13386" r:id="rId14"/>
    <p:sldId id="262" r:id="rId15"/>
    <p:sldId id="13378" r:id="rId16"/>
    <p:sldId id="13387" r:id="rId17"/>
    <p:sldId id="264" r:id="rId18"/>
    <p:sldId id="278" r:id="rId19"/>
    <p:sldId id="266" r:id="rId20"/>
    <p:sldId id="267" r:id="rId21"/>
    <p:sldId id="272" r:id="rId22"/>
    <p:sldId id="13388" r:id="rId23"/>
    <p:sldId id="270" r:id="rId24"/>
    <p:sldId id="13379" r:id="rId25"/>
    <p:sldId id="13381" r:id="rId26"/>
    <p:sldId id="273" r:id="rId27"/>
  </p:sldIdLst>
  <p:sldSz cx="12192000" cy="6858000"/>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UmsVid9NSTfRHy/E/h1kZQ==" hashData="UFLDn+b+7PH/dbjSKofU4K2Bz3E/QcBxFXhZjHbAwCmclu7bzQBS50MJmd4WmtOLvwNUOOy8hLB/iViHdBkooA=="/>
  <p:extLst>
    <p:ext uri="{521415D9-36F7-43E2-AB2F-B90AF26B5E84}">
      <p14:sectionLst xmlns:p14="http://schemas.microsoft.com/office/powerpoint/2010/main">
        <p14:section name="既定のセクション" id="{037835BB-ADD4-4320-93C0-BFC506CBC2ED}">
          <p14:sldIdLst>
            <p14:sldId id="256"/>
            <p14:sldId id="257"/>
            <p14:sldId id="277"/>
            <p14:sldId id="258"/>
            <p14:sldId id="13375"/>
            <p14:sldId id="13376"/>
            <p14:sldId id="13383"/>
            <p14:sldId id="13377"/>
            <p14:sldId id="13386"/>
            <p14:sldId id="262"/>
            <p14:sldId id="13378"/>
            <p14:sldId id="13387"/>
            <p14:sldId id="264"/>
            <p14:sldId id="278"/>
            <p14:sldId id="266"/>
            <p14:sldId id="267"/>
            <p14:sldId id="272"/>
            <p14:sldId id="13388"/>
            <p14:sldId id="270"/>
            <p14:sldId id="13379"/>
            <p14:sldId id="13381"/>
            <p14:sldId id="27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0054"/>
    <a:srgbClr val="853299"/>
    <a:srgbClr val="C2B2D5"/>
    <a:srgbClr val="824AAC"/>
    <a:srgbClr val="F2F2F2"/>
    <a:srgbClr val="1DAFE3"/>
    <a:srgbClr val="A479C5"/>
    <a:srgbClr val="330072"/>
    <a:srgbClr val="000000"/>
    <a:srgbClr val="FFA3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53560B-AAE7-47A4-B653-26B57C05810D}" v="2" dt="2022-03-10T01:57:41.8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15" autoAdjust="0"/>
    <p:restoredTop sz="69459" autoAdjust="0"/>
  </p:normalViewPr>
  <p:slideViewPr>
    <p:cSldViewPr snapToGrid="0">
      <p:cViewPr varScale="1">
        <p:scale>
          <a:sx n="54" d="100"/>
          <a:sy n="54" d="100"/>
        </p:scale>
        <p:origin x="36" y="660"/>
      </p:cViewPr>
      <p:guideLst/>
    </p:cSldViewPr>
  </p:slideViewPr>
  <p:notesTextViewPr>
    <p:cViewPr>
      <p:scale>
        <a:sx n="1" d="1"/>
        <a:sy n="1" d="1"/>
      </p:scale>
      <p:origin x="0" y="0"/>
    </p:cViewPr>
  </p:notesTextViewPr>
  <p:sorterViewPr>
    <p:cViewPr>
      <p:scale>
        <a:sx n="70" d="100"/>
        <a:sy n="70" d="100"/>
      </p:scale>
      <p:origin x="0" y="-3666"/>
    </p:cViewPr>
  </p:sorterViewPr>
  <p:notesViewPr>
    <p:cSldViewPr snapToGrid="0">
      <p:cViewPr varScale="1">
        <p:scale>
          <a:sx n="47" d="100"/>
          <a:sy n="47" d="100"/>
        </p:scale>
        <p:origin x="2800"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9042" cy="513789"/>
          </a:xfrm>
          <a:prstGeom prst="rect">
            <a:avLst/>
          </a:prstGeom>
        </p:spPr>
        <p:txBody>
          <a:bodyPr vert="horz" lIns="95491" tIns="47745" rIns="95491" bIns="47745"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348" y="0"/>
            <a:ext cx="3079040" cy="513789"/>
          </a:xfrm>
          <a:prstGeom prst="rect">
            <a:avLst/>
          </a:prstGeom>
        </p:spPr>
        <p:txBody>
          <a:bodyPr vert="horz" lIns="95491" tIns="47745" rIns="95491" bIns="47745" rtlCol="0"/>
          <a:lstStyle>
            <a:lvl1pPr algn="r">
              <a:defRPr sz="1300"/>
            </a:lvl1pPr>
          </a:lstStyle>
          <a:p>
            <a:fld id="{3EE3E37C-4A5E-42B9-8AC7-8BDF81D0A6DE}" type="datetimeFigureOut">
              <a:rPr kumimoji="1" lang="ja-JP" altLang="en-US" smtClean="0"/>
              <a:t>2022/3/14</a:t>
            </a:fld>
            <a:endParaRPr kumimoji="1" lang="ja-JP" altLang="en-US"/>
          </a:p>
        </p:txBody>
      </p:sp>
      <p:sp>
        <p:nvSpPr>
          <p:cNvPr id="4" name="スライド イメージ プレースホルダー 3"/>
          <p:cNvSpPr>
            <a:spLocks noGrp="1" noRot="1" noChangeAspect="1"/>
          </p:cNvSpPr>
          <p:nvPr>
            <p:ph type="sldImg" idx="2"/>
          </p:nvPr>
        </p:nvSpPr>
        <p:spPr>
          <a:xfrm>
            <a:off x="482600" y="1279525"/>
            <a:ext cx="6138863" cy="3452813"/>
          </a:xfrm>
          <a:prstGeom prst="rect">
            <a:avLst/>
          </a:prstGeom>
          <a:noFill/>
          <a:ln w="12700">
            <a:solidFill>
              <a:prstClr val="black"/>
            </a:solidFill>
          </a:ln>
        </p:spPr>
        <p:txBody>
          <a:bodyPr vert="horz" lIns="95491" tIns="47745" rIns="95491" bIns="47745" rtlCol="0" anchor="ctr"/>
          <a:lstStyle/>
          <a:p>
            <a:endParaRPr lang="ja-JP" altLang="en-US"/>
          </a:p>
        </p:txBody>
      </p:sp>
      <p:sp>
        <p:nvSpPr>
          <p:cNvPr id="5" name="ノート プレースホルダー 4"/>
          <p:cNvSpPr>
            <a:spLocks noGrp="1"/>
          </p:cNvSpPr>
          <p:nvPr>
            <p:ph type="body" sz="quarter" idx="3"/>
          </p:nvPr>
        </p:nvSpPr>
        <p:spPr>
          <a:xfrm>
            <a:off x="709905" y="4925459"/>
            <a:ext cx="5684255" cy="4673135"/>
          </a:xfrm>
          <a:prstGeom prst="rect">
            <a:avLst/>
          </a:prstGeom>
        </p:spPr>
        <p:txBody>
          <a:bodyPr vert="horz" lIns="95491" tIns="47745" rIns="95491" bIns="4774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0824"/>
            <a:ext cx="3079042" cy="513789"/>
          </a:xfrm>
          <a:prstGeom prst="rect">
            <a:avLst/>
          </a:prstGeom>
        </p:spPr>
        <p:txBody>
          <a:bodyPr vert="horz" lIns="95491" tIns="47745" rIns="95491" bIns="47745"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348" y="9720824"/>
            <a:ext cx="3079040" cy="513789"/>
          </a:xfrm>
          <a:prstGeom prst="rect">
            <a:avLst/>
          </a:prstGeom>
        </p:spPr>
        <p:txBody>
          <a:bodyPr vert="horz" lIns="95491" tIns="47745" rIns="95491" bIns="47745" rtlCol="0" anchor="b"/>
          <a:lstStyle>
            <a:lvl1pPr algn="r">
              <a:defRPr sz="1300"/>
            </a:lvl1pPr>
          </a:lstStyle>
          <a:p>
            <a:fld id="{0EB4A203-1AB0-4B7E-B01E-DFEEE07CFE43}" type="slidenum">
              <a:rPr kumimoji="1" lang="ja-JP" altLang="en-US" smtClean="0"/>
              <a:t>‹#›</a:t>
            </a:fld>
            <a:endParaRPr kumimoji="1" lang="ja-JP" altLang="en-US"/>
          </a:p>
        </p:txBody>
      </p:sp>
    </p:spTree>
    <p:extLst>
      <p:ext uri="{BB962C8B-B14F-4D97-AF65-F5344CB8AC3E}">
        <p14:creationId xmlns:p14="http://schemas.microsoft.com/office/powerpoint/2010/main" val="11025480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ニュースキンのサプリメント「メタ」について、製品の説明をいたします。</a:t>
            </a:r>
          </a:p>
        </p:txBody>
      </p:sp>
      <p:sp>
        <p:nvSpPr>
          <p:cNvPr id="4" name="スライド番号プレースホルダー 3"/>
          <p:cNvSpPr>
            <a:spLocks noGrp="1"/>
          </p:cNvSpPr>
          <p:nvPr>
            <p:ph type="sldNum" sz="quarter" idx="5"/>
          </p:nvPr>
        </p:nvSpPr>
        <p:spPr/>
        <p:txBody>
          <a:bodyPr/>
          <a:lstStyle/>
          <a:p>
            <a:fld id="{0EB4A203-1AB0-4B7E-B01E-DFEEE07CFE43}" type="slidenum">
              <a:rPr kumimoji="1" lang="ja-JP" altLang="en-US" smtClean="0"/>
              <a:t>1</a:t>
            </a:fld>
            <a:endParaRPr kumimoji="1" lang="ja-JP" altLang="en-US"/>
          </a:p>
        </p:txBody>
      </p:sp>
    </p:spTree>
    <p:extLst>
      <p:ext uri="{BB962C8B-B14F-4D97-AF65-F5344CB8AC3E}">
        <p14:creationId xmlns:p14="http://schemas.microsoft.com/office/powerpoint/2010/main" val="2096548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kumimoji="1" lang="ja-JP" altLang="en-US" dirty="0"/>
              <a:t>そして、そのアントシアニンの、これまで一般的に知られてきたイメージと言えば、パソコンやテレビの画面を見る機会が多い方の健康を保つためのサポートをする「デジタルライフ対策」です。</a:t>
            </a:r>
            <a:endParaRPr kumimoji="1" lang="en-US" altLang="ja-JP" dirty="0"/>
          </a:p>
          <a:p>
            <a:pPr defTabSz="954908">
              <a:defRPr/>
            </a:pPr>
            <a:endParaRPr kumimoji="1" lang="en-US" altLang="ja-JP" dirty="0"/>
          </a:p>
          <a:p>
            <a:r>
              <a:rPr kumimoji="1" lang="ja-JP" altLang="en-US" dirty="0"/>
              <a:t>しかし、今回、ニュースキンは、そのイメージの領域を超えて、全身までを領域とするアプローチを採用。</a:t>
            </a:r>
            <a:endParaRPr kumimoji="1" lang="en-US" altLang="ja-JP" dirty="0"/>
          </a:p>
          <a:p>
            <a:r>
              <a:rPr kumimoji="1" lang="ja-JP" altLang="en-US" dirty="0"/>
              <a:t>「</a:t>
            </a:r>
            <a:r>
              <a:rPr kumimoji="1" lang="en-US" altLang="ja-JP" dirty="0" err="1"/>
              <a:t>ageLOC</a:t>
            </a:r>
            <a:r>
              <a:rPr kumimoji="1" lang="ja-JP" altLang="en-US" dirty="0"/>
              <a:t> アントシアニン ブレンド」を開発しました。</a:t>
            </a:r>
            <a:endParaRPr kumimoji="1" lang="en-US" altLang="ja-JP" dirty="0"/>
          </a:p>
          <a:p>
            <a:endParaRPr kumimoji="1" lang="en-US" altLang="ja-JP" dirty="0"/>
          </a:p>
          <a:p>
            <a:r>
              <a:rPr kumimoji="1" lang="en-US" altLang="ja-JP" dirty="0" err="1"/>
              <a:t>ageLOC</a:t>
            </a:r>
            <a:r>
              <a:rPr kumimoji="1" lang="ja-JP" altLang="en-US" dirty="0"/>
              <a:t> アントシアニン ブレンドは、この近年の「アントシアニン＝デジタルライフ対策」という領域*</a:t>
            </a:r>
            <a:r>
              <a:rPr kumimoji="1" lang="en-US" altLang="ja-JP" baseline="30000" dirty="0"/>
              <a:t>1</a:t>
            </a:r>
            <a:r>
              <a:rPr kumimoji="1" lang="ja-JP" altLang="en-US" dirty="0"/>
              <a:t>を超えて、デジタルライフに限らず、さまざまな生活習慣が気になる方の健康をサポートする、「トータル生活習慣対策」を切り拓く独自成分として、スケールアップ*</a:t>
            </a:r>
            <a:r>
              <a:rPr kumimoji="1" lang="en-US" altLang="ja-JP" baseline="30000" dirty="0"/>
              <a:t>4</a:t>
            </a:r>
            <a:r>
              <a:rPr kumimoji="1" lang="ja-JP" altLang="en-US" dirty="0"/>
              <a:t>しているのです。</a:t>
            </a:r>
            <a:endParaRPr kumimoji="1" lang="en-US" altLang="ja-JP" dirty="0"/>
          </a:p>
          <a:p>
            <a:r>
              <a:rPr kumimoji="1" lang="ja-JP" altLang="en-US" dirty="0"/>
              <a:t>そのため、</a:t>
            </a:r>
            <a:r>
              <a:rPr kumimoji="1" lang="en-US" altLang="ja-JP" dirty="0"/>
              <a:t>1</a:t>
            </a:r>
            <a:r>
              <a:rPr kumimoji="1" lang="ja-JP" altLang="en-US" dirty="0"/>
              <a:t>日分の摂取目安である</a:t>
            </a:r>
            <a:r>
              <a:rPr kumimoji="1" lang="en-US" altLang="ja-JP" dirty="0"/>
              <a:t>6</a:t>
            </a:r>
            <a:r>
              <a:rPr kumimoji="1" lang="ja-JP" altLang="en-US" dirty="0"/>
              <a:t>粒のカプセルには、このトータル生活習慣対策に必要と考えられる配合量として、</a:t>
            </a:r>
            <a:r>
              <a:rPr kumimoji="1" lang="en-US" altLang="ja-JP" dirty="0"/>
              <a:t>215</a:t>
            </a:r>
            <a:r>
              <a:rPr kumimoji="1" lang="ja-JP" altLang="en-US" dirty="0"/>
              <a:t>㎎ものアントシアニンが含まれています。</a:t>
            </a:r>
            <a:endParaRPr kumimoji="1" lang="en-US" altLang="ja-JP" dirty="0"/>
          </a:p>
          <a:p>
            <a:endParaRPr kumimoji="1" lang="en-US" altLang="ja-JP" dirty="0"/>
          </a:p>
          <a:p>
            <a:pPr defTabSz="954908">
              <a:defRPr/>
            </a:pPr>
            <a:r>
              <a:rPr kumimoji="1" lang="ja-JP" altLang="en-US" dirty="0"/>
              <a:t>つまり、「紫」のチカラは、この新成分「</a:t>
            </a:r>
            <a:r>
              <a:rPr kumimoji="1" lang="en-US" altLang="ja-JP" dirty="0" err="1"/>
              <a:t>ageLOC</a:t>
            </a:r>
            <a:r>
              <a:rPr kumimoji="1" lang="ja-JP" altLang="en-US" dirty="0"/>
              <a:t> アントシアニン ブレンド」のことなのです。</a:t>
            </a:r>
            <a:endParaRPr kumimoji="1" lang="en-US" altLang="ja-JP" dirty="0"/>
          </a:p>
          <a:p>
            <a:pPr defTabSz="954908">
              <a:defRPr/>
            </a:pPr>
            <a:endParaRPr kumimoji="1" lang="en-US" altLang="ja-JP" dirty="0"/>
          </a:p>
          <a:p>
            <a:endParaRPr kumimoji="1" lang="en-US" altLang="ja-JP" dirty="0"/>
          </a:p>
          <a:p>
            <a:endParaRPr kumimoji="1" lang="en-US" altLang="ja-JP" dirty="0"/>
          </a:p>
          <a:p>
            <a:r>
              <a:rPr lang="ja-JP" altLang="en-US" sz="1100" dirty="0"/>
              <a:t>＊</a:t>
            </a:r>
            <a:r>
              <a:rPr lang="en-US" altLang="ja-JP" sz="1100" dirty="0"/>
              <a:t>1</a:t>
            </a:r>
            <a:r>
              <a:rPr lang="ja-JP" altLang="en-US" sz="1100" dirty="0"/>
              <a:t> ニュースキンが開発・販売している栄養補助食品における、アントシアニンが消費者に与えている領域の認識のこと。　</a:t>
            </a:r>
            <a:endParaRPr lang="en-US" altLang="ja-JP" sz="1100" dirty="0"/>
          </a:p>
          <a:p>
            <a:r>
              <a:rPr lang="ja-JP" altLang="en-US" sz="1100" dirty="0"/>
              <a:t>＊</a:t>
            </a:r>
            <a:r>
              <a:rPr lang="en-US" altLang="ja-JP" sz="1100" dirty="0"/>
              <a:t>4 </a:t>
            </a:r>
            <a:r>
              <a:rPr lang="ja-JP" altLang="en-US" sz="1100" dirty="0"/>
              <a:t>ニュースキンのアントシアニン含有製品に対して。　</a:t>
            </a:r>
            <a:endParaRPr lang="en-US" altLang="ja-JP" sz="1100" dirty="0"/>
          </a:p>
        </p:txBody>
      </p:sp>
      <p:sp>
        <p:nvSpPr>
          <p:cNvPr id="4" name="スライド番号プレースホルダー 3"/>
          <p:cNvSpPr>
            <a:spLocks noGrp="1"/>
          </p:cNvSpPr>
          <p:nvPr>
            <p:ph type="sldNum" sz="quarter" idx="5"/>
          </p:nvPr>
        </p:nvSpPr>
        <p:spPr/>
        <p:txBody>
          <a:bodyPr/>
          <a:lstStyle/>
          <a:p>
            <a:fld id="{0EB4A203-1AB0-4B7E-B01E-DFEEE07CFE43}" type="slidenum">
              <a:rPr kumimoji="1" lang="ja-JP" altLang="en-US" smtClean="0"/>
              <a:t>10</a:t>
            </a:fld>
            <a:endParaRPr kumimoji="1" lang="ja-JP" altLang="en-US"/>
          </a:p>
        </p:txBody>
      </p:sp>
    </p:spTree>
    <p:extLst>
      <p:ext uri="{BB962C8B-B14F-4D97-AF65-F5344CB8AC3E}">
        <p14:creationId xmlns:p14="http://schemas.microsoft.com/office/powerpoint/2010/main" val="567214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a:t>
            </a:r>
            <a:r>
              <a:rPr kumimoji="1" lang="ja-JP" altLang="en-US" dirty="0"/>
              <a:t>つ目の特長は、「パワーを究める」です。</a:t>
            </a:r>
            <a:endParaRPr kumimoji="1" lang="en-US" altLang="ja-JP" dirty="0"/>
          </a:p>
          <a:p>
            <a:r>
              <a:rPr kumimoji="1" lang="ja-JP" altLang="en-US" dirty="0"/>
              <a:t>「パワーを究める」うえでポイントとなるのが、チカラのある</a:t>
            </a:r>
            <a:r>
              <a:rPr kumimoji="1" lang="en-US" altLang="ja-JP" dirty="0"/>
              <a:t>2</a:t>
            </a:r>
            <a:r>
              <a:rPr kumimoji="1" lang="ja-JP" altLang="en-US" dirty="0"/>
              <a:t>種のアントシアニンを特定し、さらに高配合*を実現することです。</a:t>
            </a:r>
            <a:endParaRPr kumimoji="1" lang="en-US" altLang="ja-JP" dirty="0"/>
          </a:p>
          <a:p>
            <a:endParaRPr kumimoji="1" lang="en-US" altLang="ja-JP" dirty="0"/>
          </a:p>
          <a:p>
            <a:r>
              <a:rPr kumimoji="1" lang="en-US" altLang="ja-JP" dirty="0"/>
              <a:t>2</a:t>
            </a:r>
            <a:r>
              <a:rPr kumimoji="1" lang="ja-JP" altLang="en-US" dirty="0"/>
              <a:t>つ目の特長で、トータル生活習慣対策として全身の領域に着目した「</a:t>
            </a:r>
            <a:r>
              <a:rPr kumimoji="1" lang="en-US" altLang="ja-JP" dirty="0" err="1"/>
              <a:t>ageLOC</a:t>
            </a:r>
            <a:r>
              <a:rPr kumimoji="1" lang="ja-JP" altLang="en-US" dirty="0"/>
              <a:t> アントシアニン ブレンド」が、「紫」のチカラだとお話ししました。</a:t>
            </a:r>
            <a:endParaRPr kumimoji="1" lang="en-US" altLang="ja-JP" dirty="0"/>
          </a:p>
          <a:p>
            <a:pPr defTabSz="954908">
              <a:defRPr/>
            </a:pPr>
            <a:r>
              <a:rPr kumimoji="1" lang="ja-JP" altLang="en-US" dirty="0"/>
              <a:t>トータル生活習慣対策に必要と考えられる配合量として、</a:t>
            </a:r>
            <a:r>
              <a:rPr kumimoji="1" lang="en-US" altLang="ja-JP" dirty="0"/>
              <a:t>215</a:t>
            </a:r>
            <a:r>
              <a:rPr kumimoji="1" lang="ja-JP" altLang="en-US" dirty="0"/>
              <a:t>㎎ものアントシアニンが含まれていますが、</a:t>
            </a:r>
            <a:endParaRPr kumimoji="1" lang="en-US" altLang="ja-JP" dirty="0"/>
          </a:p>
          <a:p>
            <a:r>
              <a:rPr kumimoji="1" lang="ja-JP" altLang="en-US" dirty="0"/>
              <a:t>単にアントシアニンの量が多いというだけでは、そのパワーを究めることができません。</a:t>
            </a:r>
            <a:endParaRPr kumimoji="1" lang="en-US" altLang="ja-JP" dirty="0"/>
          </a:p>
          <a:p>
            <a:endParaRPr kumimoji="1" lang="en-US" altLang="ja-JP" dirty="0"/>
          </a:p>
          <a:p>
            <a:r>
              <a:rPr kumimoji="1" lang="ja-JP" altLang="en-US" dirty="0"/>
              <a:t>この</a:t>
            </a:r>
            <a:r>
              <a:rPr kumimoji="1" lang="en-US" altLang="ja-JP" dirty="0"/>
              <a:t>3</a:t>
            </a:r>
            <a:r>
              <a:rPr kumimoji="1" lang="ja-JP" altLang="en-US" dirty="0"/>
              <a:t>つ目の特長では、パワーを究めるための「チカラのある</a:t>
            </a:r>
            <a:r>
              <a:rPr kumimoji="1" lang="en-US" altLang="ja-JP" dirty="0"/>
              <a:t>2</a:t>
            </a:r>
            <a:r>
              <a:rPr kumimoji="1" lang="ja-JP" altLang="en-US" dirty="0"/>
              <a:t>種」とは一体何なのかをご説明しましょう。</a:t>
            </a:r>
            <a:endParaRPr kumimoji="1" lang="en-US" altLang="ja-JP" dirty="0"/>
          </a:p>
          <a:p>
            <a:endParaRPr kumimoji="1" lang="en-US" altLang="ja-JP" dirty="0"/>
          </a:p>
          <a:p>
            <a:endParaRPr kumimoji="1" lang="en-US" altLang="ja-JP" dirty="0"/>
          </a:p>
          <a:p>
            <a:endParaRPr lang="en-US" altLang="ja-JP" sz="1100" dirty="0">
              <a:latin typeface="+mn-ea"/>
            </a:endParaRPr>
          </a:p>
          <a:p>
            <a:r>
              <a:rPr lang="ja-JP" altLang="en-US" sz="1100" dirty="0">
                <a:latin typeface="+mn-ea"/>
              </a:rPr>
              <a:t>＊ </a:t>
            </a:r>
            <a:r>
              <a:rPr lang="en-US" altLang="ja-JP" sz="1100" dirty="0" err="1">
                <a:latin typeface="+mn-ea"/>
              </a:rPr>
              <a:t>ageLOC</a:t>
            </a:r>
            <a:r>
              <a:rPr lang="en-US" altLang="ja-JP" sz="1100" dirty="0">
                <a:latin typeface="+mn-ea"/>
              </a:rPr>
              <a:t> </a:t>
            </a:r>
            <a:r>
              <a:rPr lang="ja-JP" altLang="en-US" sz="1100" dirty="0">
                <a:latin typeface="+mn-ea"/>
              </a:rPr>
              <a:t>アントシアニン ブレンドに、シアニジンとデルフィニジンを約</a:t>
            </a:r>
            <a:r>
              <a:rPr lang="en-US" altLang="ja-JP" sz="1100" dirty="0">
                <a:latin typeface="+mn-ea"/>
              </a:rPr>
              <a:t>90</a:t>
            </a:r>
            <a:r>
              <a:rPr lang="ja-JP" altLang="en-US" sz="1100" dirty="0">
                <a:latin typeface="+mn-ea"/>
              </a:rPr>
              <a:t>％含有すること（ニュースキン調べ）。</a:t>
            </a:r>
          </a:p>
          <a:p>
            <a:endParaRPr kumimoji="1" lang="en-US" altLang="ja-JP" dirty="0"/>
          </a:p>
        </p:txBody>
      </p:sp>
      <p:sp>
        <p:nvSpPr>
          <p:cNvPr id="4" name="スライド番号プレースホルダー 3"/>
          <p:cNvSpPr>
            <a:spLocks noGrp="1"/>
          </p:cNvSpPr>
          <p:nvPr>
            <p:ph type="sldNum" sz="quarter" idx="5"/>
          </p:nvPr>
        </p:nvSpPr>
        <p:spPr/>
        <p:txBody>
          <a:bodyPr/>
          <a:lstStyle/>
          <a:p>
            <a:pPr defTabSz="954908">
              <a:defRPr/>
            </a:pPr>
            <a:fld id="{0EB4A203-1AB0-4B7E-B01E-DFEEE07CFE43}" type="slidenum">
              <a:rPr lang="ja-JP" altLang="en-US">
                <a:solidFill>
                  <a:prstClr val="black"/>
                </a:solidFill>
                <a:latin typeface="游ゴシック" panose="020F0502020204030204"/>
                <a:ea typeface="游ゴシック" panose="020B0400000000000000" pitchFamily="50" charset="-128"/>
              </a:rPr>
              <a:pPr defTabSz="954908">
                <a:defRPr/>
              </a:pPr>
              <a:t>11</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254625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kumimoji="1" lang="ja-JP" altLang="en-US" dirty="0"/>
              <a:t>この製品説明のはじめのほうでアントシアニンという成分についてお話した際に、アントシアニンとは特定の果物や野菜に含まれる、鮮やかな青紫や赤の色素であるとご説明しました。</a:t>
            </a:r>
            <a:endParaRPr kumimoji="1" lang="en-US" altLang="ja-JP" dirty="0"/>
          </a:p>
          <a:p>
            <a:pPr defTabSz="954908">
              <a:defRPr/>
            </a:pPr>
            <a:endParaRPr kumimoji="1" lang="ja-JP" altLang="en-US" dirty="0"/>
          </a:p>
          <a:p>
            <a:pPr defTabSz="954908">
              <a:defRPr/>
            </a:pPr>
            <a:r>
              <a:rPr kumimoji="1" lang="ja-JP" altLang="en-US" dirty="0"/>
              <a:t>ここでさらに細かく見ていきましょう。</a:t>
            </a:r>
            <a:endParaRPr kumimoji="1" lang="en-US" altLang="ja-JP" dirty="0"/>
          </a:p>
          <a:p>
            <a:pPr defTabSz="954908">
              <a:defRPr/>
            </a:pPr>
            <a:endParaRPr kumimoji="1" lang="en-US" altLang="ja-JP" dirty="0"/>
          </a:p>
          <a:p>
            <a:pPr defTabSz="954908">
              <a:defRPr/>
            </a:pPr>
            <a:r>
              <a:rPr kumimoji="1" lang="ja-JP" altLang="en-US" dirty="0"/>
              <a:t>アントシアニンという成分には、数百種類ものアントシアニンが存在すると言われています。</a:t>
            </a:r>
            <a:endParaRPr kumimoji="1" lang="en-US" altLang="ja-JP" dirty="0"/>
          </a:p>
          <a:p>
            <a:pPr defTabSz="954908">
              <a:defRPr/>
            </a:pPr>
            <a:r>
              <a:rPr kumimoji="1" lang="ja-JP" altLang="en-US" dirty="0"/>
              <a:t>その中で、「シアニジン」と「デルフィニジン」という</a:t>
            </a:r>
            <a:r>
              <a:rPr kumimoji="1" lang="en-US" altLang="ja-JP" dirty="0"/>
              <a:t>2</a:t>
            </a:r>
            <a:r>
              <a:rPr kumimoji="1" lang="ja-JP" altLang="en-US" dirty="0"/>
              <a:t>つのアントシアニンが、気になる生活習慣の源に、効果的にアプローチすることを、ニュースキンは発見しました。</a:t>
            </a:r>
            <a:endParaRPr kumimoji="1" lang="en-US" altLang="ja-JP" dirty="0"/>
          </a:p>
          <a:p>
            <a:pPr defTabSz="954908">
              <a:defRPr/>
            </a:pPr>
            <a:endParaRPr kumimoji="1" lang="en-US" altLang="ja-JP" dirty="0"/>
          </a:p>
        </p:txBody>
      </p:sp>
      <p:sp>
        <p:nvSpPr>
          <p:cNvPr id="4" name="スライド番号プレースホルダー 3"/>
          <p:cNvSpPr>
            <a:spLocks noGrp="1"/>
          </p:cNvSpPr>
          <p:nvPr>
            <p:ph type="sldNum" sz="quarter" idx="5"/>
          </p:nvPr>
        </p:nvSpPr>
        <p:spPr/>
        <p:txBody>
          <a:bodyPr/>
          <a:lstStyle/>
          <a:p>
            <a:fld id="{0EB4A203-1AB0-4B7E-B01E-DFEEE07CFE43}" type="slidenum">
              <a:rPr kumimoji="1" lang="ja-JP" altLang="en-US" smtClean="0"/>
              <a:t>12</a:t>
            </a:fld>
            <a:endParaRPr kumimoji="1" lang="ja-JP" altLang="en-US"/>
          </a:p>
        </p:txBody>
      </p:sp>
    </p:spTree>
    <p:extLst>
      <p:ext uri="{BB962C8B-B14F-4D97-AF65-F5344CB8AC3E}">
        <p14:creationId xmlns:p14="http://schemas.microsoft.com/office/powerpoint/2010/main" val="1789540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さらに研究を重ね、アントシアニンを含むさまざまな食材について詳しい分析を行った結果、このチカラあるアントシアニンであるシアニジンとデルフィニジンを多く含む食材として、「カシス」「ビルベリー」「黒米」の</a:t>
            </a:r>
            <a:r>
              <a:rPr kumimoji="1" lang="en-US" altLang="ja-JP" dirty="0"/>
              <a:t>3</a:t>
            </a:r>
            <a:r>
              <a:rPr kumimoji="1" lang="ja-JP" altLang="en-US" dirty="0"/>
              <a:t>つを導き出しました。</a:t>
            </a:r>
            <a:endParaRPr kumimoji="1" lang="en-US" altLang="ja-JP" dirty="0"/>
          </a:p>
          <a:p>
            <a:endParaRPr kumimoji="1" lang="en-US" altLang="ja-JP" dirty="0"/>
          </a:p>
          <a:p>
            <a:r>
              <a:rPr kumimoji="1" lang="ja-JP" altLang="en-US" dirty="0"/>
              <a:t>こうして</a:t>
            </a:r>
            <a:r>
              <a:rPr kumimoji="1" lang="en-US" altLang="ja-JP" dirty="0"/>
              <a:t>3</a:t>
            </a:r>
            <a:r>
              <a:rPr kumimoji="1" lang="ja-JP" altLang="en-US" dirty="0"/>
              <a:t>つの原材料の抽出物をブレンドして完成したのが、ニュースキン独自の「</a:t>
            </a:r>
            <a:r>
              <a:rPr kumimoji="1" lang="en-US" altLang="ja-JP" dirty="0" err="1"/>
              <a:t>ageLOC</a:t>
            </a:r>
            <a:r>
              <a:rPr kumimoji="1" lang="ja-JP" altLang="en-US" dirty="0"/>
              <a:t> アントシアニン ブレンド」です。</a:t>
            </a:r>
            <a:endParaRPr kumimoji="1" lang="en-US" altLang="ja-JP" dirty="0"/>
          </a:p>
          <a:p>
            <a:r>
              <a:rPr kumimoji="1" lang="ja-JP" altLang="en-US" dirty="0"/>
              <a:t>効果の高い２つのアントシアニン「シアニジン」と「デルフィニジン」が約</a:t>
            </a:r>
            <a:r>
              <a:rPr kumimoji="1" lang="en-US" altLang="ja-JP" dirty="0"/>
              <a:t>90%</a:t>
            </a:r>
            <a:r>
              <a:rPr kumimoji="1" lang="ja-JP" altLang="en-US" dirty="0"/>
              <a:t>も含まれています。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0EB4A203-1AB0-4B7E-B01E-DFEEE07CFE43}" type="slidenum">
              <a:rPr kumimoji="1" lang="ja-JP" altLang="en-US" smtClean="0"/>
              <a:t>13</a:t>
            </a:fld>
            <a:endParaRPr kumimoji="1" lang="ja-JP" altLang="en-US"/>
          </a:p>
        </p:txBody>
      </p:sp>
    </p:spTree>
    <p:extLst>
      <p:ext uri="{BB962C8B-B14F-4D97-AF65-F5344CB8AC3E}">
        <p14:creationId xmlns:p14="http://schemas.microsoft.com/office/powerpoint/2010/main" val="2142032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いかがでしたでしょうか？それでは「メタ」の製品特長をまとめましょう。</a:t>
            </a:r>
            <a:endParaRPr kumimoji="1" lang="en-US" altLang="ja-JP" dirty="0"/>
          </a:p>
          <a:p>
            <a:endParaRPr kumimoji="1" lang="en-US" altLang="ja-JP" dirty="0"/>
          </a:p>
          <a:p>
            <a:r>
              <a:rPr kumimoji="1" lang="ja-JP" altLang="en-US" dirty="0"/>
              <a:t>特長１ スッキリ*</a:t>
            </a:r>
            <a:r>
              <a:rPr kumimoji="1" lang="en-US" altLang="ja-JP" baseline="30000" dirty="0"/>
              <a:t>1</a:t>
            </a:r>
            <a:r>
              <a:rPr kumimoji="1" lang="ja-JP" altLang="en-US" dirty="0"/>
              <a:t>を究める</a:t>
            </a:r>
            <a:endParaRPr kumimoji="1" lang="en-US" altLang="ja-JP" dirty="0"/>
          </a:p>
          <a:p>
            <a:r>
              <a:rPr kumimoji="1" lang="ja-JP" altLang="en-US" dirty="0"/>
              <a:t>気になる「脂*</a:t>
            </a:r>
            <a:r>
              <a:rPr kumimoji="1" lang="en-US" altLang="ja-JP" baseline="30000" dirty="0"/>
              <a:t>2</a:t>
            </a:r>
            <a:r>
              <a:rPr kumimoji="1" lang="ja-JP" altLang="en-US" dirty="0"/>
              <a:t>」「糖*</a:t>
            </a:r>
            <a:r>
              <a:rPr kumimoji="1" lang="en-US" altLang="ja-JP" baseline="30000" dirty="0"/>
              <a:t>3</a:t>
            </a:r>
            <a:r>
              <a:rPr kumimoji="1" lang="ja-JP" altLang="en-US" dirty="0"/>
              <a:t>」「悪玉菌*</a:t>
            </a:r>
            <a:r>
              <a:rPr kumimoji="1" lang="en-US" altLang="ja-JP" baseline="30000" dirty="0"/>
              <a:t>4</a:t>
            </a:r>
            <a:r>
              <a:rPr kumimoji="1" lang="ja-JP" altLang="en-US" dirty="0"/>
              <a:t>」。生活習慣蓄積の根源に迫る*</a:t>
            </a:r>
            <a:r>
              <a:rPr kumimoji="1" lang="en-US" altLang="ja-JP" baseline="30000" dirty="0"/>
              <a:t>5</a:t>
            </a:r>
            <a:r>
              <a:rPr kumimoji="1" lang="en-US" altLang="ja-JP" dirty="0"/>
              <a:t> </a:t>
            </a:r>
            <a:r>
              <a:rPr kumimoji="1" lang="ja-JP" altLang="en-US" dirty="0"/>
              <a:t>。</a:t>
            </a:r>
          </a:p>
          <a:p>
            <a:r>
              <a:rPr kumimoji="1" lang="ja-JP" altLang="en-US" dirty="0"/>
              <a:t>現代人を悩ませる生活習慣蓄積。その核心にアプローチ*</a:t>
            </a:r>
            <a:r>
              <a:rPr kumimoji="1" lang="en-US" altLang="ja-JP" baseline="30000" dirty="0"/>
              <a:t>5</a:t>
            </a:r>
            <a:r>
              <a:rPr kumimoji="1" lang="ja-JP" altLang="en-US" dirty="0"/>
              <a:t>するのは、独自に解明した紫のチカラ。</a:t>
            </a:r>
          </a:p>
          <a:p>
            <a:r>
              <a:rPr kumimoji="1" lang="ja-JP" altLang="en-US" dirty="0"/>
              <a:t>健康指標*</a:t>
            </a:r>
            <a:r>
              <a:rPr kumimoji="1" lang="en-US" altLang="ja-JP" baseline="30000" dirty="0"/>
              <a:t>8</a:t>
            </a:r>
            <a:r>
              <a:rPr kumimoji="1" lang="ja-JP" altLang="en-US" dirty="0"/>
              <a:t>が気になり始めた方、生活習慣蓄積をすっきり*</a:t>
            </a:r>
            <a:r>
              <a:rPr kumimoji="1" lang="en-US" altLang="ja-JP" baseline="30000" dirty="0"/>
              <a:t>1</a:t>
            </a:r>
            <a:r>
              <a:rPr kumimoji="1" lang="ja-JP" altLang="en-US" dirty="0"/>
              <a:t>したい方に、いま届けます。</a:t>
            </a:r>
          </a:p>
          <a:p>
            <a:r>
              <a:rPr kumimoji="1" lang="ja-JP" altLang="en-US" dirty="0"/>
              <a:t> </a:t>
            </a:r>
          </a:p>
          <a:p>
            <a:r>
              <a:rPr kumimoji="1" lang="ja-JP" altLang="en-US" dirty="0"/>
              <a:t>特長２ 領域を究める</a:t>
            </a:r>
            <a:endParaRPr kumimoji="1" lang="en-US" altLang="ja-JP" dirty="0"/>
          </a:p>
          <a:p>
            <a:r>
              <a:rPr kumimoji="1" lang="ja-JP" altLang="en-US" dirty="0"/>
              <a:t>アントシアニンの領域*</a:t>
            </a:r>
            <a:r>
              <a:rPr kumimoji="1" lang="en-US" altLang="ja-JP" baseline="30000" dirty="0"/>
              <a:t>6</a:t>
            </a:r>
            <a:r>
              <a:rPr kumimoji="1" lang="ja-JP" altLang="en-US" dirty="0"/>
              <a:t>を変える。生活習慣対策の常識が変わる。</a:t>
            </a:r>
          </a:p>
          <a:p>
            <a:r>
              <a:rPr kumimoji="1" lang="ja-JP" altLang="en-US" dirty="0"/>
              <a:t>対策の核となるのは新成分</a:t>
            </a:r>
            <a:r>
              <a:rPr kumimoji="1" lang="en-US" altLang="ja-JP" dirty="0"/>
              <a:t>ageLOC </a:t>
            </a:r>
            <a:r>
              <a:rPr kumimoji="1" lang="ja-JP" altLang="en-US" dirty="0"/>
              <a:t>アントシアニン ブレンド。「アントシアニン＝デジタルライフ対策*</a:t>
            </a:r>
            <a:r>
              <a:rPr kumimoji="1" lang="en-US" altLang="ja-JP" baseline="30000" dirty="0"/>
              <a:t>9</a:t>
            </a:r>
            <a:r>
              <a:rPr kumimoji="1" lang="ja-JP" altLang="en-US" dirty="0"/>
              <a:t>」という近年の領域*</a:t>
            </a:r>
            <a:r>
              <a:rPr kumimoji="1" lang="en-US" altLang="ja-JP" baseline="30000" dirty="0"/>
              <a:t>6</a:t>
            </a:r>
            <a:r>
              <a:rPr kumimoji="1" lang="ja-JP" altLang="en-US" dirty="0"/>
              <a:t>を超え、全身へのアプローチに挑むべくスケールアップ*</a:t>
            </a:r>
            <a:r>
              <a:rPr kumimoji="1" lang="en-US" altLang="ja-JP" baseline="30000" dirty="0"/>
              <a:t>10</a:t>
            </a:r>
            <a:r>
              <a:rPr kumimoji="1" lang="ja-JP" altLang="en-US" dirty="0"/>
              <a:t>した独自成分です。「紫」のチカラがトータルな生活習慣対策*</a:t>
            </a:r>
            <a:r>
              <a:rPr kumimoji="1" lang="en-US" altLang="ja-JP" baseline="30000" dirty="0"/>
              <a:t>11</a:t>
            </a:r>
            <a:r>
              <a:rPr kumimoji="1" lang="ja-JP" altLang="en-US" dirty="0"/>
              <a:t>を切り拓きます。</a:t>
            </a:r>
          </a:p>
          <a:p>
            <a:endParaRPr kumimoji="1" lang="en-US" altLang="ja-JP" dirty="0"/>
          </a:p>
          <a:p>
            <a:r>
              <a:rPr kumimoji="1" lang="ja-JP" altLang="en-US" dirty="0"/>
              <a:t>特長３ パワーを究める</a:t>
            </a:r>
            <a:endParaRPr kumimoji="1" lang="en-US" altLang="ja-JP" dirty="0"/>
          </a:p>
          <a:p>
            <a:r>
              <a:rPr kumimoji="1" lang="ja-JP" altLang="en-US" dirty="0"/>
              <a:t>チカラのある</a:t>
            </a:r>
            <a:r>
              <a:rPr kumimoji="1" lang="en-US" altLang="ja-JP" dirty="0"/>
              <a:t>2</a:t>
            </a:r>
            <a:r>
              <a:rPr kumimoji="1" lang="ja-JP" altLang="en-US" dirty="0"/>
              <a:t>種のアントシアニンを特定。高配合*</a:t>
            </a:r>
            <a:r>
              <a:rPr kumimoji="1" lang="en-US" altLang="ja-JP" baseline="30000" dirty="0"/>
              <a:t>7</a:t>
            </a:r>
            <a:r>
              <a:rPr kumimoji="1" lang="ja-JP" altLang="en-US" dirty="0"/>
              <a:t>を実現。</a:t>
            </a:r>
          </a:p>
          <a:p>
            <a:r>
              <a:rPr kumimoji="1" lang="ja-JP" altLang="en-US" dirty="0"/>
              <a:t>ニュースキン独自の研究により、トータル生活習慣対策*</a:t>
            </a:r>
            <a:r>
              <a:rPr kumimoji="1" lang="en-US" altLang="ja-JP" baseline="30000" dirty="0"/>
              <a:t>11</a:t>
            </a:r>
            <a:r>
              <a:rPr kumimoji="1" lang="ja-JP" altLang="en-US" dirty="0"/>
              <a:t>に必要と考えられる配合量として、アントシアニン</a:t>
            </a:r>
            <a:r>
              <a:rPr kumimoji="1" lang="en-US" altLang="ja-JP" dirty="0"/>
              <a:t>215mg</a:t>
            </a:r>
            <a:r>
              <a:rPr kumimoji="1" lang="ja-JP" altLang="en-US" dirty="0"/>
              <a:t>を配合。さらにアントシアニンの中でも「シアニジン」と「デルフィニジン」の</a:t>
            </a:r>
            <a:r>
              <a:rPr kumimoji="1" lang="en-US" altLang="ja-JP" dirty="0"/>
              <a:t>2</a:t>
            </a:r>
            <a:r>
              <a:rPr kumimoji="1" lang="ja-JP" altLang="en-US" dirty="0"/>
              <a:t>種の「紫」のチカラを特定し、この</a:t>
            </a:r>
            <a:r>
              <a:rPr kumimoji="1" lang="en-US" altLang="ja-JP" dirty="0"/>
              <a:t>2</a:t>
            </a:r>
            <a:r>
              <a:rPr kumimoji="1" lang="ja-JP" altLang="en-US" dirty="0"/>
              <a:t>種を多く含む「カシス」「ビルベリー」「黒米」の抽出物をブレンド。シアジニンとデルフィニジンの高配合*</a:t>
            </a:r>
            <a:r>
              <a:rPr kumimoji="1" lang="en-US" altLang="ja-JP" baseline="30000" dirty="0"/>
              <a:t>7</a:t>
            </a:r>
            <a:r>
              <a:rPr kumimoji="1" lang="ja-JP" altLang="en-US" dirty="0"/>
              <a:t>を実現しました。</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r>
              <a:rPr lang="ja-JP" altLang="en-US" sz="1100" dirty="0">
                <a:latin typeface="+mn-ea"/>
              </a:rPr>
              <a:t>＊</a:t>
            </a:r>
            <a:r>
              <a:rPr lang="en-US" altLang="ja-JP" sz="1100" dirty="0">
                <a:latin typeface="+mn-ea"/>
              </a:rPr>
              <a:t>1 </a:t>
            </a:r>
            <a:r>
              <a:rPr lang="ja-JP" altLang="en-US" sz="1100" dirty="0">
                <a:latin typeface="+mn-ea"/>
              </a:rPr>
              <a:t>気分のこと。</a:t>
            </a:r>
            <a:endParaRPr lang="en-US" altLang="ja-JP" sz="1100" dirty="0">
              <a:latin typeface="+mn-ea"/>
            </a:endParaRPr>
          </a:p>
          <a:p>
            <a:r>
              <a:rPr lang="ja-JP" altLang="en-US" sz="1100" dirty="0">
                <a:latin typeface="+mn-ea"/>
              </a:rPr>
              <a:t>＊</a:t>
            </a:r>
            <a:r>
              <a:rPr lang="en-US" altLang="ja-JP" sz="1100" dirty="0">
                <a:latin typeface="+mn-ea"/>
              </a:rPr>
              <a:t>2 </a:t>
            </a:r>
            <a:r>
              <a:rPr lang="ja-JP" altLang="en-US" sz="1100" dirty="0">
                <a:latin typeface="+mn-ea"/>
              </a:rPr>
              <a:t>脂肪の多い食事を好まれること。</a:t>
            </a:r>
            <a:endParaRPr lang="en-US" altLang="ja-JP" sz="1100" dirty="0">
              <a:latin typeface="+mn-ea"/>
            </a:endParaRPr>
          </a:p>
          <a:p>
            <a:r>
              <a:rPr lang="ja-JP" altLang="en-US" sz="1100" dirty="0">
                <a:latin typeface="+mn-ea"/>
              </a:rPr>
              <a:t>＊</a:t>
            </a:r>
            <a:r>
              <a:rPr lang="en-US" altLang="ja-JP" sz="1100" dirty="0">
                <a:latin typeface="+mn-ea"/>
              </a:rPr>
              <a:t>3 </a:t>
            </a:r>
            <a:r>
              <a:rPr lang="ja-JP" altLang="en-US" sz="1100" dirty="0">
                <a:latin typeface="+mn-ea"/>
              </a:rPr>
              <a:t>糖質の多い食事を好まれること。　</a:t>
            </a:r>
            <a:endParaRPr lang="en-US" altLang="ja-JP" sz="1100" dirty="0">
              <a:latin typeface="+mn-ea"/>
            </a:endParaRPr>
          </a:p>
          <a:p>
            <a:r>
              <a:rPr lang="ja-JP" altLang="en-US" sz="1100" dirty="0">
                <a:latin typeface="+mn-ea"/>
              </a:rPr>
              <a:t>＊</a:t>
            </a:r>
            <a:r>
              <a:rPr lang="en-US" altLang="ja-JP" sz="1100" dirty="0">
                <a:latin typeface="+mn-ea"/>
              </a:rPr>
              <a:t>4 </a:t>
            </a:r>
            <a:r>
              <a:rPr lang="ja-JP" altLang="en-US" sz="1100" dirty="0">
                <a:latin typeface="+mn-ea"/>
              </a:rPr>
              <a:t>健康に有益ではない菌が増えるような環境にあること。</a:t>
            </a:r>
            <a:endParaRPr lang="en-US" altLang="ja-JP" sz="1100" dirty="0">
              <a:latin typeface="+mn-ea"/>
            </a:endParaRPr>
          </a:p>
          <a:p>
            <a:r>
              <a:rPr lang="ja-JP" altLang="en-US" sz="1100" dirty="0">
                <a:latin typeface="+mn-ea"/>
              </a:rPr>
              <a:t>＊</a:t>
            </a:r>
            <a:r>
              <a:rPr lang="en-US" altLang="ja-JP" sz="1100" dirty="0">
                <a:latin typeface="+mn-ea"/>
              </a:rPr>
              <a:t>5 </a:t>
            </a:r>
            <a:r>
              <a:rPr lang="ja-JP" altLang="en-US" sz="1100" dirty="0">
                <a:latin typeface="+mn-ea"/>
              </a:rPr>
              <a:t>ニュースキンでの研究結果に基づく。　</a:t>
            </a:r>
            <a:endParaRPr lang="en-US" altLang="ja-JP" sz="1100" dirty="0">
              <a:latin typeface="+mn-ea"/>
            </a:endParaRPr>
          </a:p>
          <a:p>
            <a:r>
              <a:rPr lang="ja-JP" altLang="en-US" sz="1100" dirty="0">
                <a:latin typeface="+mn-ea"/>
              </a:rPr>
              <a:t>＊</a:t>
            </a:r>
            <a:r>
              <a:rPr lang="en-US" altLang="ja-JP" sz="1100" dirty="0">
                <a:latin typeface="+mn-ea"/>
              </a:rPr>
              <a:t>6</a:t>
            </a:r>
            <a:r>
              <a:rPr lang="ja-JP" altLang="en-US" sz="1100" dirty="0">
                <a:latin typeface="+mn-ea"/>
              </a:rPr>
              <a:t> ニュースキンが開発・販売している栄養補助食品における、アントシアニンが消費者に与えている領域の認識のこと。</a:t>
            </a:r>
            <a:endParaRPr lang="en-US" altLang="ja-JP" sz="1100" dirty="0">
              <a:latin typeface="+mn-ea"/>
            </a:endParaRPr>
          </a:p>
          <a:p>
            <a:r>
              <a:rPr lang="ja-JP" altLang="en-US" sz="1100" dirty="0">
                <a:latin typeface="+mn-ea"/>
              </a:rPr>
              <a:t>＊</a:t>
            </a:r>
            <a:r>
              <a:rPr lang="en-US" altLang="ja-JP" sz="1100" dirty="0">
                <a:latin typeface="+mn-ea"/>
              </a:rPr>
              <a:t>7 </a:t>
            </a:r>
            <a:r>
              <a:rPr lang="en-US" altLang="ja-JP" sz="1100" dirty="0" err="1">
                <a:latin typeface="+mn-ea"/>
              </a:rPr>
              <a:t>ageLOC</a:t>
            </a:r>
            <a:r>
              <a:rPr lang="en-US" altLang="ja-JP" sz="1100" dirty="0">
                <a:latin typeface="+mn-ea"/>
              </a:rPr>
              <a:t> </a:t>
            </a:r>
            <a:r>
              <a:rPr lang="ja-JP" altLang="en-US" sz="1100" dirty="0">
                <a:latin typeface="+mn-ea"/>
              </a:rPr>
              <a:t>アントシアニン ブレンドに、シアニジンとデルフィニジンを約</a:t>
            </a:r>
            <a:r>
              <a:rPr lang="en-US" altLang="ja-JP" sz="1100" dirty="0">
                <a:latin typeface="+mn-ea"/>
              </a:rPr>
              <a:t>90</a:t>
            </a:r>
            <a:r>
              <a:rPr lang="ja-JP" altLang="en-US" sz="1100" dirty="0">
                <a:latin typeface="+mn-ea"/>
              </a:rPr>
              <a:t>％含有すること（ニュースキン調べ）</a:t>
            </a:r>
            <a:r>
              <a:rPr lang="ja-JP" altLang="en-US" sz="1100" dirty="0"/>
              <a:t>。</a:t>
            </a:r>
            <a:endParaRPr lang="en-US" altLang="ja-JP" sz="1100" dirty="0"/>
          </a:p>
          <a:p>
            <a:r>
              <a:rPr lang="ja-JP" altLang="en-US" sz="1100" dirty="0">
                <a:latin typeface="+mn-ea"/>
              </a:rPr>
              <a:t>＊</a:t>
            </a:r>
            <a:r>
              <a:rPr lang="en-US" altLang="ja-JP" sz="1100" dirty="0">
                <a:latin typeface="+mn-ea"/>
              </a:rPr>
              <a:t>8</a:t>
            </a:r>
            <a:r>
              <a:rPr lang="ja-JP" altLang="en-US" sz="1100" dirty="0">
                <a:latin typeface="+mn-ea"/>
              </a:rPr>
              <a:t> 健康を保つためのさまざまな目安のこと。　</a:t>
            </a:r>
            <a:endParaRPr lang="en-US" altLang="ja-JP" sz="1100" dirty="0">
              <a:latin typeface="+mn-ea"/>
            </a:endParaRPr>
          </a:p>
          <a:p>
            <a:r>
              <a:rPr lang="ja-JP" altLang="en-US" sz="1100" dirty="0">
                <a:latin typeface="+mn-ea"/>
              </a:rPr>
              <a:t>＊</a:t>
            </a:r>
            <a:r>
              <a:rPr lang="en-US" altLang="ja-JP" sz="1100" dirty="0">
                <a:latin typeface="+mn-ea"/>
              </a:rPr>
              <a:t>9</a:t>
            </a:r>
            <a:r>
              <a:rPr lang="ja-JP" altLang="en-US" sz="1100" dirty="0">
                <a:latin typeface="+mn-ea"/>
              </a:rPr>
              <a:t> パソコンやテレビの画面を見る機会が多い方の健康を保つためのサポート。</a:t>
            </a:r>
            <a:endParaRPr lang="en-US" altLang="ja-JP" sz="1100" dirty="0">
              <a:latin typeface="+mn-ea"/>
            </a:endParaRPr>
          </a:p>
          <a:p>
            <a:r>
              <a:rPr lang="ja-JP" altLang="en-US" sz="1100" dirty="0">
                <a:latin typeface="+mn-ea"/>
              </a:rPr>
              <a:t>＊</a:t>
            </a:r>
            <a:r>
              <a:rPr lang="en-US" altLang="ja-JP" sz="1100" dirty="0">
                <a:latin typeface="+mn-ea"/>
              </a:rPr>
              <a:t>10</a:t>
            </a:r>
            <a:r>
              <a:rPr lang="ja-JP" altLang="en-US" sz="1100" dirty="0">
                <a:latin typeface="+mn-ea"/>
              </a:rPr>
              <a:t> ニュースキンのアントシアニン含有製品に対して。</a:t>
            </a:r>
            <a:endParaRPr lang="en-US" altLang="ja-JP" sz="1100" dirty="0">
              <a:latin typeface="+mn-ea"/>
            </a:endParaRPr>
          </a:p>
          <a:p>
            <a:r>
              <a:rPr lang="ja-JP" altLang="en-US" sz="1100" dirty="0">
                <a:latin typeface="+mn-ea"/>
              </a:rPr>
              <a:t>＊</a:t>
            </a:r>
            <a:r>
              <a:rPr lang="en-US" altLang="ja-JP" sz="1100" dirty="0">
                <a:latin typeface="+mn-ea"/>
              </a:rPr>
              <a:t>11</a:t>
            </a:r>
            <a:r>
              <a:rPr lang="ja-JP" altLang="en-US" sz="1100" dirty="0">
                <a:latin typeface="+mn-ea"/>
              </a:rPr>
              <a:t> デジタルライフに限らず、さまざまな生活習慣が気になる方の健康を保つためのサポート。</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0EB4A203-1AB0-4B7E-B01E-DFEEE07CFE43}" type="slidenum">
              <a:rPr kumimoji="1" lang="ja-JP" altLang="en-US" smtClean="0"/>
              <a:t>14</a:t>
            </a:fld>
            <a:endParaRPr kumimoji="1" lang="ja-JP" altLang="en-US"/>
          </a:p>
        </p:txBody>
      </p:sp>
    </p:spTree>
    <p:extLst>
      <p:ext uri="{BB962C8B-B14F-4D97-AF65-F5344CB8AC3E}">
        <p14:creationId xmlns:p14="http://schemas.microsoft.com/office/powerpoint/2010/main" val="2675180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最後に「よくある質問」をとおして、メタの理解をさらに深めていただきましょう。</a:t>
            </a:r>
            <a:endParaRPr kumimoji="1" lang="en-US" altLang="ja-JP" dirty="0"/>
          </a:p>
        </p:txBody>
      </p:sp>
      <p:sp>
        <p:nvSpPr>
          <p:cNvPr id="4" name="スライド番号プレースホルダー 3"/>
          <p:cNvSpPr>
            <a:spLocks noGrp="1"/>
          </p:cNvSpPr>
          <p:nvPr>
            <p:ph type="sldNum" sz="quarter" idx="5"/>
          </p:nvPr>
        </p:nvSpPr>
        <p:spPr/>
        <p:txBody>
          <a:bodyPr/>
          <a:lstStyle/>
          <a:p>
            <a:fld id="{0EB4A203-1AB0-4B7E-B01E-DFEEE07CFE43}" type="slidenum">
              <a:rPr kumimoji="1" lang="ja-JP" altLang="en-US" smtClean="0"/>
              <a:t>15</a:t>
            </a:fld>
            <a:endParaRPr kumimoji="1" lang="ja-JP" altLang="en-US"/>
          </a:p>
        </p:txBody>
      </p:sp>
    </p:spTree>
    <p:extLst>
      <p:ext uri="{BB962C8B-B14F-4D97-AF65-F5344CB8AC3E}">
        <p14:creationId xmlns:p14="http://schemas.microsoft.com/office/powerpoint/2010/main" val="3484324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メタはほかのアントシアニンのサプリメントと何が違うのでしょうか？</a:t>
            </a:r>
            <a:endParaRPr kumimoji="1" lang="en-US" altLang="ja-JP" dirty="0"/>
          </a:p>
          <a:p>
            <a:endParaRPr kumimoji="1" lang="en-US" altLang="ja-JP" dirty="0"/>
          </a:p>
          <a:p>
            <a:r>
              <a:rPr lang="ja-JP" altLang="en-US" sz="1300" dirty="0">
                <a:latin typeface="+mn-ea"/>
              </a:rPr>
              <a:t>「デジタルライフ対策*</a:t>
            </a:r>
            <a:r>
              <a:rPr lang="en-US" altLang="ja-JP" sz="1300" baseline="30000" dirty="0">
                <a:latin typeface="+mn-ea"/>
              </a:rPr>
              <a:t>1</a:t>
            </a:r>
            <a:r>
              <a:rPr lang="ja-JP" altLang="en-US" sz="1300" dirty="0">
                <a:latin typeface="+mn-ea"/>
              </a:rPr>
              <a:t>」という領域*</a:t>
            </a:r>
            <a:r>
              <a:rPr lang="en-US" altLang="ja-JP" sz="1300" baseline="30000" dirty="0">
                <a:latin typeface="+mn-ea"/>
              </a:rPr>
              <a:t>2</a:t>
            </a:r>
            <a:r>
              <a:rPr lang="ja-JP" altLang="en-US" sz="1300" dirty="0">
                <a:latin typeface="+mn-ea"/>
              </a:rPr>
              <a:t>を超え、「トータル生活習慣対策*</a:t>
            </a:r>
            <a:r>
              <a:rPr lang="en-US" altLang="ja-JP" sz="1300" baseline="30000" dirty="0">
                <a:latin typeface="+mn-ea"/>
              </a:rPr>
              <a:t>3</a:t>
            </a:r>
            <a:r>
              <a:rPr lang="ja-JP" altLang="en-US" sz="1300" dirty="0">
                <a:latin typeface="+mn-ea"/>
              </a:rPr>
              <a:t>」として全身へアプローチするメタには、アントシアニンの量が</a:t>
            </a:r>
            <a:r>
              <a:rPr lang="en-US" altLang="ja-JP" sz="1300" dirty="0">
                <a:latin typeface="+mn-ea"/>
              </a:rPr>
              <a:t>215</a:t>
            </a:r>
            <a:r>
              <a:rPr lang="ja-JP" altLang="en-US" sz="1300" dirty="0">
                <a:latin typeface="+mn-ea"/>
              </a:rPr>
              <a:t>㎎も含まれていることです。そして、ただ量が多いだけでなく、その種類にもこだわり、独自の研究で特定した「シアニジン」と「デルフィニジン」の</a:t>
            </a:r>
            <a:r>
              <a:rPr lang="en-US" altLang="ja-JP" sz="1300" dirty="0">
                <a:latin typeface="+mn-ea"/>
              </a:rPr>
              <a:t>2</a:t>
            </a:r>
            <a:r>
              <a:rPr lang="ja-JP" altLang="en-US" sz="1300" dirty="0">
                <a:latin typeface="+mn-ea"/>
              </a:rPr>
              <a:t>種を高配合*</a:t>
            </a:r>
            <a:r>
              <a:rPr lang="en-US" altLang="ja-JP" sz="1300" baseline="30000" dirty="0">
                <a:latin typeface="+mn-ea"/>
              </a:rPr>
              <a:t>4</a:t>
            </a:r>
            <a:r>
              <a:rPr lang="ja-JP" altLang="en-US" sz="1300" dirty="0">
                <a:latin typeface="+mn-ea"/>
              </a:rPr>
              <a:t>しています。</a:t>
            </a:r>
            <a:endParaRPr kumimoji="1" lang="en-US" altLang="ja-JP" dirty="0">
              <a:solidFill>
                <a:schemeClr val="tx1"/>
              </a:solidFill>
              <a:latin typeface="+mn-ea"/>
              <a:ea typeface="+mn-ea"/>
            </a:endParaRPr>
          </a:p>
          <a:p>
            <a:endParaRPr kumimoji="1" lang="en-US" altLang="ja-JP" dirty="0"/>
          </a:p>
          <a:p>
            <a:endParaRPr kumimoji="1" lang="en-US" altLang="ja-JP" dirty="0"/>
          </a:p>
          <a:p>
            <a:endParaRPr kumimoji="1" lang="ja-JP" altLang="en-US" dirty="0"/>
          </a:p>
          <a:p>
            <a:r>
              <a:rPr lang="ja-JP" altLang="en-US" sz="1050" dirty="0">
                <a:latin typeface="+mn-ea"/>
              </a:rPr>
              <a:t>＊</a:t>
            </a:r>
            <a:r>
              <a:rPr lang="en-US" altLang="ja-JP" sz="1050" dirty="0">
                <a:latin typeface="+mn-ea"/>
              </a:rPr>
              <a:t>1 </a:t>
            </a:r>
            <a:r>
              <a:rPr lang="ja-JP" altLang="en-US" sz="1050" dirty="0">
                <a:latin typeface="+mn-ea"/>
              </a:rPr>
              <a:t>パソコンやテレビの画面を見る機会が多い方の健康を保つためのサポート。</a:t>
            </a:r>
            <a:endParaRPr lang="en-US" altLang="ja-JP" sz="1050" dirty="0">
              <a:latin typeface="+mn-ea"/>
            </a:endParaRPr>
          </a:p>
          <a:p>
            <a:pPr defTabSz="954908">
              <a:defRPr/>
            </a:pPr>
            <a:r>
              <a:rPr lang="ja-JP" altLang="en-US" sz="1050" dirty="0">
                <a:latin typeface="+mn-ea"/>
              </a:rPr>
              <a:t>＊</a:t>
            </a:r>
            <a:r>
              <a:rPr lang="en-US" altLang="ja-JP" sz="1050" dirty="0">
                <a:latin typeface="+mn-ea"/>
              </a:rPr>
              <a:t>2 </a:t>
            </a:r>
            <a:r>
              <a:rPr lang="ja-JP" altLang="en-US" sz="1050" dirty="0">
                <a:latin typeface="+mn-ea"/>
              </a:rPr>
              <a:t>ニュースキンが開発・販売している栄養補助食品における、アントシアニンが消費者に与えている領域の認識のこと。</a:t>
            </a:r>
          </a:p>
          <a:p>
            <a:r>
              <a:rPr lang="ja-JP" altLang="en-US" sz="1050" dirty="0">
                <a:latin typeface="+mn-ea"/>
              </a:rPr>
              <a:t>＊</a:t>
            </a:r>
            <a:r>
              <a:rPr lang="en-US" altLang="ja-JP" sz="1050" dirty="0">
                <a:latin typeface="+mn-ea"/>
              </a:rPr>
              <a:t>3 </a:t>
            </a:r>
            <a:r>
              <a:rPr lang="ja-JP" altLang="en-US" sz="1050" dirty="0">
                <a:latin typeface="+mn-ea"/>
              </a:rPr>
              <a:t>デジタルライフに限らず、さまざまな生活習慣が気になる方の健康を保つためのサポート。</a:t>
            </a:r>
            <a:endParaRPr lang="en-US" altLang="ja-JP" sz="1050" dirty="0">
              <a:latin typeface="+mn-ea"/>
            </a:endParaRPr>
          </a:p>
          <a:p>
            <a:r>
              <a:rPr lang="ja-JP" altLang="en-US" sz="1050" dirty="0">
                <a:latin typeface="+mn-ea"/>
              </a:rPr>
              <a:t>＊</a:t>
            </a:r>
            <a:r>
              <a:rPr lang="en-US" altLang="ja-JP" sz="1050" dirty="0">
                <a:latin typeface="+mn-ea"/>
              </a:rPr>
              <a:t>4 </a:t>
            </a:r>
            <a:r>
              <a:rPr lang="en-US" altLang="ja-JP" sz="1050" dirty="0" err="1">
                <a:latin typeface="+mn-ea"/>
              </a:rPr>
              <a:t>ageLOC</a:t>
            </a:r>
            <a:r>
              <a:rPr lang="en-US" altLang="ja-JP" sz="1050" dirty="0">
                <a:latin typeface="+mn-ea"/>
              </a:rPr>
              <a:t> </a:t>
            </a:r>
            <a:r>
              <a:rPr lang="ja-JP" altLang="en-US" sz="1050" dirty="0">
                <a:latin typeface="+mn-ea"/>
              </a:rPr>
              <a:t>アントシアニン ブレンドに、シアニジンとデルフィニジンを約</a:t>
            </a:r>
            <a:r>
              <a:rPr lang="en-US" altLang="ja-JP" sz="1050" dirty="0">
                <a:latin typeface="+mn-ea"/>
              </a:rPr>
              <a:t>90</a:t>
            </a:r>
            <a:r>
              <a:rPr lang="ja-JP" altLang="en-US" sz="1050" dirty="0">
                <a:latin typeface="+mn-ea"/>
              </a:rPr>
              <a:t>％含有すること（ニュースキン調べ）。</a:t>
            </a:r>
          </a:p>
        </p:txBody>
      </p:sp>
      <p:sp>
        <p:nvSpPr>
          <p:cNvPr id="4" name="スライド番号プレースホルダー 3"/>
          <p:cNvSpPr>
            <a:spLocks noGrp="1"/>
          </p:cNvSpPr>
          <p:nvPr>
            <p:ph type="sldNum" sz="quarter" idx="5"/>
          </p:nvPr>
        </p:nvSpPr>
        <p:spPr/>
        <p:txBody>
          <a:bodyPr/>
          <a:lstStyle/>
          <a:p>
            <a:fld id="{0EB4A203-1AB0-4B7E-B01E-DFEEE07CFE43}" type="slidenum">
              <a:rPr kumimoji="1" lang="ja-JP" altLang="en-US" smtClean="0"/>
              <a:t>16</a:t>
            </a:fld>
            <a:endParaRPr kumimoji="1" lang="ja-JP" altLang="en-US"/>
          </a:p>
        </p:txBody>
      </p:sp>
    </p:spTree>
    <p:extLst>
      <p:ext uri="{BB962C8B-B14F-4D97-AF65-F5344CB8AC3E}">
        <p14:creationId xmlns:p14="http://schemas.microsoft.com/office/powerpoint/2010/main" val="2832806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lang="ja-JP" altLang="en-US" sz="1300" dirty="0">
                <a:latin typeface="+mn-ea"/>
              </a:rPr>
              <a:t>米国のメタに対し、日本のメタは何か日本だけのこだわりがありますか？</a:t>
            </a:r>
          </a:p>
          <a:p>
            <a:endParaRPr kumimoji="1" lang="en-US" altLang="ja-JP" dirty="0">
              <a:solidFill>
                <a:schemeClr val="tx1"/>
              </a:solidFill>
              <a:latin typeface="+mn-ea"/>
              <a:ea typeface="+mn-ea"/>
            </a:endParaRPr>
          </a:p>
          <a:p>
            <a:r>
              <a:rPr kumimoji="1" lang="ja-JP" altLang="en-US" dirty="0">
                <a:solidFill>
                  <a:schemeClr val="tx1"/>
                </a:solidFill>
                <a:latin typeface="+mn-ea"/>
                <a:ea typeface="+mn-ea"/>
              </a:rPr>
              <a:t>カプセルの飲みやすさに対する日本人のこだわりを知るニュースキン本社の協力により、日本のカプセルは、米国のカプセルよりも、小さくなっています。</a:t>
            </a:r>
          </a:p>
          <a:p>
            <a:r>
              <a:rPr kumimoji="1" lang="ja-JP" altLang="en-US" dirty="0">
                <a:solidFill>
                  <a:schemeClr val="tx1"/>
                </a:solidFill>
                <a:latin typeface="+mn-ea"/>
                <a:ea typeface="+mn-ea"/>
              </a:rPr>
              <a:t>日本人にとって摂りやすい大きさにすることで、毎日続けやすくなっています。</a:t>
            </a:r>
          </a:p>
        </p:txBody>
      </p:sp>
      <p:sp>
        <p:nvSpPr>
          <p:cNvPr id="4" name="スライド番号プレースホルダー 3"/>
          <p:cNvSpPr>
            <a:spLocks noGrp="1"/>
          </p:cNvSpPr>
          <p:nvPr>
            <p:ph type="sldNum" sz="quarter" idx="5"/>
          </p:nvPr>
        </p:nvSpPr>
        <p:spPr/>
        <p:txBody>
          <a:bodyPr/>
          <a:lstStyle/>
          <a:p>
            <a:fld id="{0EB4A203-1AB0-4B7E-B01E-DFEEE07CFE43}" type="slidenum">
              <a:rPr kumimoji="1" lang="ja-JP" altLang="en-US" smtClean="0"/>
              <a:t>17</a:t>
            </a:fld>
            <a:endParaRPr kumimoji="1" lang="ja-JP" altLang="en-US"/>
          </a:p>
        </p:txBody>
      </p:sp>
    </p:spTree>
    <p:extLst>
      <p:ext uri="{BB962C8B-B14F-4D97-AF65-F5344CB8AC3E}">
        <p14:creationId xmlns:p14="http://schemas.microsoft.com/office/powerpoint/2010/main" val="3959833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一緒に摂りたいお勧めの製品は何ですか？</a:t>
            </a:r>
          </a:p>
          <a:p>
            <a:endParaRPr kumimoji="1" lang="en-US" altLang="ja-JP" dirty="0"/>
          </a:p>
          <a:p>
            <a:r>
              <a:rPr kumimoji="1" lang="ja-JP" altLang="en-US" dirty="0"/>
              <a:t>メタは健康指標*</a:t>
            </a:r>
            <a:r>
              <a:rPr kumimoji="1" lang="en-US" altLang="ja-JP" baseline="30000" dirty="0"/>
              <a:t>1</a:t>
            </a:r>
            <a:r>
              <a:rPr kumimoji="1" lang="ja-JP" altLang="en-US" dirty="0"/>
              <a:t>が気になり始めた方や、生活習慣蓄積をすっきり*</a:t>
            </a:r>
            <a:r>
              <a:rPr kumimoji="1" lang="en-US" altLang="ja-JP" baseline="30000" dirty="0"/>
              <a:t>2</a:t>
            </a:r>
            <a:r>
              <a:rPr kumimoji="1" lang="ja-JP" altLang="en-US" dirty="0"/>
              <a:t>したい方にお勧めですが、基本の栄養バランスをととのえ、健康の土台をつくることが大切です。</a:t>
            </a:r>
          </a:p>
          <a:p>
            <a:r>
              <a:rPr kumimoji="1" lang="ja-JP" altLang="en-US" dirty="0"/>
              <a:t>基礎栄養を補う健康づくりのベース　サプリメントとして、ライフパック ナノ プラスなどを、あわせて摂ることをお勧めします。</a:t>
            </a:r>
            <a:endParaRPr kumimoji="1" lang="en-US" altLang="ja-JP" dirty="0"/>
          </a:p>
          <a:p>
            <a:endParaRPr kumimoji="1" lang="en-US" altLang="ja-JP" dirty="0"/>
          </a:p>
          <a:p>
            <a:endParaRPr kumimoji="1" lang="en-US" altLang="ja-JP" dirty="0"/>
          </a:p>
          <a:p>
            <a:endParaRPr kumimoji="1" lang="en-US" altLang="ja-JP" dirty="0"/>
          </a:p>
          <a:p>
            <a:pPr defTabSz="954908">
              <a:defRPr/>
            </a:pPr>
            <a:r>
              <a:rPr lang="ja-JP" altLang="en-US" sz="1050" dirty="0">
                <a:latin typeface="+mn-ea"/>
                <a:ea typeface="+mn-ea"/>
              </a:rPr>
              <a:t>＊</a:t>
            </a:r>
            <a:r>
              <a:rPr lang="en-US" altLang="ja-JP" sz="1050" dirty="0">
                <a:latin typeface="+mn-ea"/>
                <a:ea typeface="+mn-ea"/>
              </a:rPr>
              <a:t>1</a:t>
            </a:r>
            <a:r>
              <a:rPr lang="ja-JP" altLang="en-US" sz="1050" dirty="0">
                <a:latin typeface="+mn-ea"/>
                <a:ea typeface="+mn-ea"/>
              </a:rPr>
              <a:t> 健康を保つためのさまざまな目安のこと。　</a:t>
            </a:r>
          </a:p>
          <a:p>
            <a:r>
              <a:rPr lang="ja-JP" altLang="en-US" sz="1050" dirty="0">
                <a:latin typeface="+mn-ea"/>
                <a:ea typeface="+mn-ea"/>
              </a:rPr>
              <a:t>＊</a:t>
            </a:r>
            <a:r>
              <a:rPr lang="en-US" altLang="ja-JP" sz="1050" dirty="0">
                <a:latin typeface="+mn-ea"/>
                <a:ea typeface="+mn-ea"/>
              </a:rPr>
              <a:t>2</a:t>
            </a:r>
            <a:r>
              <a:rPr lang="ja-JP" altLang="en-US" sz="1050" dirty="0">
                <a:latin typeface="+mn-ea"/>
                <a:ea typeface="+mn-ea"/>
              </a:rPr>
              <a:t> 気分のこと。</a:t>
            </a:r>
          </a:p>
        </p:txBody>
      </p:sp>
      <p:sp>
        <p:nvSpPr>
          <p:cNvPr id="4" name="スライド番号プレースホルダー 3"/>
          <p:cNvSpPr>
            <a:spLocks noGrp="1"/>
          </p:cNvSpPr>
          <p:nvPr>
            <p:ph type="sldNum" sz="quarter" idx="5"/>
          </p:nvPr>
        </p:nvSpPr>
        <p:spPr/>
        <p:txBody>
          <a:bodyPr/>
          <a:lstStyle/>
          <a:p>
            <a:fld id="{0EB4A203-1AB0-4B7E-B01E-DFEEE07CFE43}" type="slidenum">
              <a:rPr kumimoji="1" lang="ja-JP" altLang="en-US" smtClean="0"/>
              <a:t>18</a:t>
            </a:fld>
            <a:endParaRPr kumimoji="1" lang="ja-JP" altLang="en-US"/>
          </a:p>
        </p:txBody>
      </p:sp>
    </p:spTree>
    <p:extLst>
      <p:ext uri="{BB962C8B-B14F-4D97-AF65-F5344CB8AC3E}">
        <p14:creationId xmlns:p14="http://schemas.microsoft.com/office/powerpoint/2010/main" val="2837976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lang="ja-JP" altLang="en-US" sz="1300" dirty="0">
                <a:latin typeface="+mn-ea"/>
              </a:rPr>
              <a:t>生活習慣対策として、ほかにお勧めの製品はありますか？</a:t>
            </a:r>
            <a:endParaRPr kumimoji="1" lang="en-US" altLang="ja-JP" dirty="0">
              <a:solidFill>
                <a:schemeClr val="tx1"/>
              </a:solidFill>
              <a:latin typeface="+mn-ea"/>
              <a:ea typeface="+mn-ea"/>
            </a:endParaRPr>
          </a:p>
          <a:p>
            <a:endParaRPr lang="en-US" altLang="ja-JP" sz="1300" dirty="0">
              <a:latin typeface="+mn-ea"/>
            </a:endParaRPr>
          </a:p>
          <a:p>
            <a:pPr defTabSz="954908">
              <a:defRPr/>
            </a:pPr>
            <a:r>
              <a:rPr lang="ja-JP" altLang="en-US" sz="1300" dirty="0">
                <a:latin typeface="+mn-ea"/>
              </a:rPr>
              <a:t>メタは健康指標*</a:t>
            </a:r>
            <a:r>
              <a:rPr lang="en-US" altLang="ja-JP" sz="1300" baseline="30000" dirty="0">
                <a:latin typeface="+mn-ea"/>
              </a:rPr>
              <a:t>1</a:t>
            </a:r>
            <a:r>
              <a:rPr lang="ja-JP" altLang="en-US" sz="1300" dirty="0">
                <a:latin typeface="+mn-ea"/>
              </a:rPr>
              <a:t>が気になり始めた方や、生活習慣蓄積をすっきり*</a:t>
            </a:r>
            <a:r>
              <a:rPr lang="en-US" altLang="ja-JP" sz="1300" baseline="30000" dirty="0">
                <a:latin typeface="+mn-ea"/>
              </a:rPr>
              <a:t>2</a:t>
            </a:r>
            <a:r>
              <a:rPr lang="ja-JP" altLang="en-US" sz="1300" dirty="0">
                <a:latin typeface="+mn-ea"/>
              </a:rPr>
              <a:t>したい方にお勧めですが、そのほかには、</a:t>
            </a:r>
            <a:endParaRPr lang="en-US" altLang="ja-JP" sz="1300" dirty="0">
              <a:latin typeface="+mn-ea"/>
            </a:endParaRPr>
          </a:p>
          <a:p>
            <a:pPr defTabSz="954908">
              <a:defRPr/>
            </a:pPr>
            <a:r>
              <a:rPr lang="ja-JP" altLang="en-US" sz="1300" dirty="0">
                <a:latin typeface="+mn-ea"/>
              </a:rPr>
              <a:t>全身の冴え*</a:t>
            </a:r>
            <a:r>
              <a:rPr lang="en-US" altLang="ja-JP" sz="1300" baseline="30000" dirty="0">
                <a:latin typeface="+mn-ea"/>
              </a:rPr>
              <a:t>3</a:t>
            </a:r>
            <a:r>
              <a:rPr lang="ja-JP" altLang="en-US" sz="1300" dirty="0">
                <a:latin typeface="+mn-ea"/>
              </a:rPr>
              <a:t>を科学し、知的健康と美的健康の根本にアプローチする成分に着目した「ユーススパン </a:t>
            </a:r>
            <a:r>
              <a:rPr lang="en-US" altLang="ja-JP" sz="1300" dirty="0">
                <a:latin typeface="+mn-ea"/>
              </a:rPr>
              <a:t>R</a:t>
            </a:r>
            <a:r>
              <a:rPr lang="ja-JP" altLang="en-US" sz="1300" dirty="0">
                <a:latin typeface="+mn-ea"/>
              </a:rPr>
              <a:t>」があります。</a:t>
            </a:r>
            <a:endParaRPr lang="en-US" altLang="ja-JP" sz="1300" dirty="0">
              <a:latin typeface="+mn-ea"/>
            </a:endParaRPr>
          </a:p>
          <a:p>
            <a:pPr defTabSz="954908">
              <a:defRPr/>
            </a:pPr>
            <a:r>
              <a:rPr lang="ja-JP" altLang="en-US" sz="1300" dirty="0">
                <a:latin typeface="+mn-ea"/>
              </a:rPr>
              <a:t>もちろん、この２つの製品を一緒に摂っていただくこともお勧めです。</a:t>
            </a:r>
            <a:endParaRPr lang="en-US" altLang="ja-JP" sz="1300" dirty="0">
              <a:latin typeface="+mn-ea"/>
            </a:endParaRPr>
          </a:p>
          <a:p>
            <a:pPr defTabSz="954908">
              <a:defRPr/>
            </a:pPr>
            <a:endParaRPr lang="en-US" altLang="ja-JP" sz="1300" dirty="0">
              <a:solidFill>
                <a:schemeClr val="tx1">
                  <a:lumMod val="65000"/>
                  <a:lumOff val="35000"/>
                </a:schemeClr>
              </a:solidFill>
              <a:latin typeface="+mn-ea"/>
            </a:endParaRPr>
          </a:p>
          <a:p>
            <a:pPr defTabSz="954908">
              <a:defRPr/>
            </a:pPr>
            <a:r>
              <a:rPr lang="ja-JP" altLang="en-US" sz="1300" dirty="0">
                <a:solidFill>
                  <a:schemeClr val="tx1">
                    <a:lumMod val="65000"/>
                    <a:lumOff val="35000"/>
                  </a:schemeClr>
                </a:solidFill>
                <a:latin typeface="+mn-ea"/>
              </a:rPr>
              <a:t>　　　　　　　　　　　　　　　　　　　　　　　　　　　　　　　　　　　　　　　　　　　　　　　　　　　　　　　　　　　　　　　　　　　　　　　　　　　　　　　　　　　　　　　　　　　　　　　　　　　　　　　　　　　　　　　　　　　　　　　　　　　　　　　　　　　　　　　　　　　　　　　　　　　　　　　　　　　　　　　　　　　　　　　　　　　　　　　　　　　　　　　　　　　　　　　　　　　　　　　</a:t>
            </a:r>
            <a:endParaRPr lang="en-US" altLang="ja-JP" sz="1300" dirty="0">
              <a:solidFill>
                <a:schemeClr val="tx1">
                  <a:lumMod val="65000"/>
                  <a:lumOff val="35000"/>
                </a:schemeClr>
              </a:solidFill>
              <a:latin typeface="+mn-ea"/>
            </a:endParaRPr>
          </a:p>
          <a:p>
            <a:pPr defTabSz="954908">
              <a:defRPr/>
            </a:pPr>
            <a:endParaRPr lang="en-US" altLang="ja-JP" sz="1300" dirty="0">
              <a:solidFill>
                <a:schemeClr val="tx1">
                  <a:lumMod val="65000"/>
                  <a:lumOff val="35000"/>
                </a:schemeClr>
              </a:solidFill>
              <a:latin typeface="+mn-ea"/>
            </a:endParaRPr>
          </a:p>
          <a:p>
            <a:pPr defTabSz="954908">
              <a:defRPr/>
            </a:pPr>
            <a:r>
              <a:rPr lang="ja-JP" altLang="en-US" sz="1050" dirty="0">
                <a:latin typeface="+mn-ea"/>
                <a:ea typeface="+mn-ea"/>
              </a:rPr>
              <a:t>＊</a:t>
            </a:r>
            <a:r>
              <a:rPr lang="en-US" altLang="ja-JP" sz="1050" dirty="0">
                <a:latin typeface="+mn-ea"/>
                <a:ea typeface="+mn-ea"/>
              </a:rPr>
              <a:t>1</a:t>
            </a:r>
            <a:r>
              <a:rPr lang="ja-JP" altLang="en-US" sz="1050" dirty="0">
                <a:latin typeface="+mn-ea"/>
                <a:ea typeface="+mn-ea"/>
              </a:rPr>
              <a:t> 健康を保つためのさまざまな目安のこと。　</a:t>
            </a:r>
          </a:p>
          <a:p>
            <a:r>
              <a:rPr lang="ja-JP" altLang="en-US" sz="1050" dirty="0">
                <a:latin typeface="+mn-ea"/>
                <a:ea typeface="+mn-ea"/>
              </a:rPr>
              <a:t>＊</a:t>
            </a:r>
            <a:r>
              <a:rPr lang="en-US" altLang="ja-JP" sz="1050" dirty="0">
                <a:latin typeface="+mn-ea"/>
                <a:ea typeface="+mn-ea"/>
              </a:rPr>
              <a:t>2</a:t>
            </a:r>
            <a:r>
              <a:rPr lang="ja-JP" altLang="en-US" sz="1050" dirty="0">
                <a:latin typeface="+mn-ea"/>
                <a:ea typeface="+mn-ea"/>
              </a:rPr>
              <a:t> 気分のこと。</a:t>
            </a:r>
          </a:p>
          <a:p>
            <a:pPr defTabSz="954908">
              <a:defRPr/>
            </a:pPr>
            <a:r>
              <a:rPr lang="ja-JP" altLang="en-US" sz="1050" dirty="0">
                <a:solidFill>
                  <a:schemeClr val="tx1">
                    <a:lumMod val="65000"/>
                    <a:lumOff val="35000"/>
                  </a:schemeClr>
                </a:solidFill>
                <a:latin typeface="+mn-ea"/>
                <a:ea typeface="+mn-ea"/>
              </a:rPr>
              <a:t>＊</a:t>
            </a:r>
            <a:r>
              <a:rPr lang="en-US" altLang="ja-JP" sz="1050" dirty="0">
                <a:solidFill>
                  <a:schemeClr val="tx1">
                    <a:lumMod val="65000"/>
                    <a:lumOff val="35000"/>
                  </a:schemeClr>
                </a:solidFill>
                <a:latin typeface="+mn-ea"/>
                <a:ea typeface="+mn-ea"/>
              </a:rPr>
              <a:t>3</a:t>
            </a:r>
            <a:r>
              <a:rPr lang="ja-JP" altLang="en-US" sz="1050" dirty="0">
                <a:solidFill>
                  <a:schemeClr val="tx1">
                    <a:lumMod val="65000"/>
                    <a:lumOff val="35000"/>
                  </a:schemeClr>
                </a:solidFill>
                <a:latin typeface="+mn-ea"/>
                <a:ea typeface="+mn-ea"/>
              </a:rPr>
              <a:t> ニュースキンが考える若さの定義「体の内側だけでなく、見た目印象や、話したときの印象で、いきいきと健康的で若々しい様子」に基づくもの。</a:t>
            </a:r>
          </a:p>
          <a:p>
            <a:endParaRPr kumimoji="1" lang="ja-JP" altLang="en-US" dirty="0"/>
          </a:p>
        </p:txBody>
      </p:sp>
      <p:sp>
        <p:nvSpPr>
          <p:cNvPr id="4" name="スライド番号プレースホルダー 3"/>
          <p:cNvSpPr>
            <a:spLocks noGrp="1"/>
          </p:cNvSpPr>
          <p:nvPr>
            <p:ph type="sldNum" sz="quarter" idx="5"/>
          </p:nvPr>
        </p:nvSpPr>
        <p:spPr/>
        <p:txBody>
          <a:bodyPr/>
          <a:lstStyle/>
          <a:p>
            <a:fld id="{0EB4A203-1AB0-4B7E-B01E-DFEEE07CFE43}" type="slidenum">
              <a:rPr kumimoji="1" lang="ja-JP" altLang="en-US" smtClean="0"/>
              <a:t>19</a:t>
            </a:fld>
            <a:endParaRPr kumimoji="1" lang="ja-JP" altLang="en-US"/>
          </a:p>
        </p:txBody>
      </p:sp>
    </p:spTree>
    <p:extLst>
      <p:ext uri="{BB962C8B-B14F-4D97-AF65-F5344CB8AC3E}">
        <p14:creationId xmlns:p14="http://schemas.microsoft.com/office/powerpoint/2010/main" val="1645886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kumimoji="1" lang="ja-JP" altLang="en-US" dirty="0"/>
              <a:t>「メタ」はニュースキンの</a:t>
            </a:r>
            <a:r>
              <a:rPr kumimoji="1" lang="en-US" altLang="ja-JP" dirty="0" err="1"/>
              <a:t>ageLOC</a:t>
            </a:r>
            <a:r>
              <a:rPr kumimoji="1" lang="en-US" altLang="ja-JP" dirty="0"/>
              <a:t> </a:t>
            </a:r>
            <a:r>
              <a:rPr kumimoji="1" lang="ja-JP" altLang="en-US" dirty="0"/>
              <a:t>シリーズから誕生する新しいサプリメントです。</a:t>
            </a:r>
          </a:p>
          <a:p>
            <a:r>
              <a:rPr kumimoji="1" lang="ja-JP" altLang="en-US" dirty="0"/>
              <a:t>こちらがメタのキービジュアルとキャッチコピーになります。</a:t>
            </a:r>
            <a:endParaRPr kumimoji="1" lang="en-US" altLang="ja-JP" dirty="0"/>
          </a:p>
          <a:p>
            <a:endParaRPr kumimoji="1" lang="en-US" altLang="ja-JP" dirty="0"/>
          </a:p>
          <a:p>
            <a:r>
              <a:rPr kumimoji="1" lang="ja-JP" altLang="en-US" dirty="0"/>
              <a:t>キャッチコピーは、</a:t>
            </a:r>
            <a:endParaRPr kumimoji="1" lang="en-US" altLang="ja-JP" dirty="0"/>
          </a:p>
          <a:p>
            <a:r>
              <a:rPr kumimoji="1" lang="ja-JP" altLang="en-US" dirty="0"/>
              <a:t>蓄積に挑む、「紫」のサイエンス。</a:t>
            </a:r>
            <a:endParaRPr kumimoji="1" lang="en-US" altLang="ja-JP" dirty="0"/>
          </a:p>
          <a:p>
            <a:endParaRPr kumimoji="1" lang="ja-JP" altLang="en-US" dirty="0"/>
          </a:p>
          <a:p>
            <a:r>
              <a:rPr kumimoji="1" lang="ja-JP" altLang="en-US" dirty="0"/>
              <a:t>このキャッチコピーとキービジュアルは、「気になる生活習慣の源へ」アプローチするというメタのコンセプトを示しています。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EB4A203-1AB0-4B7E-B01E-DFEEE07CFE43}" type="slidenum">
              <a:rPr kumimoji="1" lang="ja-JP" altLang="en-US" smtClean="0"/>
              <a:t>2</a:t>
            </a:fld>
            <a:endParaRPr kumimoji="1" lang="ja-JP" altLang="en-US"/>
          </a:p>
        </p:txBody>
      </p:sp>
    </p:spTree>
    <p:extLst>
      <p:ext uri="{BB962C8B-B14F-4D97-AF65-F5344CB8AC3E}">
        <p14:creationId xmlns:p14="http://schemas.microsoft.com/office/powerpoint/2010/main" val="201837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ボトルは環境に配慮していますか？</a:t>
            </a:r>
          </a:p>
          <a:p>
            <a:endParaRPr kumimoji="1" lang="en-US" altLang="ja-JP" dirty="0"/>
          </a:p>
          <a:p>
            <a:r>
              <a:rPr kumimoji="1" lang="ja-JP" altLang="en-US" dirty="0"/>
              <a:t>はい、配慮しています。</a:t>
            </a:r>
          </a:p>
          <a:p>
            <a:r>
              <a:rPr kumimoji="1" lang="ja-JP" altLang="en-US" dirty="0"/>
              <a:t>ニュースキンではサステナビリティ（持続可能な環境）の向上に力を入れており、メタには再生プラスチックを</a:t>
            </a:r>
            <a:r>
              <a:rPr kumimoji="1" lang="en-US" altLang="ja-JP" dirty="0"/>
              <a:t>100%</a:t>
            </a:r>
            <a:r>
              <a:rPr kumimoji="1" lang="ja-JP" altLang="en-US" dirty="0"/>
              <a:t>使用しているボトルを採用しています。</a:t>
            </a:r>
          </a:p>
          <a:p>
            <a:r>
              <a:rPr kumimoji="1" lang="ja-JP" altLang="en-US" dirty="0"/>
              <a:t>ボトルの裏面には環境へ配慮していることを示すニュースキン独自のロゴマークが入っています。</a:t>
            </a:r>
          </a:p>
        </p:txBody>
      </p:sp>
      <p:sp>
        <p:nvSpPr>
          <p:cNvPr id="4" name="スライド番号プレースホルダー 3"/>
          <p:cNvSpPr>
            <a:spLocks noGrp="1"/>
          </p:cNvSpPr>
          <p:nvPr>
            <p:ph type="sldNum" sz="quarter" idx="5"/>
          </p:nvPr>
        </p:nvSpPr>
        <p:spPr/>
        <p:txBody>
          <a:bodyPr/>
          <a:lstStyle/>
          <a:p>
            <a:fld id="{0EB4A203-1AB0-4B7E-B01E-DFEEE07CFE43}" type="slidenum">
              <a:rPr kumimoji="1" lang="ja-JP" altLang="en-US" smtClean="0"/>
              <a:t>20</a:t>
            </a:fld>
            <a:endParaRPr kumimoji="1" lang="ja-JP" altLang="en-US"/>
          </a:p>
        </p:txBody>
      </p:sp>
    </p:spTree>
    <p:extLst>
      <p:ext uri="{BB962C8B-B14F-4D97-AF65-F5344CB8AC3E}">
        <p14:creationId xmlns:p14="http://schemas.microsoft.com/office/powerpoint/2010/main" val="1482961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蓄積に挑む、「紫」のサイエンス。</a:t>
            </a:r>
          </a:p>
          <a:p>
            <a:r>
              <a:rPr kumimoji="1" lang="ja-JP" altLang="en-US" dirty="0"/>
              <a:t>気になる生活習慣の源へ。</a:t>
            </a:r>
            <a:r>
              <a:rPr kumimoji="1" lang="en-US" altLang="ja-JP" dirty="0" err="1"/>
              <a:t>ageLOC</a:t>
            </a:r>
            <a:r>
              <a:rPr kumimoji="1" lang="ja-JP" altLang="en-US" dirty="0"/>
              <a:t> シリーズ「メタ」誕生。</a:t>
            </a:r>
            <a:endParaRPr kumimoji="1" lang="en-US" altLang="ja-JP" dirty="0"/>
          </a:p>
          <a:p>
            <a:endParaRPr kumimoji="1" lang="en-US" altLang="ja-JP" dirty="0"/>
          </a:p>
          <a:p>
            <a:r>
              <a:rPr kumimoji="1" lang="ja-JP" altLang="en-US" dirty="0"/>
              <a:t>世界が知らなかった*「紫」のチカラを、ぜひ体感してください。</a:t>
            </a:r>
            <a:endParaRPr kumimoji="1" lang="en-US" altLang="ja-JP" dirty="0"/>
          </a:p>
          <a:p>
            <a:r>
              <a:rPr kumimoji="1" lang="ja-JP" altLang="en-US" dirty="0"/>
              <a:t>ご清聴ありがとうございました。</a:t>
            </a:r>
            <a:endParaRPr kumimoji="1" lang="en-US" altLang="ja-JP" dirty="0"/>
          </a:p>
          <a:p>
            <a:endParaRPr kumimoji="1" lang="en-US" altLang="ja-JP" dirty="0"/>
          </a:p>
          <a:p>
            <a:endParaRPr kumimoji="1" lang="en-US" altLang="ja-JP" dirty="0"/>
          </a:p>
          <a:p>
            <a:endParaRPr kumimoji="1" lang="en-US" altLang="ja-JP" dirty="0"/>
          </a:p>
          <a:p>
            <a:pPr defTabSz="954908">
              <a:defRPr/>
            </a:pPr>
            <a:r>
              <a:rPr lang="ja-JP" altLang="en-US" sz="1100" dirty="0">
                <a:latin typeface="+mn-ea"/>
              </a:rPr>
              <a:t>＊ ニュースキンの研究・開発において。　</a:t>
            </a:r>
            <a:endParaRPr lang="ja-JP" altLang="en-US" sz="1100" dirty="0"/>
          </a:p>
          <a:p>
            <a:endParaRPr kumimoji="1" lang="ja-JP" altLang="en-US" dirty="0"/>
          </a:p>
        </p:txBody>
      </p:sp>
      <p:sp>
        <p:nvSpPr>
          <p:cNvPr id="4" name="スライド番号プレースホルダー 3"/>
          <p:cNvSpPr>
            <a:spLocks noGrp="1"/>
          </p:cNvSpPr>
          <p:nvPr>
            <p:ph type="sldNum" sz="quarter" idx="5"/>
          </p:nvPr>
        </p:nvSpPr>
        <p:spPr/>
        <p:txBody>
          <a:bodyPr/>
          <a:lstStyle/>
          <a:p>
            <a:fld id="{0EB4A203-1AB0-4B7E-B01E-DFEEE07CFE43}" type="slidenum">
              <a:rPr kumimoji="1" lang="ja-JP" altLang="en-US" smtClean="0"/>
              <a:t>21</a:t>
            </a:fld>
            <a:endParaRPr kumimoji="1" lang="ja-JP" altLang="en-US"/>
          </a:p>
        </p:txBody>
      </p:sp>
    </p:spTree>
    <p:extLst>
      <p:ext uri="{BB962C8B-B14F-4D97-AF65-F5344CB8AC3E}">
        <p14:creationId xmlns:p14="http://schemas.microsoft.com/office/powerpoint/2010/main" val="2490893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EB4A203-1AB0-4B7E-B01E-DFEEE07CFE43}" type="slidenum">
              <a:rPr kumimoji="1" lang="ja-JP" altLang="en-US" smtClean="0"/>
              <a:t>22</a:t>
            </a:fld>
            <a:endParaRPr kumimoji="1" lang="ja-JP" altLang="en-US"/>
          </a:p>
        </p:txBody>
      </p:sp>
    </p:spTree>
    <p:extLst>
      <p:ext uri="{BB962C8B-B14F-4D97-AF65-F5344CB8AC3E}">
        <p14:creationId xmlns:p14="http://schemas.microsoft.com/office/powerpoint/2010/main" val="2628576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kumimoji="1" lang="ja-JP" altLang="en-US" dirty="0"/>
              <a:t>蓄積に挑む、「紫」のサイエンス。</a:t>
            </a:r>
            <a:endParaRPr kumimoji="1" lang="en-US" altLang="ja-JP" dirty="0"/>
          </a:p>
          <a:p>
            <a:endParaRPr kumimoji="1" lang="en-US" altLang="ja-JP" dirty="0"/>
          </a:p>
          <a:p>
            <a:r>
              <a:rPr kumimoji="1" lang="ja-JP" altLang="en-US" dirty="0"/>
              <a:t>人々の健康維持のために挑み続けるニュースキンが、またひとつ、希望の扉を開きました。</a:t>
            </a:r>
          </a:p>
          <a:p>
            <a:r>
              <a:rPr kumimoji="1" lang="ja-JP" altLang="en-US" dirty="0"/>
              <a:t>生活習慣蓄積を科学し、たどり着いたのは、世界が知らなかった*「紫」のチカラ。</a:t>
            </a:r>
          </a:p>
          <a:p>
            <a:r>
              <a:rPr kumimoji="1" lang="ja-JP" altLang="en-US" dirty="0"/>
              <a:t>「蓄積」は、もう、あきらめない時代へ。</a:t>
            </a:r>
            <a:endParaRPr kumimoji="1" lang="en-US" altLang="ja-JP" dirty="0"/>
          </a:p>
          <a:p>
            <a:endParaRPr kumimoji="1" lang="en-US" altLang="ja-JP" dirty="0"/>
          </a:p>
          <a:p>
            <a:endParaRPr kumimoji="1" lang="en-US" altLang="ja-JP" dirty="0"/>
          </a:p>
          <a:p>
            <a:r>
              <a:rPr kumimoji="1" lang="ja-JP" altLang="en-US" dirty="0"/>
              <a:t>今回ニュースキンは、「メタ」という製品を通じて、生活習慣蓄積をあきらめない時代を目指しています。</a:t>
            </a:r>
            <a:endParaRPr kumimoji="1" lang="en-US" altLang="ja-JP" dirty="0"/>
          </a:p>
          <a:p>
            <a:endParaRPr kumimoji="1" lang="en-US" altLang="ja-JP" dirty="0"/>
          </a:p>
          <a:p>
            <a:endParaRPr kumimoji="1" lang="en-US" altLang="ja-JP" dirty="0"/>
          </a:p>
          <a:p>
            <a:endParaRPr kumimoji="1" lang="en-US" altLang="ja-JP" dirty="0"/>
          </a:p>
          <a:p>
            <a:r>
              <a:rPr lang="ja-JP" altLang="en-US" sz="1100" dirty="0"/>
              <a:t>＊ ニュースキンの研究・開発において。　</a:t>
            </a:r>
          </a:p>
          <a:p>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0EB4A203-1AB0-4B7E-B01E-DFEEE07CFE43}" type="slidenum">
              <a:rPr kumimoji="1" lang="ja-JP" altLang="en-US" smtClean="0"/>
              <a:t>3</a:t>
            </a:fld>
            <a:endParaRPr kumimoji="1" lang="ja-JP" altLang="en-US"/>
          </a:p>
        </p:txBody>
      </p:sp>
    </p:spTree>
    <p:extLst>
      <p:ext uri="{BB962C8B-B14F-4D97-AF65-F5344CB8AC3E}">
        <p14:creationId xmlns:p14="http://schemas.microsoft.com/office/powerpoint/2010/main" val="1989044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まずはじめに、メタの製品特長についてお話しいたします。</a:t>
            </a:r>
          </a:p>
        </p:txBody>
      </p:sp>
      <p:sp>
        <p:nvSpPr>
          <p:cNvPr id="4" name="スライド番号プレースホルダー 3"/>
          <p:cNvSpPr>
            <a:spLocks noGrp="1"/>
          </p:cNvSpPr>
          <p:nvPr>
            <p:ph type="sldNum" sz="quarter" idx="5"/>
          </p:nvPr>
        </p:nvSpPr>
        <p:spPr/>
        <p:txBody>
          <a:bodyPr/>
          <a:lstStyle/>
          <a:p>
            <a:fld id="{0EB4A203-1AB0-4B7E-B01E-DFEEE07CFE43}" type="slidenum">
              <a:rPr kumimoji="1" lang="ja-JP" altLang="en-US" smtClean="0"/>
              <a:t>4</a:t>
            </a:fld>
            <a:endParaRPr kumimoji="1" lang="ja-JP" altLang="en-US"/>
          </a:p>
        </p:txBody>
      </p:sp>
    </p:spTree>
    <p:extLst>
      <p:ext uri="{BB962C8B-B14F-4D97-AF65-F5344CB8AC3E}">
        <p14:creationId xmlns:p14="http://schemas.microsoft.com/office/powerpoint/2010/main" val="3134831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kumimoji="1" lang="ja-JP" altLang="en-US" dirty="0"/>
              <a:t>メタの製品特長を分かりやすく挙げると、</a:t>
            </a:r>
            <a:r>
              <a:rPr kumimoji="1" lang="en-US" altLang="ja-JP" dirty="0"/>
              <a:t>3</a:t>
            </a:r>
            <a:r>
              <a:rPr kumimoji="1" lang="ja-JP" altLang="en-US" dirty="0"/>
              <a:t>つの「究める」にまとめることができます。</a:t>
            </a:r>
            <a:endParaRPr kumimoji="1" lang="en-US" altLang="ja-JP" dirty="0"/>
          </a:p>
          <a:p>
            <a:r>
              <a:rPr kumimoji="1" lang="en-US" altLang="ja-JP" dirty="0"/>
              <a:t>1</a:t>
            </a:r>
            <a:r>
              <a:rPr kumimoji="1" lang="ja-JP" altLang="en-US" dirty="0"/>
              <a:t>．スッキリ*を究める</a:t>
            </a:r>
          </a:p>
          <a:p>
            <a:r>
              <a:rPr kumimoji="1" lang="en-US" altLang="ja-JP" dirty="0"/>
              <a:t>2</a:t>
            </a:r>
            <a:r>
              <a:rPr kumimoji="1" lang="ja-JP" altLang="en-US" dirty="0"/>
              <a:t>．領域を究める</a:t>
            </a:r>
          </a:p>
          <a:p>
            <a:r>
              <a:rPr kumimoji="1" lang="en-US" altLang="ja-JP" dirty="0"/>
              <a:t>3</a:t>
            </a:r>
            <a:r>
              <a:rPr kumimoji="1" lang="ja-JP" altLang="en-US" dirty="0"/>
              <a:t>．パワーを究める</a:t>
            </a:r>
            <a:endParaRPr kumimoji="1" lang="en-US" altLang="ja-JP" dirty="0"/>
          </a:p>
          <a:p>
            <a:endParaRPr kumimoji="1" lang="en-US" altLang="ja-JP" dirty="0"/>
          </a:p>
          <a:p>
            <a:r>
              <a:rPr kumimoji="1" lang="ja-JP" altLang="en-US" dirty="0"/>
              <a:t>では一体、何を究めているのか、ひとつひとつ詳しくみていきましょう。</a:t>
            </a:r>
            <a:endParaRPr kumimoji="1" lang="en-US" altLang="ja-JP" dirty="0"/>
          </a:p>
          <a:p>
            <a:endParaRPr kumimoji="1" lang="en-US" altLang="ja-JP" dirty="0"/>
          </a:p>
          <a:p>
            <a:endParaRPr kumimoji="1" lang="en-US" altLang="ja-JP" dirty="0"/>
          </a:p>
          <a:p>
            <a:endParaRPr kumimoji="1" lang="en-US" altLang="ja-JP" dirty="0"/>
          </a:p>
          <a:p>
            <a:pPr defTabSz="954908">
              <a:defRPr/>
            </a:pPr>
            <a:r>
              <a:rPr lang="ja-JP" altLang="en-US" sz="1100" dirty="0">
                <a:solidFill>
                  <a:schemeClr val="bg1"/>
                </a:solidFill>
                <a:latin typeface="+mn-ea"/>
              </a:rPr>
              <a:t>＊ 気分のこと。</a:t>
            </a:r>
          </a:p>
        </p:txBody>
      </p:sp>
      <p:sp>
        <p:nvSpPr>
          <p:cNvPr id="4" name="スライド番号プレースホルダー 3"/>
          <p:cNvSpPr>
            <a:spLocks noGrp="1"/>
          </p:cNvSpPr>
          <p:nvPr>
            <p:ph type="sldNum" sz="quarter" idx="5"/>
          </p:nvPr>
        </p:nvSpPr>
        <p:spPr/>
        <p:txBody>
          <a:bodyPr/>
          <a:lstStyle/>
          <a:p>
            <a:fld id="{0EB4A203-1AB0-4B7E-B01E-DFEEE07CFE43}" type="slidenum">
              <a:rPr kumimoji="1" lang="ja-JP" altLang="en-US" smtClean="0"/>
              <a:t>5</a:t>
            </a:fld>
            <a:endParaRPr kumimoji="1" lang="ja-JP" altLang="en-US"/>
          </a:p>
        </p:txBody>
      </p:sp>
    </p:spTree>
    <p:extLst>
      <p:ext uri="{BB962C8B-B14F-4D97-AF65-F5344CB8AC3E}">
        <p14:creationId xmlns:p14="http://schemas.microsoft.com/office/powerpoint/2010/main" val="2430781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a:t>
            </a:r>
            <a:r>
              <a:rPr kumimoji="1" lang="en-US" altLang="ja-JP" dirty="0"/>
              <a:t>1</a:t>
            </a:r>
            <a:r>
              <a:rPr kumimoji="1" lang="ja-JP" altLang="en-US" dirty="0"/>
              <a:t>つ目の特長は、「スッキリ*</a:t>
            </a:r>
            <a:r>
              <a:rPr kumimoji="1" lang="en-US" altLang="ja-JP" baseline="30000" dirty="0"/>
              <a:t>1</a:t>
            </a:r>
            <a:r>
              <a:rPr kumimoji="1" lang="ja-JP" altLang="en-US" dirty="0"/>
              <a:t>を究める」です。</a:t>
            </a:r>
            <a:endParaRPr kumimoji="1" lang="en-US" altLang="ja-JP" dirty="0"/>
          </a:p>
          <a:p>
            <a:r>
              <a:rPr kumimoji="1" lang="ja-JP" altLang="en-US" dirty="0"/>
              <a:t>「スッキリ*</a:t>
            </a:r>
            <a:r>
              <a:rPr kumimoji="1" lang="en-US" altLang="ja-JP" baseline="30000" dirty="0"/>
              <a:t>1</a:t>
            </a:r>
            <a:r>
              <a:rPr kumimoji="1" lang="ja-JP" altLang="en-US" dirty="0"/>
              <a:t>を究める」うえでポイントとなるのが、気になる「脂*</a:t>
            </a:r>
            <a:r>
              <a:rPr kumimoji="1" lang="en-US" altLang="ja-JP" baseline="30000" dirty="0"/>
              <a:t>2</a:t>
            </a:r>
            <a:r>
              <a:rPr kumimoji="1" lang="ja-JP" altLang="en-US" dirty="0"/>
              <a:t>」「糖*</a:t>
            </a:r>
            <a:r>
              <a:rPr kumimoji="1" lang="en-US" altLang="ja-JP" baseline="30000" dirty="0"/>
              <a:t>3</a:t>
            </a:r>
            <a:r>
              <a:rPr kumimoji="1" lang="ja-JP" altLang="en-US" dirty="0"/>
              <a:t>」「悪玉菌*</a:t>
            </a:r>
            <a:r>
              <a:rPr kumimoji="1" lang="en-US" altLang="ja-JP" baseline="30000" dirty="0"/>
              <a:t>4</a:t>
            </a:r>
            <a:r>
              <a:rPr kumimoji="1" lang="ja-JP" altLang="en-US" dirty="0"/>
              <a:t>」。そして、それら生活習慣蓄積の「根源」です。</a:t>
            </a:r>
            <a:endParaRPr kumimoji="1" lang="en-US" altLang="ja-JP" dirty="0"/>
          </a:p>
          <a:p>
            <a:endParaRPr kumimoji="1" lang="ja-JP" altLang="en-US" dirty="0"/>
          </a:p>
          <a:p>
            <a:r>
              <a:rPr kumimoji="1" lang="ja-JP" altLang="en-US" dirty="0"/>
              <a:t>私たちは、目まぐるしく変化する現代においてさまざまな生活環境に置かれており、それらは私たちの生活習慣にも影響を与えています。</a:t>
            </a:r>
            <a:endParaRPr kumimoji="1" lang="en-US" altLang="ja-JP" dirty="0"/>
          </a:p>
          <a:p>
            <a:r>
              <a:rPr kumimoji="1" lang="ja-JP" altLang="en-US" dirty="0"/>
              <a:t>健康的でいようと心がけているつもりでも、常に完璧であることは難しく、現代的な生活習慣は知らず知らずのうちに私たちの中に蓄積しているかもしれません。</a:t>
            </a:r>
            <a:endParaRPr kumimoji="1" lang="en-US" altLang="ja-JP" dirty="0"/>
          </a:p>
          <a:p>
            <a:endParaRPr kumimoji="1" lang="en-US" altLang="ja-JP" dirty="0"/>
          </a:p>
          <a:p>
            <a:endParaRPr kumimoji="1" lang="en-US" altLang="ja-JP" dirty="0"/>
          </a:p>
          <a:p>
            <a:endParaRPr kumimoji="1" lang="en-US" altLang="ja-JP" dirty="0"/>
          </a:p>
          <a:p>
            <a:pPr defTabSz="954908">
              <a:defRPr/>
            </a:pPr>
            <a:r>
              <a:rPr lang="ja-JP" altLang="en-US" sz="1100" dirty="0">
                <a:solidFill>
                  <a:schemeClr val="tx1">
                    <a:lumMod val="65000"/>
                    <a:lumOff val="35000"/>
                  </a:schemeClr>
                </a:solidFill>
              </a:rPr>
              <a:t>＊</a:t>
            </a:r>
            <a:r>
              <a:rPr lang="en-US" altLang="ja-JP" sz="1100" dirty="0">
                <a:solidFill>
                  <a:schemeClr val="tx1">
                    <a:lumMod val="65000"/>
                    <a:lumOff val="35000"/>
                  </a:schemeClr>
                </a:solidFill>
              </a:rPr>
              <a:t>1</a:t>
            </a:r>
            <a:r>
              <a:rPr lang="ja-JP" altLang="en-US" sz="1100" dirty="0">
                <a:solidFill>
                  <a:schemeClr val="tx1">
                    <a:lumMod val="65000"/>
                    <a:lumOff val="35000"/>
                  </a:schemeClr>
                </a:solidFill>
              </a:rPr>
              <a:t> 気分のこと。</a:t>
            </a:r>
            <a:endParaRPr lang="en-US" altLang="ja-JP" sz="1100" dirty="0">
              <a:solidFill>
                <a:schemeClr val="tx1">
                  <a:lumMod val="65000"/>
                  <a:lumOff val="35000"/>
                </a:schemeClr>
              </a:solidFill>
            </a:endParaRPr>
          </a:p>
          <a:p>
            <a:pPr defTabSz="954908">
              <a:defRPr/>
            </a:pPr>
            <a:r>
              <a:rPr lang="ja-JP" altLang="en-US" sz="1100" dirty="0">
                <a:solidFill>
                  <a:schemeClr val="tx1">
                    <a:lumMod val="65000"/>
                    <a:lumOff val="35000"/>
                  </a:schemeClr>
                </a:solidFill>
              </a:rPr>
              <a:t>＊</a:t>
            </a:r>
            <a:r>
              <a:rPr lang="en-US" altLang="ja-JP" sz="1100" dirty="0">
                <a:solidFill>
                  <a:schemeClr val="tx1">
                    <a:lumMod val="65000"/>
                    <a:lumOff val="35000"/>
                  </a:schemeClr>
                </a:solidFill>
              </a:rPr>
              <a:t>2 </a:t>
            </a:r>
            <a:r>
              <a:rPr lang="ja-JP" altLang="en-US" sz="1100" dirty="0">
                <a:solidFill>
                  <a:schemeClr val="tx1">
                    <a:lumMod val="65000"/>
                    <a:lumOff val="35000"/>
                  </a:schemeClr>
                </a:solidFill>
              </a:rPr>
              <a:t>脂肪の多い食事を好まれること。</a:t>
            </a:r>
            <a:endParaRPr lang="en-US" altLang="ja-JP" sz="1100" dirty="0">
              <a:solidFill>
                <a:schemeClr val="tx1">
                  <a:lumMod val="65000"/>
                  <a:lumOff val="35000"/>
                </a:schemeClr>
              </a:solidFill>
            </a:endParaRPr>
          </a:p>
          <a:p>
            <a:pPr defTabSz="954908">
              <a:defRPr/>
            </a:pPr>
            <a:r>
              <a:rPr lang="ja-JP" altLang="en-US" sz="1100" dirty="0">
                <a:solidFill>
                  <a:schemeClr val="tx1">
                    <a:lumMod val="65000"/>
                    <a:lumOff val="35000"/>
                  </a:schemeClr>
                </a:solidFill>
              </a:rPr>
              <a:t>＊</a:t>
            </a:r>
            <a:r>
              <a:rPr lang="en-US" altLang="ja-JP" sz="1100" dirty="0">
                <a:solidFill>
                  <a:schemeClr val="tx1">
                    <a:lumMod val="65000"/>
                    <a:lumOff val="35000"/>
                  </a:schemeClr>
                </a:solidFill>
              </a:rPr>
              <a:t>3 </a:t>
            </a:r>
            <a:r>
              <a:rPr lang="ja-JP" altLang="en-US" sz="1100" dirty="0">
                <a:solidFill>
                  <a:schemeClr val="tx1">
                    <a:lumMod val="65000"/>
                    <a:lumOff val="35000"/>
                  </a:schemeClr>
                </a:solidFill>
              </a:rPr>
              <a:t>糖質の多い食事を好まれること。</a:t>
            </a:r>
            <a:endParaRPr lang="en-US" altLang="ja-JP" sz="1100" dirty="0">
              <a:solidFill>
                <a:schemeClr val="tx1">
                  <a:lumMod val="65000"/>
                  <a:lumOff val="35000"/>
                </a:schemeClr>
              </a:solidFill>
            </a:endParaRPr>
          </a:p>
          <a:p>
            <a:pPr defTabSz="954908">
              <a:defRPr/>
            </a:pPr>
            <a:r>
              <a:rPr lang="ja-JP" altLang="en-US" sz="1100" dirty="0">
                <a:solidFill>
                  <a:schemeClr val="tx1">
                    <a:lumMod val="65000"/>
                    <a:lumOff val="35000"/>
                  </a:schemeClr>
                </a:solidFill>
              </a:rPr>
              <a:t>＊</a:t>
            </a:r>
            <a:r>
              <a:rPr lang="en-US" altLang="ja-JP" sz="1100" dirty="0">
                <a:solidFill>
                  <a:schemeClr val="tx1">
                    <a:lumMod val="65000"/>
                    <a:lumOff val="35000"/>
                  </a:schemeClr>
                </a:solidFill>
              </a:rPr>
              <a:t>4 </a:t>
            </a:r>
            <a:r>
              <a:rPr lang="ja-JP" altLang="en-US" sz="1100" dirty="0">
                <a:solidFill>
                  <a:schemeClr val="tx1">
                    <a:lumMod val="65000"/>
                    <a:lumOff val="35000"/>
                  </a:schemeClr>
                </a:solidFill>
              </a:rPr>
              <a:t>健康に有益ではない菌が増えるような環境にあること。 </a:t>
            </a:r>
            <a:endParaRPr lang="en-US" altLang="ja-JP" sz="1100" dirty="0">
              <a:solidFill>
                <a:schemeClr val="tx1">
                  <a:lumMod val="65000"/>
                  <a:lumOff val="35000"/>
                </a:schemeClr>
              </a:solidFill>
            </a:endParaRPr>
          </a:p>
        </p:txBody>
      </p:sp>
      <p:sp>
        <p:nvSpPr>
          <p:cNvPr id="4" name="スライド番号プレースホルダー 3"/>
          <p:cNvSpPr>
            <a:spLocks noGrp="1"/>
          </p:cNvSpPr>
          <p:nvPr>
            <p:ph type="sldNum" sz="quarter" idx="5"/>
          </p:nvPr>
        </p:nvSpPr>
        <p:spPr/>
        <p:txBody>
          <a:bodyPr/>
          <a:lstStyle/>
          <a:p>
            <a:fld id="{0EB4A203-1AB0-4B7E-B01E-DFEEE07CFE43}" type="slidenum">
              <a:rPr kumimoji="1" lang="ja-JP" altLang="en-US" smtClean="0"/>
              <a:t>6</a:t>
            </a:fld>
            <a:endParaRPr kumimoji="1" lang="ja-JP" altLang="en-US"/>
          </a:p>
        </p:txBody>
      </p:sp>
    </p:spTree>
    <p:extLst>
      <p:ext uri="{BB962C8B-B14F-4D97-AF65-F5344CB8AC3E}">
        <p14:creationId xmlns:p14="http://schemas.microsoft.com/office/powerpoint/2010/main" val="493896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脂肪の多い食事を好む、糖質の多い食事を好む、忙しくて生活が乱れるなど健康上プラスにならない菌が増えるような環境にある</a:t>
            </a:r>
            <a:r>
              <a:rPr kumimoji="1" lang="en-US" altLang="ja-JP" dirty="0"/>
              <a:t>……</a:t>
            </a:r>
          </a:p>
          <a:p>
            <a:r>
              <a:rPr kumimoji="1" lang="ja-JP" altLang="en-US" dirty="0"/>
              <a:t>いつもではないけれど、ついつい繰り返しがちなこのような生活習慣が積み重なると、健康的な毎日に影響を及ぼすこともあります。</a:t>
            </a:r>
            <a:endParaRPr kumimoji="1" lang="en-US" altLang="ja-JP" dirty="0"/>
          </a:p>
          <a:p>
            <a:endParaRPr kumimoji="1" lang="en-US" altLang="ja-JP" dirty="0"/>
          </a:p>
          <a:p>
            <a:r>
              <a:rPr kumimoji="1" lang="ja-JP" altLang="en-US" dirty="0"/>
              <a:t>こういった私たち現代人を悩ませる「生活習慣蓄積」の核心にアプローチ*</a:t>
            </a:r>
            <a:r>
              <a:rPr kumimoji="1" lang="en-US" altLang="ja-JP" baseline="30000" dirty="0"/>
              <a:t>1</a:t>
            </a:r>
            <a:r>
              <a:rPr kumimoji="1" lang="ja-JP" altLang="en-US" dirty="0"/>
              <a:t>するのが、今回ニュースキンが独自に解明した「紫」のチカラです。</a:t>
            </a:r>
            <a:endParaRPr kumimoji="1" lang="en-US" altLang="ja-JP" dirty="0"/>
          </a:p>
          <a:p>
            <a:r>
              <a:rPr kumimoji="1" lang="ja-JP" altLang="en-US" dirty="0"/>
              <a:t>健康を保つためのさまざまな目安である健康指標*</a:t>
            </a:r>
            <a:r>
              <a:rPr kumimoji="1" lang="en-US" altLang="ja-JP" baseline="30000" dirty="0"/>
              <a:t>2</a:t>
            </a:r>
            <a:r>
              <a:rPr kumimoji="1" lang="ja-JP" altLang="en-US" dirty="0"/>
              <a:t>が気になり始めた方や、生活習慣蓄積をすっきり*</a:t>
            </a:r>
            <a:r>
              <a:rPr kumimoji="1" lang="en-US" altLang="ja-JP" baseline="30000" dirty="0"/>
              <a:t>3</a:t>
            </a:r>
            <a:r>
              <a:rPr kumimoji="1" lang="ja-JP" altLang="en-US" dirty="0"/>
              <a:t>したい方に、メタのもつ紫のチカラをお届けします。</a:t>
            </a:r>
            <a:endParaRPr kumimoji="1" lang="en-US" altLang="ja-JP" dirty="0"/>
          </a:p>
          <a:p>
            <a:endParaRPr kumimoji="1" lang="en-US" altLang="ja-JP" dirty="0"/>
          </a:p>
          <a:p>
            <a:endParaRPr kumimoji="1" lang="en-US" altLang="ja-JP" dirty="0"/>
          </a:p>
          <a:p>
            <a:endParaRPr kumimoji="1" lang="en-US" altLang="ja-JP" dirty="0">
              <a:latin typeface="+mn-ea"/>
              <a:ea typeface="+mn-ea"/>
            </a:endParaRPr>
          </a:p>
          <a:p>
            <a:pPr defTabSz="954908">
              <a:defRPr/>
            </a:pPr>
            <a:r>
              <a:rPr lang="ja-JP" altLang="en-US" sz="1100" dirty="0">
                <a:solidFill>
                  <a:prstClr val="black">
                    <a:lumMod val="65000"/>
                    <a:lumOff val="35000"/>
                  </a:prstClr>
                </a:solidFill>
                <a:latin typeface="+mn-ea"/>
              </a:rPr>
              <a:t>＊</a:t>
            </a:r>
            <a:r>
              <a:rPr lang="en-US" altLang="ja-JP" sz="1100" dirty="0">
                <a:solidFill>
                  <a:prstClr val="black">
                    <a:lumMod val="65000"/>
                    <a:lumOff val="35000"/>
                  </a:prstClr>
                </a:solidFill>
                <a:latin typeface="+mn-ea"/>
              </a:rPr>
              <a:t>1</a:t>
            </a:r>
            <a:r>
              <a:rPr lang="ja-JP" altLang="en-US" sz="1100" dirty="0">
                <a:solidFill>
                  <a:prstClr val="black">
                    <a:lumMod val="65000"/>
                    <a:lumOff val="35000"/>
                  </a:prstClr>
                </a:solidFill>
                <a:latin typeface="+mn-ea"/>
              </a:rPr>
              <a:t> ニュースキンでの研究結果に基づく。</a:t>
            </a:r>
            <a:endParaRPr lang="en-US" altLang="ja-JP" sz="1100" dirty="0">
              <a:solidFill>
                <a:prstClr val="black">
                  <a:lumMod val="65000"/>
                  <a:lumOff val="35000"/>
                </a:prstClr>
              </a:solidFill>
              <a:latin typeface="+mn-ea"/>
            </a:endParaRPr>
          </a:p>
          <a:p>
            <a:pPr defTabSz="954908">
              <a:defRPr/>
            </a:pPr>
            <a:r>
              <a:rPr lang="ja-JP" altLang="en-US" sz="1100" dirty="0">
                <a:solidFill>
                  <a:prstClr val="black">
                    <a:lumMod val="65000"/>
                    <a:lumOff val="35000"/>
                  </a:prstClr>
                </a:solidFill>
                <a:latin typeface="+mn-ea"/>
              </a:rPr>
              <a:t>＊</a:t>
            </a:r>
            <a:r>
              <a:rPr lang="en-US" altLang="ja-JP" sz="1100" dirty="0">
                <a:solidFill>
                  <a:prstClr val="black">
                    <a:lumMod val="65000"/>
                    <a:lumOff val="35000"/>
                  </a:prstClr>
                </a:solidFill>
                <a:latin typeface="+mn-ea"/>
              </a:rPr>
              <a:t>2</a:t>
            </a:r>
            <a:r>
              <a:rPr lang="ja-JP" altLang="en-US" sz="1100" dirty="0">
                <a:solidFill>
                  <a:prstClr val="black">
                    <a:lumMod val="65000"/>
                    <a:lumOff val="35000"/>
                  </a:prstClr>
                </a:solidFill>
                <a:latin typeface="+mn-ea"/>
              </a:rPr>
              <a:t> 健康を保つためのさまざまな目安のこと。　</a:t>
            </a:r>
            <a:endParaRPr lang="en-US" altLang="ja-JP" sz="1100" dirty="0">
              <a:solidFill>
                <a:prstClr val="black">
                  <a:lumMod val="65000"/>
                  <a:lumOff val="35000"/>
                </a:prstClr>
              </a:solidFill>
              <a:latin typeface="+mn-ea"/>
            </a:endParaRPr>
          </a:p>
          <a:p>
            <a:pPr defTabSz="954908">
              <a:defRPr/>
            </a:pPr>
            <a:r>
              <a:rPr lang="ja-JP" altLang="en-US" sz="1100" dirty="0">
                <a:solidFill>
                  <a:prstClr val="black">
                    <a:lumMod val="65000"/>
                    <a:lumOff val="35000"/>
                  </a:prstClr>
                </a:solidFill>
                <a:latin typeface="+mn-ea"/>
              </a:rPr>
              <a:t>＊</a:t>
            </a:r>
            <a:r>
              <a:rPr lang="en-US" altLang="ja-JP" sz="1100" dirty="0">
                <a:solidFill>
                  <a:prstClr val="black">
                    <a:lumMod val="65000"/>
                    <a:lumOff val="35000"/>
                  </a:prstClr>
                </a:solidFill>
                <a:latin typeface="+mn-ea"/>
              </a:rPr>
              <a:t>3</a:t>
            </a:r>
            <a:r>
              <a:rPr lang="ja-JP" altLang="en-US" sz="1100" dirty="0">
                <a:solidFill>
                  <a:prstClr val="black">
                    <a:lumMod val="65000"/>
                    <a:lumOff val="35000"/>
                  </a:prstClr>
                </a:solidFill>
                <a:latin typeface="+mn-ea"/>
              </a:rPr>
              <a:t> 気分のこと。</a:t>
            </a:r>
            <a:endParaRPr lang="en-US" altLang="ja-JP" sz="1100" dirty="0">
              <a:solidFill>
                <a:prstClr val="black">
                  <a:lumMod val="65000"/>
                  <a:lumOff val="35000"/>
                </a:prstClr>
              </a:solidFill>
              <a:latin typeface="+mn-ea"/>
            </a:endParaRPr>
          </a:p>
          <a:p>
            <a:pPr defTabSz="954908">
              <a:defRPr/>
            </a:pPr>
            <a:endParaRPr lang="ja-JP" altLang="en-US" sz="1100" dirty="0">
              <a:solidFill>
                <a:prstClr val="black">
                  <a:lumMod val="65000"/>
                  <a:lumOff val="35000"/>
                </a:prstClr>
              </a:solidFill>
              <a:latin typeface="+mn-ea"/>
            </a:endParaRPr>
          </a:p>
        </p:txBody>
      </p:sp>
      <p:sp>
        <p:nvSpPr>
          <p:cNvPr id="4" name="スライド番号プレースホルダー 3"/>
          <p:cNvSpPr>
            <a:spLocks noGrp="1"/>
          </p:cNvSpPr>
          <p:nvPr>
            <p:ph type="sldNum" sz="quarter" idx="5"/>
          </p:nvPr>
        </p:nvSpPr>
        <p:spPr/>
        <p:txBody>
          <a:bodyPr/>
          <a:lstStyle/>
          <a:p>
            <a:fld id="{0EB4A203-1AB0-4B7E-B01E-DFEEE07CFE43}" type="slidenum">
              <a:rPr kumimoji="1" lang="ja-JP" altLang="en-US" smtClean="0"/>
              <a:t>7</a:t>
            </a:fld>
            <a:endParaRPr kumimoji="1" lang="ja-JP" altLang="en-US"/>
          </a:p>
        </p:txBody>
      </p:sp>
    </p:spTree>
    <p:extLst>
      <p:ext uri="{BB962C8B-B14F-4D97-AF65-F5344CB8AC3E}">
        <p14:creationId xmlns:p14="http://schemas.microsoft.com/office/powerpoint/2010/main" val="4117430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300" dirty="0">
                <a:solidFill>
                  <a:srgbClr val="000000"/>
                </a:solidFill>
                <a:latin typeface="+mn-ea"/>
              </a:rPr>
              <a:t>２</a:t>
            </a:r>
            <a:r>
              <a:rPr lang="ja-JP" altLang="en-US" sz="1300" dirty="0">
                <a:latin typeface="+mn-ea"/>
              </a:rPr>
              <a:t>つ目の特長は、「領域を究める」です。</a:t>
            </a:r>
            <a:endParaRPr lang="en-US" altLang="ja-JP" sz="1300" dirty="0">
              <a:latin typeface="+mn-ea"/>
            </a:endParaRPr>
          </a:p>
          <a:p>
            <a:r>
              <a:rPr lang="ja-JP" altLang="en-US" sz="1300" dirty="0">
                <a:latin typeface="+mn-ea"/>
              </a:rPr>
              <a:t>「領域を究める」うえでポイントとなるのが、アントシアニンの領域*</a:t>
            </a:r>
            <a:r>
              <a:rPr lang="en-US" altLang="ja-JP" sz="1300" baseline="30000" dirty="0">
                <a:latin typeface="+mn-ea"/>
              </a:rPr>
              <a:t>1</a:t>
            </a:r>
            <a:r>
              <a:rPr lang="ja-JP" altLang="en-US" sz="1300" dirty="0">
                <a:latin typeface="+mn-ea"/>
              </a:rPr>
              <a:t>を変えることです。そして、それにより生活習慣対策の常識が変わる、ということです。</a:t>
            </a:r>
            <a:endParaRPr lang="en-US" altLang="ja-JP" sz="1300" dirty="0">
              <a:latin typeface="+mn-ea"/>
            </a:endParaRPr>
          </a:p>
          <a:p>
            <a:endParaRPr lang="en-US" altLang="ja-JP" sz="1300" dirty="0">
              <a:latin typeface="+mn-ea"/>
            </a:endParaRPr>
          </a:p>
          <a:p>
            <a:r>
              <a:rPr lang="en-US" altLang="ja-JP" sz="1300" dirty="0">
                <a:latin typeface="+mn-ea"/>
              </a:rPr>
              <a:t>1</a:t>
            </a:r>
            <a:r>
              <a:rPr lang="ja-JP" altLang="en-US" sz="1300" dirty="0">
                <a:latin typeface="+mn-ea"/>
              </a:rPr>
              <a:t>つ目の特長で、気になる生活習慣がいつの間にか蓄積してしまうこと、そして生活習慣蓄積の核心にアプローチ*</a:t>
            </a:r>
            <a:r>
              <a:rPr lang="en-US" altLang="ja-JP" sz="1300" baseline="30000" dirty="0">
                <a:latin typeface="+mn-ea"/>
              </a:rPr>
              <a:t>2</a:t>
            </a:r>
            <a:r>
              <a:rPr lang="ja-JP" altLang="en-US" sz="1300" dirty="0">
                <a:latin typeface="+mn-ea"/>
              </a:rPr>
              <a:t>するのが「紫」のチカラであることをお話ししました。</a:t>
            </a:r>
            <a:endParaRPr lang="en-US" altLang="ja-JP" sz="1300" dirty="0">
              <a:latin typeface="+mn-ea"/>
            </a:endParaRPr>
          </a:p>
          <a:p>
            <a:endParaRPr lang="en-US" altLang="ja-JP" sz="1300" dirty="0">
              <a:latin typeface="+mn-ea"/>
            </a:endParaRPr>
          </a:p>
          <a:p>
            <a:r>
              <a:rPr lang="ja-JP" altLang="en-US" sz="1300" dirty="0">
                <a:latin typeface="+mn-ea"/>
              </a:rPr>
              <a:t>この</a:t>
            </a:r>
            <a:r>
              <a:rPr lang="ja-JP" altLang="en-US" sz="1300" dirty="0">
                <a:solidFill>
                  <a:srgbClr val="000000"/>
                </a:solidFill>
                <a:latin typeface="+mn-ea"/>
              </a:rPr>
              <a:t>２</a:t>
            </a:r>
            <a:r>
              <a:rPr lang="ja-JP" altLang="en-US" sz="1300" dirty="0">
                <a:latin typeface="+mn-ea"/>
              </a:rPr>
              <a:t>つ目の特長では、その「紫」のチカラについて、ご紹介していきます。</a:t>
            </a:r>
            <a:endParaRPr lang="en-US" altLang="ja-JP" sz="1300" dirty="0">
              <a:latin typeface="+mn-ea"/>
            </a:endParaRPr>
          </a:p>
          <a:p>
            <a:endParaRPr kumimoji="1" lang="en-US" altLang="ja-JP" dirty="0"/>
          </a:p>
          <a:p>
            <a:endParaRPr kumimoji="1" lang="en-US" altLang="ja-JP" dirty="0"/>
          </a:p>
          <a:p>
            <a:endParaRPr kumimoji="1" lang="en-US" altLang="ja-JP" dirty="0"/>
          </a:p>
          <a:p>
            <a:pPr defTabSz="954908">
              <a:defRPr/>
            </a:pPr>
            <a:r>
              <a:rPr lang="ja-JP" altLang="en-US" sz="1100" dirty="0">
                <a:solidFill>
                  <a:schemeClr val="tx1">
                    <a:lumMod val="65000"/>
                    <a:lumOff val="35000"/>
                  </a:schemeClr>
                </a:solidFill>
              </a:rPr>
              <a:t>＊</a:t>
            </a:r>
            <a:r>
              <a:rPr lang="en-US" altLang="ja-JP" sz="1100" dirty="0">
                <a:solidFill>
                  <a:schemeClr val="tx1">
                    <a:lumMod val="65000"/>
                    <a:lumOff val="35000"/>
                  </a:schemeClr>
                </a:solidFill>
              </a:rPr>
              <a:t>1</a:t>
            </a:r>
            <a:r>
              <a:rPr lang="ja-JP" altLang="en-US" sz="1100" dirty="0">
                <a:solidFill>
                  <a:schemeClr val="tx1">
                    <a:lumMod val="65000"/>
                    <a:lumOff val="35000"/>
                  </a:schemeClr>
                </a:solidFill>
              </a:rPr>
              <a:t> ニュースキンが開発・販売している栄養補助食品における、アントシアニンが消費者に与えている領域の認識のこと。</a:t>
            </a:r>
            <a:endParaRPr lang="en-US" altLang="ja-JP" sz="1100" dirty="0">
              <a:solidFill>
                <a:schemeClr val="tx1">
                  <a:lumMod val="65000"/>
                  <a:lumOff val="35000"/>
                </a:schemeClr>
              </a:solidFill>
            </a:endParaRPr>
          </a:p>
          <a:p>
            <a:pPr defTabSz="954908">
              <a:defRPr/>
            </a:pPr>
            <a:r>
              <a:rPr lang="ja-JP" altLang="en-US" sz="1100" dirty="0">
                <a:solidFill>
                  <a:schemeClr val="tx1">
                    <a:lumMod val="65000"/>
                    <a:lumOff val="35000"/>
                  </a:schemeClr>
                </a:solidFill>
              </a:rPr>
              <a:t>＊</a:t>
            </a:r>
            <a:r>
              <a:rPr lang="en-US" altLang="ja-JP" sz="1100" dirty="0">
                <a:solidFill>
                  <a:schemeClr val="tx1">
                    <a:lumMod val="65000"/>
                    <a:lumOff val="35000"/>
                  </a:schemeClr>
                </a:solidFill>
              </a:rPr>
              <a:t>2 </a:t>
            </a:r>
            <a:r>
              <a:rPr lang="ja-JP" altLang="en-US" sz="1100" dirty="0">
                <a:solidFill>
                  <a:schemeClr val="tx1">
                    <a:lumMod val="65000"/>
                    <a:lumOff val="35000"/>
                  </a:schemeClr>
                </a:solidFill>
              </a:rPr>
              <a:t>ニュースキンでの研究結果に基づく。</a:t>
            </a:r>
          </a:p>
          <a:p>
            <a:endParaRPr kumimoji="1" lang="ja-JP" altLang="en-US" dirty="0"/>
          </a:p>
        </p:txBody>
      </p:sp>
      <p:sp>
        <p:nvSpPr>
          <p:cNvPr id="4" name="スライド番号プレースホルダー 3"/>
          <p:cNvSpPr>
            <a:spLocks noGrp="1"/>
          </p:cNvSpPr>
          <p:nvPr>
            <p:ph type="sldNum" sz="quarter" idx="5"/>
          </p:nvPr>
        </p:nvSpPr>
        <p:spPr/>
        <p:txBody>
          <a:bodyPr/>
          <a:lstStyle/>
          <a:p>
            <a:pPr defTabSz="954908">
              <a:defRPr/>
            </a:pPr>
            <a:fld id="{0EB4A203-1AB0-4B7E-B01E-DFEEE07CFE43}" type="slidenum">
              <a:rPr lang="ja-JP" altLang="en-US">
                <a:solidFill>
                  <a:prstClr val="black"/>
                </a:solidFill>
                <a:latin typeface="游ゴシック" panose="020F0502020204030204"/>
                <a:ea typeface="游ゴシック" panose="020B0400000000000000" pitchFamily="50" charset="-128"/>
              </a:rPr>
              <a:pPr defTabSz="954908">
                <a:defRPr/>
              </a:pPr>
              <a:t>8</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101031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lang="ja-JP" altLang="en-US" sz="1300" dirty="0">
                <a:latin typeface="+mn-ea"/>
              </a:rPr>
              <a:t>「紫のチカラ」をより深く知っていただだくために、まず、アントシアニンという成分についてお話ししましょう。</a:t>
            </a:r>
            <a:endParaRPr lang="en-US" altLang="ja-JP" sz="1300" dirty="0">
              <a:latin typeface="+mn-ea"/>
            </a:endParaRPr>
          </a:p>
          <a:p>
            <a:pPr defTabSz="954908">
              <a:defRPr/>
            </a:pPr>
            <a:endParaRPr kumimoji="1" lang="en-US" altLang="ja-JP" dirty="0">
              <a:solidFill>
                <a:schemeClr val="tx1"/>
              </a:solidFill>
              <a:latin typeface="+mn-ea"/>
              <a:ea typeface="+mn-ea"/>
            </a:endParaRPr>
          </a:p>
          <a:p>
            <a:pPr defTabSz="954908">
              <a:defRPr/>
            </a:pPr>
            <a:r>
              <a:rPr kumimoji="1" lang="ja-JP" altLang="en-US" dirty="0">
                <a:solidFill>
                  <a:schemeClr val="tx1"/>
                </a:solidFill>
                <a:latin typeface="+mn-ea"/>
                <a:ea typeface="+mn-ea"/>
              </a:rPr>
              <a:t>アントシアニンとは、植物がさまざまなダメージから身を守るためにつくりだすポリフェノールの一種のことで、</a:t>
            </a:r>
            <a:endParaRPr kumimoji="1" lang="en-US" altLang="ja-JP" dirty="0">
              <a:solidFill>
                <a:schemeClr val="tx1"/>
              </a:solidFill>
              <a:latin typeface="+mn-ea"/>
              <a:ea typeface="+mn-ea"/>
            </a:endParaRPr>
          </a:p>
          <a:p>
            <a:pPr defTabSz="954908">
              <a:defRPr/>
            </a:pPr>
            <a:r>
              <a:rPr lang="ja-JP" altLang="en-US" dirty="0">
                <a:solidFill>
                  <a:schemeClr val="tx1"/>
                </a:solidFill>
                <a:effectLst/>
                <a:latin typeface="+mn-ea"/>
                <a:ea typeface="+mn-ea"/>
                <a:cs typeface="Times New Roman" panose="02020603050405020304" pitchFamily="18" charset="0"/>
              </a:rPr>
              <a:t>ぶどうやブルーベリーといった果物、あるいは紫キャベツや紫人参といった</a:t>
            </a:r>
            <a:r>
              <a:rPr lang="ja-JP" altLang="ja-JP" dirty="0">
                <a:solidFill>
                  <a:schemeClr val="tx1"/>
                </a:solidFill>
                <a:effectLst/>
                <a:latin typeface="+mn-ea"/>
                <a:ea typeface="+mn-ea"/>
                <a:cs typeface="Times New Roman" panose="02020603050405020304" pitchFamily="18" charset="0"/>
              </a:rPr>
              <a:t>野菜</a:t>
            </a:r>
            <a:r>
              <a:rPr lang="ja-JP" altLang="en-US" dirty="0">
                <a:solidFill>
                  <a:schemeClr val="tx1"/>
                </a:solidFill>
                <a:effectLst/>
                <a:latin typeface="+mn-ea"/>
                <a:ea typeface="+mn-ea"/>
                <a:cs typeface="Times New Roman" panose="02020603050405020304" pitchFamily="18" charset="0"/>
              </a:rPr>
              <a:t>に含まれる</a:t>
            </a:r>
            <a:r>
              <a:rPr lang="ja-JP" altLang="ja-JP" dirty="0">
                <a:solidFill>
                  <a:schemeClr val="tx1"/>
                </a:solidFill>
                <a:effectLst/>
                <a:latin typeface="+mn-ea"/>
                <a:ea typeface="+mn-ea"/>
                <a:cs typeface="Times New Roman" panose="02020603050405020304" pitchFamily="18" charset="0"/>
              </a:rPr>
              <a:t>青紫や赤の色素となるものです。</a:t>
            </a:r>
            <a:endParaRPr lang="en-US" altLang="ja-JP" dirty="0">
              <a:solidFill>
                <a:schemeClr val="tx1"/>
              </a:solidFill>
              <a:effectLst/>
              <a:latin typeface="+mn-ea"/>
              <a:ea typeface="+mn-ea"/>
              <a:cs typeface="Times New Roman" panose="02020603050405020304" pitchFamily="18" charset="0"/>
            </a:endParaRPr>
          </a:p>
          <a:p>
            <a:pPr defTabSz="954908">
              <a:defRPr/>
            </a:pPr>
            <a:endParaRPr lang="en-US" altLang="ja-JP" dirty="0">
              <a:solidFill>
                <a:schemeClr val="tx1"/>
              </a:solidFill>
              <a:effectLst/>
              <a:latin typeface="+mn-ea"/>
              <a:ea typeface="+mn-ea"/>
              <a:cs typeface="Times New Roman" panose="02020603050405020304" pitchFamily="18" charset="0"/>
            </a:endParaRPr>
          </a:p>
          <a:p>
            <a:pPr defTabSz="954908">
              <a:defRPr/>
            </a:pPr>
            <a:r>
              <a:rPr kumimoji="1" lang="ja-JP" altLang="en-US" dirty="0">
                <a:solidFill>
                  <a:schemeClr val="tx1"/>
                </a:solidFill>
                <a:latin typeface="+mn-ea"/>
                <a:ea typeface="+mn-ea"/>
              </a:rPr>
              <a:t>こういった紫の食べ物を皆さんは普段どのくらい召し上がっているでしょうか？</a:t>
            </a:r>
            <a:endParaRPr kumimoji="1" lang="en-US" altLang="ja-JP" dirty="0">
              <a:solidFill>
                <a:schemeClr val="tx1"/>
              </a:solidFill>
              <a:latin typeface="+mn-ea"/>
              <a:ea typeface="+mn-ea"/>
            </a:endParaRPr>
          </a:p>
          <a:p>
            <a:pPr defTabSz="954908">
              <a:defRPr/>
            </a:pPr>
            <a:r>
              <a:rPr kumimoji="1" lang="ja-JP" altLang="en-US" dirty="0">
                <a:solidFill>
                  <a:schemeClr val="tx1"/>
                </a:solidFill>
                <a:latin typeface="+mn-ea"/>
                <a:ea typeface="+mn-ea"/>
              </a:rPr>
              <a:t>実際、「フレンチパラドックス」という言葉でも知られるように赤ワインの消費量が多いイメージのフランス人でも、</a:t>
            </a:r>
            <a:r>
              <a:rPr kumimoji="1" lang="en-US" altLang="ja-JP" dirty="0">
                <a:solidFill>
                  <a:schemeClr val="tx1"/>
                </a:solidFill>
                <a:latin typeface="+mn-ea"/>
                <a:ea typeface="+mn-ea"/>
              </a:rPr>
              <a:t>1</a:t>
            </a:r>
            <a:r>
              <a:rPr kumimoji="1" lang="ja-JP" altLang="en-US" dirty="0">
                <a:solidFill>
                  <a:schemeClr val="tx1"/>
                </a:solidFill>
                <a:latin typeface="+mn-ea"/>
                <a:ea typeface="+mn-ea"/>
              </a:rPr>
              <a:t>日当たりのアントシアニン平均摂取量は</a:t>
            </a:r>
            <a:r>
              <a:rPr kumimoji="1" lang="en-US" altLang="ja-JP" dirty="0">
                <a:solidFill>
                  <a:schemeClr val="tx1"/>
                </a:solidFill>
                <a:latin typeface="+mn-ea"/>
                <a:ea typeface="+mn-ea"/>
              </a:rPr>
              <a:t>35</a:t>
            </a:r>
            <a:r>
              <a:rPr kumimoji="1" lang="ja-JP" altLang="en-US" dirty="0">
                <a:solidFill>
                  <a:schemeClr val="tx1"/>
                </a:solidFill>
                <a:latin typeface="+mn-ea"/>
                <a:ea typeface="+mn-ea"/>
              </a:rPr>
              <a:t>㎎と言われています。</a:t>
            </a:r>
            <a:endParaRPr kumimoji="1" lang="en-US" altLang="ja-JP" dirty="0">
              <a:solidFill>
                <a:schemeClr val="tx1"/>
              </a:solidFill>
              <a:latin typeface="+mn-ea"/>
              <a:ea typeface="+mn-ea"/>
            </a:endParaRPr>
          </a:p>
          <a:p>
            <a:pPr defTabSz="954908">
              <a:defRPr/>
            </a:pPr>
            <a:r>
              <a:rPr kumimoji="1" lang="ja-JP" altLang="en-US" dirty="0">
                <a:solidFill>
                  <a:schemeClr val="tx1"/>
                </a:solidFill>
                <a:latin typeface="+mn-ea"/>
                <a:ea typeface="+mn-ea"/>
              </a:rPr>
              <a:t>さらに、世界平均では</a:t>
            </a:r>
            <a:r>
              <a:rPr kumimoji="1" lang="en-US" altLang="ja-JP" dirty="0">
                <a:solidFill>
                  <a:schemeClr val="tx1"/>
                </a:solidFill>
                <a:latin typeface="+mn-ea"/>
                <a:ea typeface="+mn-ea"/>
              </a:rPr>
              <a:t>1</a:t>
            </a:r>
            <a:r>
              <a:rPr kumimoji="1" lang="ja-JP" altLang="en-US" dirty="0">
                <a:solidFill>
                  <a:schemeClr val="tx1"/>
                </a:solidFill>
                <a:latin typeface="+mn-ea"/>
                <a:ea typeface="+mn-ea"/>
              </a:rPr>
              <a:t>日当たりのアントシアニン摂取量は</a:t>
            </a:r>
            <a:r>
              <a:rPr kumimoji="1" lang="en-US" altLang="ja-JP" dirty="0">
                <a:solidFill>
                  <a:schemeClr val="tx1"/>
                </a:solidFill>
                <a:latin typeface="+mn-ea"/>
                <a:ea typeface="+mn-ea"/>
              </a:rPr>
              <a:t>25</a:t>
            </a:r>
            <a:r>
              <a:rPr kumimoji="1" lang="ja-JP" altLang="en-US" dirty="0">
                <a:solidFill>
                  <a:schemeClr val="tx1"/>
                </a:solidFill>
                <a:latin typeface="+mn-ea"/>
                <a:ea typeface="+mn-ea"/>
              </a:rPr>
              <a:t>㎎にも満たないと言われています。</a:t>
            </a:r>
            <a:endParaRPr kumimoji="1" lang="en-US" altLang="ja-JP" dirty="0">
              <a:solidFill>
                <a:schemeClr val="tx1"/>
              </a:solidFill>
              <a:latin typeface="+mn-ea"/>
              <a:ea typeface="+mn-ea"/>
            </a:endParaRPr>
          </a:p>
          <a:p>
            <a:pPr defTabSz="954908">
              <a:defRPr/>
            </a:pPr>
            <a:endParaRPr kumimoji="1" lang="en-US" altLang="ja-JP" dirty="0"/>
          </a:p>
          <a:p>
            <a:endParaRPr kumimoji="1" lang="en-US" altLang="ja-JP" dirty="0"/>
          </a:p>
          <a:p>
            <a:r>
              <a:rPr lang="ja-JP" altLang="en-US" sz="1100" dirty="0"/>
              <a:t>出典</a:t>
            </a:r>
            <a:r>
              <a:rPr lang="en-US" altLang="ja-JP" sz="1100" dirty="0"/>
              <a:t>: </a:t>
            </a:r>
          </a:p>
          <a:p>
            <a:pPr defTabSz="985274">
              <a:defRPr/>
            </a:pPr>
            <a:r>
              <a:rPr lang="en-US" altLang="ja-JP" sz="1100" dirty="0"/>
              <a:t>https://www.ncbi.nlm.nih.gov/pmc/articles/PMC4442120/ </a:t>
            </a:r>
          </a:p>
          <a:p>
            <a:pPr defTabSz="985274">
              <a:defRPr/>
            </a:pPr>
            <a:r>
              <a:rPr lang="en-US" altLang="ja-JP" sz="1100" dirty="0"/>
              <a:t>https://www.ncbi.nlm.nih.gov/pmc/articles/PMC4442120/table/tbl5/</a:t>
            </a:r>
          </a:p>
          <a:p>
            <a:endParaRPr kumimoji="1" lang="ja-JP" altLang="en-US" dirty="0"/>
          </a:p>
        </p:txBody>
      </p:sp>
      <p:sp>
        <p:nvSpPr>
          <p:cNvPr id="4" name="スライド番号プレースホルダー 3"/>
          <p:cNvSpPr>
            <a:spLocks noGrp="1"/>
          </p:cNvSpPr>
          <p:nvPr>
            <p:ph type="sldNum" sz="quarter" idx="5"/>
          </p:nvPr>
        </p:nvSpPr>
        <p:spPr/>
        <p:txBody>
          <a:bodyPr/>
          <a:lstStyle/>
          <a:p>
            <a:fld id="{0EB4A203-1AB0-4B7E-B01E-DFEEE07CFE43}" type="slidenum">
              <a:rPr kumimoji="1" lang="ja-JP" altLang="en-US" smtClean="0"/>
              <a:t>9</a:t>
            </a:fld>
            <a:endParaRPr kumimoji="1" lang="ja-JP" altLang="en-US"/>
          </a:p>
        </p:txBody>
      </p:sp>
    </p:spTree>
    <p:extLst>
      <p:ext uri="{BB962C8B-B14F-4D97-AF65-F5344CB8AC3E}">
        <p14:creationId xmlns:p14="http://schemas.microsoft.com/office/powerpoint/2010/main" val="6028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CFAA5B-A4E5-4494-A56A-E366086724B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CC2EDCD-8AA9-40CB-9AF1-71EDAB7000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E837647-2B54-4533-A00E-F1BF1833B9C3}"/>
              </a:ext>
            </a:extLst>
          </p:cNvPr>
          <p:cNvSpPr>
            <a:spLocks noGrp="1"/>
          </p:cNvSpPr>
          <p:nvPr>
            <p:ph type="dt" sz="half" idx="10"/>
          </p:nvPr>
        </p:nvSpPr>
        <p:spPr/>
        <p:txBody>
          <a:bodyPr/>
          <a:lstStyle/>
          <a:p>
            <a:fld id="{98D258E8-4217-46A1-8FA0-4808DA1BF6A2}" type="datetimeFigureOut">
              <a:rPr kumimoji="1" lang="ja-JP" altLang="en-US" smtClean="0"/>
              <a:t>2022/3/14</a:t>
            </a:fld>
            <a:endParaRPr kumimoji="1" lang="ja-JP" altLang="en-US"/>
          </a:p>
        </p:txBody>
      </p:sp>
      <p:sp>
        <p:nvSpPr>
          <p:cNvPr id="5" name="フッター プレースホルダー 4">
            <a:extLst>
              <a:ext uri="{FF2B5EF4-FFF2-40B4-BE49-F238E27FC236}">
                <a16:creationId xmlns:a16="http://schemas.microsoft.com/office/drawing/2014/main" id="{35464ABC-8487-4E21-B2ED-625731F090A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73ECF4E-F99D-4906-9B6C-41376A198429}"/>
              </a:ext>
            </a:extLst>
          </p:cNvPr>
          <p:cNvSpPr>
            <a:spLocks noGrp="1"/>
          </p:cNvSpPr>
          <p:nvPr>
            <p:ph type="sldNum" sz="quarter" idx="12"/>
          </p:nvPr>
        </p:nvSpPr>
        <p:spPr/>
        <p:txBody>
          <a:bodyPr/>
          <a:lstStyle/>
          <a:p>
            <a:fld id="{E602EE80-DF56-4A53-AE7E-32BA53227C78}" type="slidenum">
              <a:rPr kumimoji="1" lang="ja-JP" altLang="en-US" smtClean="0"/>
              <a:t>‹#›</a:t>
            </a:fld>
            <a:endParaRPr kumimoji="1" lang="ja-JP" altLang="en-US"/>
          </a:p>
        </p:txBody>
      </p:sp>
    </p:spTree>
    <p:extLst>
      <p:ext uri="{BB962C8B-B14F-4D97-AF65-F5344CB8AC3E}">
        <p14:creationId xmlns:p14="http://schemas.microsoft.com/office/powerpoint/2010/main" val="851611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C2F1B2-329E-43C7-A5AF-635E02B840B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ADCD005-943D-414E-9924-B2553DF1B49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E656AFB-508E-4304-994D-D349EA430BC9}"/>
              </a:ext>
            </a:extLst>
          </p:cNvPr>
          <p:cNvSpPr>
            <a:spLocks noGrp="1"/>
          </p:cNvSpPr>
          <p:nvPr>
            <p:ph type="dt" sz="half" idx="10"/>
          </p:nvPr>
        </p:nvSpPr>
        <p:spPr/>
        <p:txBody>
          <a:bodyPr/>
          <a:lstStyle/>
          <a:p>
            <a:fld id="{98D258E8-4217-46A1-8FA0-4808DA1BF6A2}" type="datetimeFigureOut">
              <a:rPr kumimoji="1" lang="ja-JP" altLang="en-US" smtClean="0"/>
              <a:t>2022/3/14</a:t>
            </a:fld>
            <a:endParaRPr kumimoji="1" lang="ja-JP" altLang="en-US"/>
          </a:p>
        </p:txBody>
      </p:sp>
      <p:sp>
        <p:nvSpPr>
          <p:cNvPr id="5" name="フッター プレースホルダー 4">
            <a:extLst>
              <a:ext uri="{FF2B5EF4-FFF2-40B4-BE49-F238E27FC236}">
                <a16:creationId xmlns:a16="http://schemas.microsoft.com/office/drawing/2014/main" id="{0C285BC8-08CB-4288-A030-A7AAA1A4BE0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EE66AC3-7478-4176-97ED-3ADF8DAC0FE8}"/>
              </a:ext>
            </a:extLst>
          </p:cNvPr>
          <p:cNvSpPr>
            <a:spLocks noGrp="1"/>
          </p:cNvSpPr>
          <p:nvPr>
            <p:ph type="sldNum" sz="quarter" idx="12"/>
          </p:nvPr>
        </p:nvSpPr>
        <p:spPr/>
        <p:txBody>
          <a:bodyPr/>
          <a:lstStyle/>
          <a:p>
            <a:fld id="{E602EE80-DF56-4A53-AE7E-32BA53227C78}" type="slidenum">
              <a:rPr kumimoji="1" lang="ja-JP" altLang="en-US" smtClean="0"/>
              <a:t>‹#›</a:t>
            </a:fld>
            <a:endParaRPr kumimoji="1" lang="ja-JP" altLang="en-US"/>
          </a:p>
        </p:txBody>
      </p:sp>
    </p:spTree>
    <p:extLst>
      <p:ext uri="{BB962C8B-B14F-4D97-AF65-F5344CB8AC3E}">
        <p14:creationId xmlns:p14="http://schemas.microsoft.com/office/powerpoint/2010/main" val="314218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B433897-9467-4AA7-B7B7-074A8BA914C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DF91981-7153-4138-ABF6-64663925FD3B}"/>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24B8C15-C622-458E-96C4-61ED354B1DA1}"/>
              </a:ext>
            </a:extLst>
          </p:cNvPr>
          <p:cNvSpPr>
            <a:spLocks noGrp="1"/>
          </p:cNvSpPr>
          <p:nvPr>
            <p:ph type="dt" sz="half" idx="10"/>
          </p:nvPr>
        </p:nvSpPr>
        <p:spPr/>
        <p:txBody>
          <a:bodyPr/>
          <a:lstStyle/>
          <a:p>
            <a:fld id="{98D258E8-4217-46A1-8FA0-4808DA1BF6A2}" type="datetimeFigureOut">
              <a:rPr kumimoji="1" lang="ja-JP" altLang="en-US" smtClean="0"/>
              <a:t>2022/3/14</a:t>
            </a:fld>
            <a:endParaRPr kumimoji="1" lang="ja-JP" altLang="en-US"/>
          </a:p>
        </p:txBody>
      </p:sp>
      <p:sp>
        <p:nvSpPr>
          <p:cNvPr id="5" name="フッター プレースホルダー 4">
            <a:extLst>
              <a:ext uri="{FF2B5EF4-FFF2-40B4-BE49-F238E27FC236}">
                <a16:creationId xmlns:a16="http://schemas.microsoft.com/office/drawing/2014/main" id="{938E2CD0-2584-418F-849B-928887E202E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8CF52BE-B57E-4CA6-807C-3A78315F9ACC}"/>
              </a:ext>
            </a:extLst>
          </p:cNvPr>
          <p:cNvSpPr>
            <a:spLocks noGrp="1"/>
          </p:cNvSpPr>
          <p:nvPr>
            <p:ph type="sldNum" sz="quarter" idx="12"/>
          </p:nvPr>
        </p:nvSpPr>
        <p:spPr/>
        <p:txBody>
          <a:bodyPr/>
          <a:lstStyle/>
          <a:p>
            <a:fld id="{E602EE80-DF56-4A53-AE7E-32BA53227C78}" type="slidenum">
              <a:rPr kumimoji="1" lang="ja-JP" altLang="en-US" smtClean="0"/>
              <a:t>‹#›</a:t>
            </a:fld>
            <a:endParaRPr kumimoji="1" lang="ja-JP" altLang="en-US"/>
          </a:p>
        </p:txBody>
      </p:sp>
    </p:spTree>
    <p:extLst>
      <p:ext uri="{BB962C8B-B14F-4D97-AF65-F5344CB8AC3E}">
        <p14:creationId xmlns:p14="http://schemas.microsoft.com/office/powerpoint/2010/main" val="1835605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89B75-DE04-4F0E-AD86-7901371837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4CAA39-7F4B-4C7F-BD73-DD5E89B64B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075AF0-E443-47E1-B1FA-3C9F36D46CE2}"/>
              </a:ext>
            </a:extLst>
          </p:cNvPr>
          <p:cNvSpPr>
            <a:spLocks noGrp="1"/>
          </p:cNvSpPr>
          <p:nvPr>
            <p:ph type="dt" sz="half" idx="10"/>
          </p:nvPr>
        </p:nvSpPr>
        <p:spPr/>
        <p:txBody>
          <a:bodyPr/>
          <a:lstStyle/>
          <a:p>
            <a:fld id="{5ACC1439-1A64-4F59-8BFA-F6D0C040FD81}" type="datetimeFigureOut">
              <a:rPr lang="en-US" smtClean="0"/>
              <a:t>3/14/2022</a:t>
            </a:fld>
            <a:endParaRPr lang="en-US"/>
          </a:p>
        </p:txBody>
      </p:sp>
      <p:sp>
        <p:nvSpPr>
          <p:cNvPr id="5" name="Footer Placeholder 4">
            <a:extLst>
              <a:ext uri="{FF2B5EF4-FFF2-40B4-BE49-F238E27FC236}">
                <a16:creationId xmlns:a16="http://schemas.microsoft.com/office/drawing/2014/main" id="{336C22F0-9640-4981-B047-FB135689A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F39BDA-32F9-4EF8-9A53-53FB05C345BE}"/>
              </a:ext>
            </a:extLst>
          </p:cNvPr>
          <p:cNvSpPr>
            <a:spLocks noGrp="1"/>
          </p:cNvSpPr>
          <p:nvPr>
            <p:ph type="sldNum" sz="quarter" idx="12"/>
          </p:nvPr>
        </p:nvSpPr>
        <p:spPr/>
        <p:txBody>
          <a:bodyPr/>
          <a:lstStyle/>
          <a:p>
            <a:fld id="{15233D91-F4A5-4867-9C66-FB162DD619FC}" type="slidenum">
              <a:rPr lang="en-US" smtClean="0"/>
              <a:t>‹#›</a:t>
            </a:fld>
            <a:endParaRPr lang="en-US"/>
          </a:p>
        </p:txBody>
      </p:sp>
    </p:spTree>
    <p:extLst>
      <p:ext uri="{BB962C8B-B14F-4D97-AF65-F5344CB8AC3E}">
        <p14:creationId xmlns:p14="http://schemas.microsoft.com/office/powerpoint/2010/main" val="3323330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B09E4-E0DB-420D-94CC-45D5B6D51E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CD90B1-9B68-46CF-A10B-38F31284E8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6D7262-381D-4436-A0AD-66A33C946851}"/>
              </a:ext>
            </a:extLst>
          </p:cNvPr>
          <p:cNvSpPr>
            <a:spLocks noGrp="1"/>
          </p:cNvSpPr>
          <p:nvPr>
            <p:ph type="dt" sz="half" idx="10"/>
          </p:nvPr>
        </p:nvSpPr>
        <p:spPr/>
        <p:txBody>
          <a:bodyPr/>
          <a:lstStyle/>
          <a:p>
            <a:fld id="{5ACC1439-1A64-4F59-8BFA-F6D0C040FD81}" type="datetimeFigureOut">
              <a:rPr lang="en-US" smtClean="0"/>
              <a:t>3/14/2022</a:t>
            </a:fld>
            <a:endParaRPr lang="en-US"/>
          </a:p>
        </p:txBody>
      </p:sp>
      <p:sp>
        <p:nvSpPr>
          <p:cNvPr id="5" name="Footer Placeholder 4">
            <a:extLst>
              <a:ext uri="{FF2B5EF4-FFF2-40B4-BE49-F238E27FC236}">
                <a16:creationId xmlns:a16="http://schemas.microsoft.com/office/drawing/2014/main" id="{34DB5679-D5CE-4CCD-B30E-93CCE8D0B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A79D1-CEF9-4D0F-A1A1-F23DF08EE257}"/>
              </a:ext>
            </a:extLst>
          </p:cNvPr>
          <p:cNvSpPr>
            <a:spLocks noGrp="1"/>
          </p:cNvSpPr>
          <p:nvPr>
            <p:ph type="sldNum" sz="quarter" idx="12"/>
          </p:nvPr>
        </p:nvSpPr>
        <p:spPr/>
        <p:txBody>
          <a:bodyPr/>
          <a:lstStyle/>
          <a:p>
            <a:fld id="{15233D91-F4A5-4867-9C66-FB162DD619FC}" type="slidenum">
              <a:rPr lang="en-US" smtClean="0"/>
              <a:t>‹#›</a:t>
            </a:fld>
            <a:endParaRPr lang="en-US"/>
          </a:p>
        </p:txBody>
      </p:sp>
    </p:spTree>
    <p:extLst>
      <p:ext uri="{BB962C8B-B14F-4D97-AF65-F5344CB8AC3E}">
        <p14:creationId xmlns:p14="http://schemas.microsoft.com/office/powerpoint/2010/main" val="1829233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83289-9254-41D9-A9F9-FBD6B4E73A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111101-9F83-4897-9BCE-51639E7F30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1F7D23-627E-4423-8417-CC4E7347EA87}"/>
              </a:ext>
            </a:extLst>
          </p:cNvPr>
          <p:cNvSpPr>
            <a:spLocks noGrp="1"/>
          </p:cNvSpPr>
          <p:nvPr>
            <p:ph type="dt" sz="half" idx="10"/>
          </p:nvPr>
        </p:nvSpPr>
        <p:spPr/>
        <p:txBody>
          <a:bodyPr/>
          <a:lstStyle/>
          <a:p>
            <a:fld id="{5ACC1439-1A64-4F59-8BFA-F6D0C040FD81}" type="datetimeFigureOut">
              <a:rPr lang="en-US" smtClean="0"/>
              <a:t>3/14/2022</a:t>
            </a:fld>
            <a:endParaRPr lang="en-US"/>
          </a:p>
        </p:txBody>
      </p:sp>
      <p:sp>
        <p:nvSpPr>
          <p:cNvPr id="5" name="Footer Placeholder 4">
            <a:extLst>
              <a:ext uri="{FF2B5EF4-FFF2-40B4-BE49-F238E27FC236}">
                <a16:creationId xmlns:a16="http://schemas.microsoft.com/office/drawing/2014/main" id="{4199C5FF-3CD1-4011-BF48-1B73040148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E8764C-5EC5-4AA6-9676-EA4ED706F9AB}"/>
              </a:ext>
            </a:extLst>
          </p:cNvPr>
          <p:cNvSpPr>
            <a:spLocks noGrp="1"/>
          </p:cNvSpPr>
          <p:nvPr>
            <p:ph type="sldNum" sz="quarter" idx="12"/>
          </p:nvPr>
        </p:nvSpPr>
        <p:spPr/>
        <p:txBody>
          <a:bodyPr/>
          <a:lstStyle/>
          <a:p>
            <a:fld id="{15233D91-F4A5-4867-9C66-FB162DD619FC}" type="slidenum">
              <a:rPr lang="en-US" smtClean="0"/>
              <a:t>‹#›</a:t>
            </a:fld>
            <a:endParaRPr lang="en-US"/>
          </a:p>
        </p:txBody>
      </p:sp>
    </p:spTree>
    <p:extLst>
      <p:ext uri="{BB962C8B-B14F-4D97-AF65-F5344CB8AC3E}">
        <p14:creationId xmlns:p14="http://schemas.microsoft.com/office/powerpoint/2010/main" val="62158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CAA06-B164-43A4-9F62-D47F2F828C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090776-EC50-4421-B43A-15E444E4CC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BD9A42-1C04-4C04-8AC2-50A07D3F15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163F44-DE57-42D1-8857-AE1644E7310A}"/>
              </a:ext>
            </a:extLst>
          </p:cNvPr>
          <p:cNvSpPr>
            <a:spLocks noGrp="1"/>
          </p:cNvSpPr>
          <p:nvPr>
            <p:ph type="dt" sz="half" idx="10"/>
          </p:nvPr>
        </p:nvSpPr>
        <p:spPr/>
        <p:txBody>
          <a:bodyPr/>
          <a:lstStyle/>
          <a:p>
            <a:fld id="{5ACC1439-1A64-4F59-8BFA-F6D0C040FD81}" type="datetimeFigureOut">
              <a:rPr lang="en-US" smtClean="0"/>
              <a:t>3/14/2022</a:t>
            </a:fld>
            <a:endParaRPr lang="en-US"/>
          </a:p>
        </p:txBody>
      </p:sp>
      <p:sp>
        <p:nvSpPr>
          <p:cNvPr id="6" name="Footer Placeholder 5">
            <a:extLst>
              <a:ext uri="{FF2B5EF4-FFF2-40B4-BE49-F238E27FC236}">
                <a16:creationId xmlns:a16="http://schemas.microsoft.com/office/drawing/2014/main" id="{6EE1EF04-49C3-4074-85F5-590A73D6D2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FC11DE-F17F-4A52-ADC9-0D6D99338B6C}"/>
              </a:ext>
            </a:extLst>
          </p:cNvPr>
          <p:cNvSpPr>
            <a:spLocks noGrp="1"/>
          </p:cNvSpPr>
          <p:nvPr>
            <p:ph type="sldNum" sz="quarter" idx="12"/>
          </p:nvPr>
        </p:nvSpPr>
        <p:spPr/>
        <p:txBody>
          <a:bodyPr/>
          <a:lstStyle/>
          <a:p>
            <a:fld id="{15233D91-F4A5-4867-9C66-FB162DD619FC}" type="slidenum">
              <a:rPr lang="en-US" smtClean="0"/>
              <a:t>‹#›</a:t>
            </a:fld>
            <a:endParaRPr lang="en-US"/>
          </a:p>
        </p:txBody>
      </p:sp>
    </p:spTree>
    <p:extLst>
      <p:ext uri="{BB962C8B-B14F-4D97-AF65-F5344CB8AC3E}">
        <p14:creationId xmlns:p14="http://schemas.microsoft.com/office/powerpoint/2010/main" val="764745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8140B-81C3-40E1-94F5-E6B4D3F69D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F9C4A0-E16F-4E90-A116-1299780F55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DC334B-583D-4400-85A8-2ABF138934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987C30-E6A1-451B-BEED-DECF91032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9B8CC0-0B85-4FE8-A4C7-9A97F4417C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6400AF-006E-4C2E-B0B0-B97EFC858C3E}"/>
              </a:ext>
            </a:extLst>
          </p:cNvPr>
          <p:cNvSpPr>
            <a:spLocks noGrp="1"/>
          </p:cNvSpPr>
          <p:nvPr>
            <p:ph type="dt" sz="half" idx="10"/>
          </p:nvPr>
        </p:nvSpPr>
        <p:spPr/>
        <p:txBody>
          <a:bodyPr/>
          <a:lstStyle/>
          <a:p>
            <a:fld id="{5ACC1439-1A64-4F59-8BFA-F6D0C040FD81}" type="datetimeFigureOut">
              <a:rPr lang="en-US" smtClean="0"/>
              <a:t>3/14/2022</a:t>
            </a:fld>
            <a:endParaRPr lang="en-US"/>
          </a:p>
        </p:txBody>
      </p:sp>
      <p:sp>
        <p:nvSpPr>
          <p:cNvPr id="8" name="Footer Placeholder 7">
            <a:extLst>
              <a:ext uri="{FF2B5EF4-FFF2-40B4-BE49-F238E27FC236}">
                <a16:creationId xmlns:a16="http://schemas.microsoft.com/office/drawing/2014/main" id="{627003BB-4269-4FD0-A2D6-22A525F401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283D2D-D1DC-4D5C-966E-5658273515E7}"/>
              </a:ext>
            </a:extLst>
          </p:cNvPr>
          <p:cNvSpPr>
            <a:spLocks noGrp="1"/>
          </p:cNvSpPr>
          <p:nvPr>
            <p:ph type="sldNum" sz="quarter" idx="12"/>
          </p:nvPr>
        </p:nvSpPr>
        <p:spPr/>
        <p:txBody>
          <a:bodyPr/>
          <a:lstStyle/>
          <a:p>
            <a:fld id="{15233D91-F4A5-4867-9C66-FB162DD619FC}" type="slidenum">
              <a:rPr lang="en-US" smtClean="0"/>
              <a:t>‹#›</a:t>
            </a:fld>
            <a:endParaRPr lang="en-US"/>
          </a:p>
        </p:txBody>
      </p:sp>
    </p:spTree>
    <p:extLst>
      <p:ext uri="{BB962C8B-B14F-4D97-AF65-F5344CB8AC3E}">
        <p14:creationId xmlns:p14="http://schemas.microsoft.com/office/powerpoint/2010/main" val="1842565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6AB9D-694C-4478-AE65-C3911842B4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150A78-C3A0-42E5-8D84-EE5F6214E000}"/>
              </a:ext>
            </a:extLst>
          </p:cNvPr>
          <p:cNvSpPr>
            <a:spLocks noGrp="1"/>
          </p:cNvSpPr>
          <p:nvPr>
            <p:ph type="dt" sz="half" idx="10"/>
          </p:nvPr>
        </p:nvSpPr>
        <p:spPr/>
        <p:txBody>
          <a:bodyPr/>
          <a:lstStyle/>
          <a:p>
            <a:fld id="{5ACC1439-1A64-4F59-8BFA-F6D0C040FD81}" type="datetimeFigureOut">
              <a:rPr lang="en-US" smtClean="0"/>
              <a:t>3/14/2022</a:t>
            </a:fld>
            <a:endParaRPr lang="en-US"/>
          </a:p>
        </p:txBody>
      </p:sp>
      <p:sp>
        <p:nvSpPr>
          <p:cNvPr id="4" name="Footer Placeholder 3">
            <a:extLst>
              <a:ext uri="{FF2B5EF4-FFF2-40B4-BE49-F238E27FC236}">
                <a16:creationId xmlns:a16="http://schemas.microsoft.com/office/drawing/2014/main" id="{4D6AD247-E7DE-43D5-9114-324506BB32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CDBBC4-5370-4ABA-AB03-C37EFEA1F90C}"/>
              </a:ext>
            </a:extLst>
          </p:cNvPr>
          <p:cNvSpPr>
            <a:spLocks noGrp="1"/>
          </p:cNvSpPr>
          <p:nvPr>
            <p:ph type="sldNum" sz="quarter" idx="12"/>
          </p:nvPr>
        </p:nvSpPr>
        <p:spPr/>
        <p:txBody>
          <a:bodyPr/>
          <a:lstStyle/>
          <a:p>
            <a:fld id="{15233D91-F4A5-4867-9C66-FB162DD619FC}" type="slidenum">
              <a:rPr lang="en-US" smtClean="0"/>
              <a:t>‹#›</a:t>
            </a:fld>
            <a:endParaRPr lang="en-US"/>
          </a:p>
        </p:txBody>
      </p:sp>
    </p:spTree>
    <p:extLst>
      <p:ext uri="{BB962C8B-B14F-4D97-AF65-F5344CB8AC3E}">
        <p14:creationId xmlns:p14="http://schemas.microsoft.com/office/powerpoint/2010/main" val="2471986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13E201-8EF0-456E-9EA4-4B297EBEE9F5}"/>
              </a:ext>
            </a:extLst>
          </p:cNvPr>
          <p:cNvSpPr>
            <a:spLocks noGrp="1"/>
          </p:cNvSpPr>
          <p:nvPr>
            <p:ph type="dt" sz="half" idx="10"/>
          </p:nvPr>
        </p:nvSpPr>
        <p:spPr/>
        <p:txBody>
          <a:bodyPr/>
          <a:lstStyle/>
          <a:p>
            <a:fld id="{5ACC1439-1A64-4F59-8BFA-F6D0C040FD81}" type="datetimeFigureOut">
              <a:rPr lang="en-US" smtClean="0"/>
              <a:t>3/14/2022</a:t>
            </a:fld>
            <a:endParaRPr lang="en-US"/>
          </a:p>
        </p:txBody>
      </p:sp>
      <p:sp>
        <p:nvSpPr>
          <p:cNvPr id="3" name="Footer Placeholder 2">
            <a:extLst>
              <a:ext uri="{FF2B5EF4-FFF2-40B4-BE49-F238E27FC236}">
                <a16:creationId xmlns:a16="http://schemas.microsoft.com/office/drawing/2014/main" id="{3D9138AF-2610-4162-8E7A-C120D8E9DD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8B1887-3B30-4468-81BF-861A85EDDCB6}"/>
              </a:ext>
            </a:extLst>
          </p:cNvPr>
          <p:cNvSpPr>
            <a:spLocks noGrp="1"/>
          </p:cNvSpPr>
          <p:nvPr>
            <p:ph type="sldNum" sz="quarter" idx="12"/>
          </p:nvPr>
        </p:nvSpPr>
        <p:spPr/>
        <p:txBody>
          <a:bodyPr/>
          <a:lstStyle/>
          <a:p>
            <a:fld id="{15233D91-F4A5-4867-9C66-FB162DD619FC}" type="slidenum">
              <a:rPr lang="en-US" smtClean="0"/>
              <a:t>‹#›</a:t>
            </a:fld>
            <a:endParaRPr lang="en-US"/>
          </a:p>
        </p:txBody>
      </p:sp>
    </p:spTree>
    <p:extLst>
      <p:ext uri="{BB962C8B-B14F-4D97-AF65-F5344CB8AC3E}">
        <p14:creationId xmlns:p14="http://schemas.microsoft.com/office/powerpoint/2010/main" val="2666056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DFC6C-64EE-4C6F-9E4C-3DFB85516B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9DB3FF-34B1-450B-A7BD-D1A188EE65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860F98-8982-4F69-9A0D-9DD2CDB964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AC7F99-89B4-4BC6-BB9F-98FAD82CB39D}"/>
              </a:ext>
            </a:extLst>
          </p:cNvPr>
          <p:cNvSpPr>
            <a:spLocks noGrp="1"/>
          </p:cNvSpPr>
          <p:nvPr>
            <p:ph type="dt" sz="half" idx="10"/>
          </p:nvPr>
        </p:nvSpPr>
        <p:spPr/>
        <p:txBody>
          <a:bodyPr/>
          <a:lstStyle/>
          <a:p>
            <a:fld id="{5ACC1439-1A64-4F59-8BFA-F6D0C040FD81}" type="datetimeFigureOut">
              <a:rPr lang="en-US" smtClean="0"/>
              <a:t>3/14/2022</a:t>
            </a:fld>
            <a:endParaRPr lang="en-US"/>
          </a:p>
        </p:txBody>
      </p:sp>
      <p:sp>
        <p:nvSpPr>
          <p:cNvPr id="6" name="Footer Placeholder 5">
            <a:extLst>
              <a:ext uri="{FF2B5EF4-FFF2-40B4-BE49-F238E27FC236}">
                <a16:creationId xmlns:a16="http://schemas.microsoft.com/office/drawing/2014/main" id="{25BB9140-BF2D-403D-B60A-045D878313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20DB66-963F-48AE-81BF-5A18BE97D16B}"/>
              </a:ext>
            </a:extLst>
          </p:cNvPr>
          <p:cNvSpPr>
            <a:spLocks noGrp="1"/>
          </p:cNvSpPr>
          <p:nvPr>
            <p:ph type="sldNum" sz="quarter" idx="12"/>
          </p:nvPr>
        </p:nvSpPr>
        <p:spPr/>
        <p:txBody>
          <a:bodyPr/>
          <a:lstStyle/>
          <a:p>
            <a:fld id="{15233D91-F4A5-4867-9C66-FB162DD619FC}" type="slidenum">
              <a:rPr lang="en-US" smtClean="0"/>
              <a:t>‹#›</a:t>
            </a:fld>
            <a:endParaRPr lang="en-US"/>
          </a:p>
        </p:txBody>
      </p:sp>
    </p:spTree>
    <p:extLst>
      <p:ext uri="{BB962C8B-B14F-4D97-AF65-F5344CB8AC3E}">
        <p14:creationId xmlns:p14="http://schemas.microsoft.com/office/powerpoint/2010/main" val="4086615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53FDA5-09F5-4675-A576-2CD2B20B209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9A8EA33-2CB2-4DDD-B79C-D23E933C42A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F9DE336-4E7F-4CE8-86A1-53F326223281}"/>
              </a:ext>
            </a:extLst>
          </p:cNvPr>
          <p:cNvSpPr>
            <a:spLocks noGrp="1"/>
          </p:cNvSpPr>
          <p:nvPr>
            <p:ph type="dt" sz="half" idx="10"/>
          </p:nvPr>
        </p:nvSpPr>
        <p:spPr/>
        <p:txBody>
          <a:bodyPr/>
          <a:lstStyle/>
          <a:p>
            <a:fld id="{98D258E8-4217-46A1-8FA0-4808DA1BF6A2}" type="datetimeFigureOut">
              <a:rPr kumimoji="1" lang="ja-JP" altLang="en-US" smtClean="0"/>
              <a:t>2022/3/14</a:t>
            </a:fld>
            <a:endParaRPr kumimoji="1" lang="ja-JP" altLang="en-US"/>
          </a:p>
        </p:txBody>
      </p:sp>
      <p:sp>
        <p:nvSpPr>
          <p:cNvPr id="5" name="フッター プレースホルダー 4">
            <a:extLst>
              <a:ext uri="{FF2B5EF4-FFF2-40B4-BE49-F238E27FC236}">
                <a16:creationId xmlns:a16="http://schemas.microsoft.com/office/drawing/2014/main" id="{D38CA07C-8EC3-40EE-95A4-DC2E5ACAEEF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FAFEA79-FC75-46A8-AD1F-628258BEE2C3}"/>
              </a:ext>
            </a:extLst>
          </p:cNvPr>
          <p:cNvSpPr>
            <a:spLocks noGrp="1"/>
          </p:cNvSpPr>
          <p:nvPr>
            <p:ph type="sldNum" sz="quarter" idx="12"/>
          </p:nvPr>
        </p:nvSpPr>
        <p:spPr/>
        <p:txBody>
          <a:bodyPr/>
          <a:lstStyle/>
          <a:p>
            <a:fld id="{E602EE80-DF56-4A53-AE7E-32BA53227C78}" type="slidenum">
              <a:rPr kumimoji="1" lang="ja-JP" altLang="en-US" smtClean="0"/>
              <a:t>‹#›</a:t>
            </a:fld>
            <a:endParaRPr kumimoji="1" lang="ja-JP" altLang="en-US"/>
          </a:p>
        </p:txBody>
      </p:sp>
    </p:spTree>
    <p:extLst>
      <p:ext uri="{BB962C8B-B14F-4D97-AF65-F5344CB8AC3E}">
        <p14:creationId xmlns:p14="http://schemas.microsoft.com/office/powerpoint/2010/main" val="29329656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381B-5D9F-49B2-A723-052C812072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AA2326-26CC-44C7-A907-D36E74A7D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3E0F06-D9AF-4A3F-89E7-E84EA0904D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5852D-8868-4180-B26C-B442B25C67A2}"/>
              </a:ext>
            </a:extLst>
          </p:cNvPr>
          <p:cNvSpPr>
            <a:spLocks noGrp="1"/>
          </p:cNvSpPr>
          <p:nvPr>
            <p:ph type="dt" sz="half" idx="10"/>
          </p:nvPr>
        </p:nvSpPr>
        <p:spPr/>
        <p:txBody>
          <a:bodyPr/>
          <a:lstStyle/>
          <a:p>
            <a:fld id="{5ACC1439-1A64-4F59-8BFA-F6D0C040FD81}" type="datetimeFigureOut">
              <a:rPr lang="en-US" smtClean="0"/>
              <a:t>3/14/2022</a:t>
            </a:fld>
            <a:endParaRPr lang="en-US"/>
          </a:p>
        </p:txBody>
      </p:sp>
      <p:sp>
        <p:nvSpPr>
          <p:cNvPr id="6" name="Footer Placeholder 5">
            <a:extLst>
              <a:ext uri="{FF2B5EF4-FFF2-40B4-BE49-F238E27FC236}">
                <a16:creationId xmlns:a16="http://schemas.microsoft.com/office/drawing/2014/main" id="{239245CD-3DDC-4075-9BDF-EE1803FB69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8593D3-F176-4BFC-8C4A-D92D77478A48}"/>
              </a:ext>
            </a:extLst>
          </p:cNvPr>
          <p:cNvSpPr>
            <a:spLocks noGrp="1"/>
          </p:cNvSpPr>
          <p:nvPr>
            <p:ph type="sldNum" sz="quarter" idx="12"/>
          </p:nvPr>
        </p:nvSpPr>
        <p:spPr/>
        <p:txBody>
          <a:bodyPr/>
          <a:lstStyle/>
          <a:p>
            <a:fld id="{15233D91-F4A5-4867-9C66-FB162DD619FC}" type="slidenum">
              <a:rPr lang="en-US" smtClean="0"/>
              <a:t>‹#›</a:t>
            </a:fld>
            <a:endParaRPr lang="en-US"/>
          </a:p>
        </p:txBody>
      </p:sp>
    </p:spTree>
    <p:extLst>
      <p:ext uri="{BB962C8B-B14F-4D97-AF65-F5344CB8AC3E}">
        <p14:creationId xmlns:p14="http://schemas.microsoft.com/office/powerpoint/2010/main" val="3878907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6DB30-A48F-402F-9DB6-696153765C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1F2E76-8AA9-4A9D-A309-3A1617FA97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DAC94C-FEFC-4B86-AE9B-0259EF5BC1D2}"/>
              </a:ext>
            </a:extLst>
          </p:cNvPr>
          <p:cNvSpPr>
            <a:spLocks noGrp="1"/>
          </p:cNvSpPr>
          <p:nvPr>
            <p:ph type="dt" sz="half" idx="10"/>
          </p:nvPr>
        </p:nvSpPr>
        <p:spPr/>
        <p:txBody>
          <a:bodyPr/>
          <a:lstStyle/>
          <a:p>
            <a:fld id="{5ACC1439-1A64-4F59-8BFA-F6D0C040FD81}" type="datetimeFigureOut">
              <a:rPr lang="en-US" smtClean="0"/>
              <a:t>3/14/2022</a:t>
            </a:fld>
            <a:endParaRPr lang="en-US"/>
          </a:p>
        </p:txBody>
      </p:sp>
      <p:sp>
        <p:nvSpPr>
          <p:cNvPr id="5" name="Footer Placeholder 4">
            <a:extLst>
              <a:ext uri="{FF2B5EF4-FFF2-40B4-BE49-F238E27FC236}">
                <a16:creationId xmlns:a16="http://schemas.microsoft.com/office/drawing/2014/main" id="{60828339-3AD7-4D1E-BB82-1DB23580C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D6DD9-24DF-40FC-B52B-F2424A880CFC}"/>
              </a:ext>
            </a:extLst>
          </p:cNvPr>
          <p:cNvSpPr>
            <a:spLocks noGrp="1"/>
          </p:cNvSpPr>
          <p:nvPr>
            <p:ph type="sldNum" sz="quarter" idx="12"/>
          </p:nvPr>
        </p:nvSpPr>
        <p:spPr/>
        <p:txBody>
          <a:bodyPr/>
          <a:lstStyle/>
          <a:p>
            <a:fld id="{15233D91-F4A5-4867-9C66-FB162DD619FC}" type="slidenum">
              <a:rPr lang="en-US" smtClean="0"/>
              <a:t>‹#›</a:t>
            </a:fld>
            <a:endParaRPr lang="en-US"/>
          </a:p>
        </p:txBody>
      </p:sp>
    </p:spTree>
    <p:extLst>
      <p:ext uri="{BB962C8B-B14F-4D97-AF65-F5344CB8AC3E}">
        <p14:creationId xmlns:p14="http://schemas.microsoft.com/office/powerpoint/2010/main" val="3862858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2928AE-A15C-4DD8-ABD9-E7852345AC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97E1A1-CA9B-408A-8B76-3395451AD9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922B0C-65F6-427B-B223-862E52A1AF0A}"/>
              </a:ext>
            </a:extLst>
          </p:cNvPr>
          <p:cNvSpPr>
            <a:spLocks noGrp="1"/>
          </p:cNvSpPr>
          <p:nvPr>
            <p:ph type="dt" sz="half" idx="10"/>
          </p:nvPr>
        </p:nvSpPr>
        <p:spPr/>
        <p:txBody>
          <a:bodyPr/>
          <a:lstStyle/>
          <a:p>
            <a:fld id="{5ACC1439-1A64-4F59-8BFA-F6D0C040FD81}" type="datetimeFigureOut">
              <a:rPr lang="en-US" smtClean="0"/>
              <a:t>3/14/2022</a:t>
            </a:fld>
            <a:endParaRPr lang="en-US"/>
          </a:p>
        </p:txBody>
      </p:sp>
      <p:sp>
        <p:nvSpPr>
          <p:cNvPr id="5" name="Footer Placeholder 4">
            <a:extLst>
              <a:ext uri="{FF2B5EF4-FFF2-40B4-BE49-F238E27FC236}">
                <a16:creationId xmlns:a16="http://schemas.microsoft.com/office/drawing/2014/main" id="{3E3B8F7F-5392-4834-9BC5-2B9D3EB76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27A90-90AA-4470-859F-2C79AC3C32CA}"/>
              </a:ext>
            </a:extLst>
          </p:cNvPr>
          <p:cNvSpPr>
            <a:spLocks noGrp="1"/>
          </p:cNvSpPr>
          <p:nvPr>
            <p:ph type="sldNum" sz="quarter" idx="12"/>
          </p:nvPr>
        </p:nvSpPr>
        <p:spPr/>
        <p:txBody>
          <a:bodyPr/>
          <a:lstStyle/>
          <a:p>
            <a:fld id="{15233D91-F4A5-4867-9C66-FB162DD619FC}" type="slidenum">
              <a:rPr lang="en-US" smtClean="0"/>
              <a:t>‹#›</a:t>
            </a:fld>
            <a:endParaRPr lang="en-US"/>
          </a:p>
        </p:txBody>
      </p:sp>
    </p:spTree>
    <p:extLst>
      <p:ext uri="{BB962C8B-B14F-4D97-AF65-F5344CB8AC3E}">
        <p14:creationId xmlns:p14="http://schemas.microsoft.com/office/powerpoint/2010/main" val="4186834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itle and Content Slid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09600" y="275167"/>
            <a:ext cx="10972800" cy="1143000"/>
          </a:xfrm>
          <a:prstGeom prst="rect">
            <a:avLst/>
          </a:prstGeom>
        </p:spPr>
        <p:txBody>
          <a:bodyPr anchor="ctr"/>
          <a:lstStyle>
            <a:lvl1pPr algn="l">
              <a:defRPr sz="4000">
                <a:solidFill>
                  <a:srgbClr val="646569"/>
                </a:solidFill>
              </a:defRPr>
            </a:lvl1pPr>
          </a:lstStyle>
          <a:p>
            <a:r>
              <a:rPr lang="en-US"/>
              <a:t>SLIDE TITLE</a:t>
            </a:r>
          </a:p>
        </p:txBody>
      </p:sp>
      <p:sp>
        <p:nvSpPr>
          <p:cNvPr id="6" name="Content Placeholder 2"/>
          <p:cNvSpPr>
            <a:spLocks noGrp="1"/>
          </p:cNvSpPr>
          <p:nvPr>
            <p:ph idx="1"/>
          </p:nvPr>
        </p:nvSpPr>
        <p:spPr>
          <a:xfrm>
            <a:off x="609600" y="1600203"/>
            <a:ext cx="10972800" cy="4525433"/>
          </a:xfrm>
          <a:prstGeom prst="rect">
            <a:avLst/>
          </a:prstGeom>
        </p:spPr>
        <p:txBody>
          <a:bodyPr/>
          <a:lstStyle>
            <a:lvl1pPr>
              <a:defRPr>
                <a:solidFill>
                  <a:srgbClr val="646569"/>
                </a:solidFill>
              </a:defRPr>
            </a:lvl1pPr>
            <a:lvl2pPr>
              <a:defRPr>
                <a:solidFill>
                  <a:srgbClr val="646569"/>
                </a:solidFill>
              </a:defRPr>
            </a:lvl2pPr>
            <a:lvl3pPr>
              <a:defRPr>
                <a:solidFill>
                  <a:srgbClr val="646569"/>
                </a:solidFill>
              </a:defRPr>
            </a:lvl3pPr>
            <a:lvl4pPr>
              <a:defRPr>
                <a:solidFill>
                  <a:srgbClr val="646569"/>
                </a:solidFill>
              </a:defRPr>
            </a:lvl4pPr>
            <a:lvl5pPr>
              <a:defRPr>
                <a:solidFill>
                  <a:srgbClr val="64656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87233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Title and Content Slid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09600" y="275167"/>
            <a:ext cx="10972800" cy="1143000"/>
          </a:xfrm>
          <a:prstGeom prst="rect">
            <a:avLst/>
          </a:prstGeom>
        </p:spPr>
        <p:txBody>
          <a:bodyPr anchor="ctr"/>
          <a:lstStyle>
            <a:lvl1pPr algn="l">
              <a:defRPr sz="4000">
                <a:solidFill>
                  <a:srgbClr val="646569"/>
                </a:solidFill>
              </a:defRPr>
            </a:lvl1pPr>
          </a:lstStyle>
          <a:p>
            <a:r>
              <a:rPr lang="en-US"/>
              <a:t>SLIDE TITLE</a:t>
            </a:r>
          </a:p>
        </p:txBody>
      </p:sp>
      <p:sp>
        <p:nvSpPr>
          <p:cNvPr id="6" name="Content Placeholder 2"/>
          <p:cNvSpPr>
            <a:spLocks noGrp="1"/>
          </p:cNvSpPr>
          <p:nvPr>
            <p:ph idx="1"/>
          </p:nvPr>
        </p:nvSpPr>
        <p:spPr>
          <a:xfrm>
            <a:off x="609600" y="1600203"/>
            <a:ext cx="10972800" cy="4525433"/>
          </a:xfrm>
          <a:prstGeom prst="rect">
            <a:avLst/>
          </a:prstGeom>
        </p:spPr>
        <p:txBody>
          <a:bodyPr/>
          <a:lstStyle>
            <a:lvl1pPr>
              <a:defRPr>
                <a:solidFill>
                  <a:srgbClr val="646569"/>
                </a:solidFill>
              </a:defRPr>
            </a:lvl1pPr>
            <a:lvl2pPr>
              <a:defRPr>
                <a:solidFill>
                  <a:srgbClr val="646569"/>
                </a:solidFill>
              </a:defRPr>
            </a:lvl2pPr>
            <a:lvl3pPr>
              <a:defRPr>
                <a:solidFill>
                  <a:srgbClr val="646569"/>
                </a:solidFill>
              </a:defRPr>
            </a:lvl3pPr>
            <a:lvl4pPr>
              <a:defRPr>
                <a:solidFill>
                  <a:srgbClr val="646569"/>
                </a:solidFill>
              </a:defRPr>
            </a:lvl4pPr>
            <a:lvl5pPr>
              <a:defRPr>
                <a:solidFill>
                  <a:srgbClr val="64656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6317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8515AC7A-E2D5-4741-BEBB-0FB10E384F9C}" type="slidenum">
              <a:rPr lang="en-US" smtClean="0"/>
              <a:t>‹#›</a:t>
            </a:fld>
            <a:endParaRPr lang="en-US" dirty="0"/>
          </a:p>
        </p:txBody>
      </p:sp>
      <p:sp>
        <p:nvSpPr>
          <p:cNvPr id="7" name="Rectangle 6"/>
          <p:cNvSpPr/>
          <p:nvPr/>
        </p:nvSpPr>
        <p:spPr>
          <a:xfrm>
            <a:off x="0" y="6319173"/>
            <a:ext cx="12192000" cy="492440"/>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marL="0" marR="0" indent="0" algn="l" defTabSz="121917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9" name="Title 1"/>
          <p:cNvSpPr>
            <a:spLocks noGrp="1"/>
          </p:cNvSpPr>
          <p:nvPr>
            <p:ph type="title" hasCustomPrompt="1"/>
          </p:nvPr>
        </p:nvSpPr>
        <p:spPr>
          <a:xfrm>
            <a:off x="609600" y="275167"/>
            <a:ext cx="10972800" cy="1143000"/>
          </a:xfrm>
          <a:prstGeom prst="rect">
            <a:avLst/>
          </a:prstGeom>
        </p:spPr>
        <p:txBody>
          <a:bodyPr/>
          <a:lstStyle>
            <a:lvl1pPr algn="l">
              <a:defRPr sz="4000">
                <a:solidFill>
                  <a:srgbClr val="646569"/>
                </a:solidFill>
              </a:defRPr>
            </a:lvl1pPr>
          </a:lstStyle>
          <a:p>
            <a:r>
              <a:rPr lang="en-US" dirty="0"/>
              <a:t>SLIDE TITLE</a:t>
            </a:r>
          </a:p>
        </p:txBody>
      </p:sp>
      <p:sp>
        <p:nvSpPr>
          <p:cNvPr id="10" name="Content Placeholder 2"/>
          <p:cNvSpPr>
            <a:spLocks noGrp="1"/>
          </p:cNvSpPr>
          <p:nvPr>
            <p:ph idx="1"/>
          </p:nvPr>
        </p:nvSpPr>
        <p:spPr>
          <a:xfrm>
            <a:off x="609600" y="1600201"/>
            <a:ext cx="10972800" cy="4525433"/>
          </a:xfrm>
          <a:prstGeom prst="rect">
            <a:avLst/>
          </a:prstGeom>
        </p:spPr>
        <p:txBody>
          <a:bodyPr/>
          <a:lstStyle>
            <a:lvl1pPr>
              <a:defRPr>
                <a:solidFill>
                  <a:srgbClr val="646569"/>
                </a:solidFill>
              </a:defRPr>
            </a:lvl1pPr>
            <a:lvl2pPr>
              <a:defRPr>
                <a:solidFill>
                  <a:srgbClr val="646569"/>
                </a:solidFill>
              </a:defRPr>
            </a:lvl2pPr>
            <a:lvl3pPr>
              <a:defRPr>
                <a:solidFill>
                  <a:srgbClr val="646569"/>
                </a:solidFill>
              </a:defRPr>
            </a:lvl3pPr>
            <a:lvl4pPr>
              <a:defRPr>
                <a:solidFill>
                  <a:srgbClr val="646569"/>
                </a:solidFill>
              </a:defRPr>
            </a:lvl4pPr>
            <a:lvl5pPr>
              <a:defRPr>
                <a:solidFill>
                  <a:srgbClr val="6465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descr="NS DTBY final logos_4_FOUNTAIN-white-02-03-04.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732768" y="6382512"/>
            <a:ext cx="357632" cy="365760"/>
          </a:xfrm>
          <a:prstGeom prst="rect">
            <a:avLst/>
          </a:prstGeom>
        </p:spPr>
      </p:pic>
      <p:sp>
        <p:nvSpPr>
          <p:cNvPr id="12" name="TextBox 11">
            <a:extLst>
              <a:ext uri="{FF2B5EF4-FFF2-40B4-BE49-F238E27FC236}">
                <a16:creationId xmlns:a16="http://schemas.microsoft.com/office/drawing/2014/main" id="{6C90243E-2234-4FE3-B820-C011E487D389}"/>
              </a:ext>
            </a:extLst>
          </p:cNvPr>
          <p:cNvSpPr txBox="1"/>
          <p:nvPr userDrawn="1"/>
        </p:nvSpPr>
        <p:spPr>
          <a:xfrm>
            <a:off x="101600" y="6420935"/>
            <a:ext cx="2680734" cy="338554"/>
          </a:xfrm>
          <a:prstGeom prst="rect">
            <a:avLst/>
          </a:prstGeom>
          <a:noFill/>
        </p:spPr>
        <p:txBody>
          <a:bodyPr wrap="none" rtlCol="0">
            <a:spAutoFit/>
          </a:bodyPr>
          <a:lstStyle/>
          <a:p>
            <a:r>
              <a:rPr lang="en-US" sz="1600" dirty="0">
                <a:solidFill>
                  <a:schemeClr val="bg1"/>
                </a:solidFill>
              </a:rPr>
              <a:t>Project Reset Qual – Feb 2021</a:t>
            </a:r>
          </a:p>
        </p:txBody>
      </p:sp>
    </p:spTree>
    <p:extLst>
      <p:ext uri="{BB962C8B-B14F-4D97-AF65-F5344CB8AC3E}">
        <p14:creationId xmlns:p14="http://schemas.microsoft.com/office/powerpoint/2010/main" val="277016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FB67C8-55E5-447F-9790-42508543B85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83C08EB-80E8-415E-8232-B675513A69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C5A6FC3B-4656-49E7-83A0-7EE6689A15B5}"/>
              </a:ext>
            </a:extLst>
          </p:cNvPr>
          <p:cNvSpPr>
            <a:spLocks noGrp="1"/>
          </p:cNvSpPr>
          <p:nvPr>
            <p:ph type="dt" sz="half" idx="10"/>
          </p:nvPr>
        </p:nvSpPr>
        <p:spPr/>
        <p:txBody>
          <a:bodyPr/>
          <a:lstStyle/>
          <a:p>
            <a:fld id="{98D258E8-4217-46A1-8FA0-4808DA1BF6A2}" type="datetimeFigureOut">
              <a:rPr kumimoji="1" lang="ja-JP" altLang="en-US" smtClean="0"/>
              <a:t>2022/3/14</a:t>
            </a:fld>
            <a:endParaRPr kumimoji="1" lang="ja-JP" altLang="en-US"/>
          </a:p>
        </p:txBody>
      </p:sp>
      <p:sp>
        <p:nvSpPr>
          <p:cNvPr id="5" name="フッター プレースホルダー 4">
            <a:extLst>
              <a:ext uri="{FF2B5EF4-FFF2-40B4-BE49-F238E27FC236}">
                <a16:creationId xmlns:a16="http://schemas.microsoft.com/office/drawing/2014/main" id="{67A16AB5-5733-438D-BD64-142C6CD04BC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A851562-BCF9-4C20-98D9-E6B26F4E61A9}"/>
              </a:ext>
            </a:extLst>
          </p:cNvPr>
          <p:cNvSpPr>
            <a:spLocks noGrp="1"/>
          </p:cNvSpPr>
          <p:nvPr>
            <p:ph type="sldNum" sz="quarter" idx="12"/>
          </p:nvPr>
        </p:nvSpPr>
        <p:spPr/>
        <p:txBody>
          <a:bodyPr/>
          <a:lstStyle/>
          <a:p>
            <a:fld id="{E602EE80-DF56-4A53-AE7E-32BA53227C78}" type="slidenum">
              <a:rPr kumimoji="1" lang="ja-JP" altLang="en-US" smtClean="0"/>
              <a:t>‹#›</a:t>
            </a:fld>
            <a:endParaRPr kumimoji="1" lang="ja-JP" altLang="en-US"/>
          </a:p>
        </p:txBody>
      </p:sp>
    </p:spTree>
    <p:extLst>
      <p:ext uri="{BB962C8B-B14F-4D97-AF65-F5344CB8AC3E}">
        <p14:creationId xmlns:p14="http://schemas.microsoft.com/office/powerpoint/2010/main" val="231753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61F6C2-CD2A-40FF-9AEE-8761AFAA9C9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660BAFC-7911-4ABF-8724-6382DB1B291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CB0C02B-48CA-48C1-AB5B-3E17FD731AFC}"/>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207AB01-EC40-4475-9300-792D6A5731AC}"/>
              </a:ext>
            </a:extLst>
          </p:cNvPr>
          <p:cNvSpPr>
            <a:spLocks noGrp="1"/>
          </p:cNvSpPr>
          <p:nvPr>
            <p:ph type="dt" sz="half" idx="10"/>
          </p:nvPr>
        </p:nvSpPr>
        <p:spPr/>
        <p:txBody>
          <a:bodyPr/>
          <a:lstStyle/>
          <a:p>
            <a:fld id="{98D258E8-4217-46A1-8FA0-4808DA1BF6A2}" type="datetimeFigureOut">
              <a:rPr kumimoji="1" lang="ja-JP" altLang="en-US" smtClean="0"/>
              <a:t>2022/3/14</a:t>
            </a:fld>
            <a:endParaRPr kumimoji="1" lang="ja-JP" altLang="en-US"/>
          </a:p>
        </p:txBody>
      </p:sp>
      <p:sp>
        <p:nvSpPr>
          <p:cNvPr id="6" name="フッター プレースホルダー 5">
            <a:extLst>
              <a:ext uri="{FF2B5EF4-FFF2-40B4-BE49-F238E27FC236}">
                <a16:creationId xmlns:a16="http://schemas.microsoft.com/office/drawing/2014/main" id="{AE49F454-7373-4221-85A1-3AA2866E110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5713EBB-1023-4E29-89C0-52233D8B2C2A}"/>
              </a:ext>
            </a:extLst>
          </p:cNvPr>
          <p:cNvSpPr>
            <a:spLocks noGrp="1"/>
          </p:cNvSpPr>
          <p:nvPr>
            <p:ph type="sldNum" sz="quarter" idx="12"/>
          </p:nvPr>
        </p:nvSpPr>
        <p:spPr/>
        <p:txBody>
          <a:bodyPr/>
          <a:lstStyle/>
          <a:p>
            <a:fld id="{E602EE80-DF56-4A53-AE7E-32BA53227C78}" type="slidenum">
              <a:rPr kumimoji="1" lang="ja-JP" altLang="en-US" smtClean="0"/>
              <a:t>‹#›</a:t>
            </a:fld>
            <a:endParaRPr kumimoji="1" lang="ja-JP" altLang="en-US"/>
          </a:p>
        </p:txBody>
      </p:sp>
    </p:spTree>
    <p:extLst>
      <p:ext uri="{BB962C8B-B14F-4D97-AF65-F5344CB8AC3E}">
        <p14:creationId xmlns:p14="http://schemas.microsoft.com/office/powerpoint/2010/main" val="3562918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6663C2-F277-4418-921A-F73F10B71667}"/>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499A7A2-B99D-4E46-A6B7-0338CEE18C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B80862C-47C6-4A03-9C56-184052BEE3B3}"/>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5CC64B8-65D4-4B62-A11C-85F48954E9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B1A3AE9-57ED-49DF-A24C-87F491B1A2B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81BAE86-C85D-4718-9C36-6066B8573A17}"/>
              </a:ext>
            </a:extLst>
          </p:cNvPr>
          <p:cNvSpPr>
            <a:spLocks noGrp="1"/>
          </p:cNvSpPr>
          <p:nvPr>
            <p:ph type="dt" sz="half" idx="10"/>
          </p:nvPr>
        </p:nvSpPr>
        <p:spPr/>
        <p:txBody>
          <a:bodyPr/>
          <a:lstStyle/>
          <a:p>
            <a:fld id="{98D258E8-4217-46A1-8FA0-4808DA1BF6A2}" type="datetimeFigureOut">
              <a:rPr kumimoji="1" lang="ja-JP" altLang="en-US" smtClean="0"/>
              <a:t>2022/3/14</a:t>
            </a:fld>
            <a:endParaRPr kumimoji="1" lang="ja-JP" altLang="en-US"/>
          </a:p>
        </p:txBody>
      </p:sp>
      <p:sp>
        <p:nvSpPr>
          <p:cNvPr id="8" name="フッター プレースホルダー 7">
            <a:extLst>
              <a:ext uri="{FF2B5EF4-FFF2-40B4-BE49-F238E27FC236}">
                <a16:creationId xmlns:a16="http://schemas.microsoft.com/office/drawing/2014/main" id="{FA9AFCAF-C157-4D02-AAD7-46049B6C014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0989E64-9324-404E-B680-58E7682333DF}"/>
              </a:ext>
            </a:extLst>
          </p:cNvPr>
          <p:cNvSpPr>
            <a:spLocks noGrp="1"/>
          </p:cNvSpPr>
          <p:nvPr>
            <p:ph type="sldNum" sz="quarter" idx="12"/>
          </p:nvPr>
        </p:nvSpPr>
        <p:spPr/>
        <p:txBody>
          <a:bodyPr/>
          <a:lstStyle/>
          <a:p>
            <a:fld id="{E602EE80-DF56-4A53-AE7E-32BA53227C78}" type="slidenum">
              <a:rPr kumimoji="1" lang="ja-JP" altLang="en-US" smtClean="0"/>
              <a:t>‹#›</a:t>
            </a:fld>
            <a:endParaRPr kumimoji="1" lang="ja-JP" altLang="en-US"/>
          </a:p>
        </p:txBody>
      </p:sp>
    </p:spTree>
    <p:extLst>
      <p:ext uri="{BB962C8B-B14F-4D97-AF65-F5344CB8AC3E}">
        <p14:creationId xmlns:p14="http://schemas.microsoft.com/office/powerpoint/2010/main" val="3600464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6709A1-5A43-436E-8C8D-1353696BBE7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959BA3C-C50E-4447-949A-A43D5E4E41AD}"/>
              </a:ext>
            </a:extLst>
          </p:cNvPr>
          <p:cNvSpPr>
            <a:spLocks noGrp="1"/>
          </p:cNvSpPr>
          <p:nvPr>
            <p:ph type="dt" sz="half" idx="10"/>
          </p:nvPr>
        </p:nvSpPr>
        <p:spPr/>
        <p:txBody>
          <a:bodyPr/>
          <a:lstStyle/>
          <a:p>
            <a:fld id="{98D258E8-4217-46A1-8FA0-4808DA1BF6A2}" type="datetimeFigureOut">
              <a:rPr kumimoji="1" lang="ja-JP" altLang="en-US" smtClean="0"/>
              <a:t>2022/3/14</a:t>
            </a:fld>
            <a:endParaRPr kumimoji="1" lang="ja-JP" altLang="en-US"/>
          </a:p>
        </p:txBody>
      </p:sp>
      <p:sp>
        <p:nvSpPr>
          <p:cNvPr id="4" name="フッター プレースホルダー 3">
            <a:extLst>
              <a:ext uri="{FF2B5EF4-FFF2-40B4-BE49-F238E27FC236}">
                <a16:creationId xmlns:a16="http://schemas.microsoft.com/office/drawing/2014/main" id="{DB005D0D-BB39-444C-A778-5CB17A8ADEC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DABB10B-6B14-4BAA-BDF4-49B6CAB6A471}"/>
              </a:ext>
            </a:extLst>
          </p:cNvPr>
          <p:cNvSpPr>
            <a:spLocks noGrp="1"/>
          </p:cNvSpPr>
          <p:nvPr>
            <p:ph type="sldNum" sz="quarter" idx="12"/>
          </p:nvPr>
        </p:nvSpPr>
        <p:spPr/>
        <p:txBody>
          <a:bodyPr/>
          <a:lstStyle/>
          <a:p>
            <a:fld id="{E602EE80-DF56-4A53-AE7E-32BA53227C78}" type="slidenum">
              <a:rPr kumimoji="1" lang="ja-JP" altLang="en-US" smtClean="0"/>
              <a:t>‹#›</a:t>
            </a:fld>
            <a:endParaRPr kumimoji="1" lang="ja-JP" altLang="en-US"/>
          </a:p>
        </p:txBody>
      </p:sp>
    </p:spTree>
    <p:extLst>
      <p:ext uri="{BB962C8B-B14F-4D97-AF65-F5344CB8AC3E}">
        <p14:creationId xmlns:p14="http://schemas.microsoft.com/office/powerpoint/2010/main" val="1366732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93AC22F-527B-4765-A3BB-BEEE44D03111}"/>
              </a:ext>
            </a:extLst>
          </p:cNvPr>
          <p:cNvSpPr>
            <a:spLocks noGrp="1"/>
          </p:cNvSpPr>
          <p:nvPr>
            <p:ph type="dt" sz="half" idx="10"/>
          </p:nvPr>
        </p:nvSpPr>
        <p:spPr/>
        <p:txBody>
          <a:bodyPr/>
          <a:lstStyle/>
          <a:p>
            <a:fld id="{98D258E8-4217-46A1-8FA0-4808DA1BF6A2}" type="datetimeFigureOut">
              <a:rPr kumimoji="1" lang="ja-JP" altLang="en-US" smtClean="0"/>
              <a:t>2022/3/14</a:t>
            </a:fld>
            <a:endParaRPr kumimoji="1" lang="ja-JP" altLang="en-US"/>
          </a:p>
        </p:txBody>
      </p:sp>
      <p:sp>
        <p:nvSpPr>
          <p:cNvPr id="3" name="フッター プレースホルダー 2">
            <a:extLst>
              <a:ext uri="{FF2B5EF4-FFF2-40B4-BE49-F238E27FC236}">
                <a16:creationId xmlns:a16="http://schemas.microsoft.com/office/drawing/2014/main" id="{41341294-9798-4BC9-A62D-6452BA6B2C5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7698B9F-5529-4153-9D29-84FF4A5A4A63}"/>
              </a:ext>
            </a:extLst>
          </p:cNvPr>
          <p:cNvSpPr>
            <a:spLocks noGrp="1"/>
          </p:cNvSpPr>
          <p:nvPr>
            <p:ph type="sldNum" sz="quarter" idx="12"/>
          </p:nvPr>
        </p:nvSpPr>
        <p:spPr/>
        <p:txBody>
          <a:bodyPr/>
          <a:lstStyle/>
          <a:p>
            <a:fld id="{E602EE80-DF56-4A53-AE7E-32BA53227C78}" type="slidenum">
              <a:rPr kumimoji="1" lang="ja-JP" altLang="en-US" smtClean="0"/>
              <a:t>‹#›</a:t>
            </a:fld>
            <a:endParaRPr kumimoji="1" lang="ja-JP" altLang="en-US"/>
          </a:p>
        </p:txBody>
      </p:sp>
    </p:spTree>
    <p:extLst>
      <p:ext uri="{BB962C8B-B14F-4D97-AF65-F5344CB8AC3E}">
        <p14:creationId xmlns:p14="http://schemas.microsoft.com/office/powerpoint/2010/main" val="1147417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DF5443-DA4E-4A57-ADE3-DB0A3CE5EE1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AB27F35-5A05-4993-936D-095353CA3C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9A3BCBE-3489-405F-AC90-8FC5FEDD70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C78906A-1C47-4D1B-9741-6FFC938676E4}"/>
              </a:ext>
            </a:extLst>
          </p:cNvPr>
          <p:cNvSpPr>
            <a:spLocks noGrp="1"/>
          </p:cNvSpPr>
          <p:nvPr>
            <p:ph type="dt" sz="half" idx="10"/>
          </p:nvPr>
        </p:nvSpPr>
        <p:spPr/>
        <p:txBody>
          <a:bodyPr/>
          <a:lstStyle/>
          <a:p>
            <a:fld id="{98D258E8-4217-46A1-8FA0-4808DA1BF6A2}" type="datetimeFigureOut">
              <a:rPr kumimoji="1" lang="ja-JP" altLang="en-US" smtClean="0"/>
              <a:t>2022/3/14</a:t>
            </a:fld>
            <a:endParaRPr kumimoji="1" lang="ja-JP" altLang="en-US"/>
          </a:p>
        </p:txBody>
      </p:sp>
      <p:sp>
        <p:nvSpPr>
          <p:cNvPr id="6" name="フッター プレースホルダー 5">
            <a:extLst>
              <a:ext uri="{FF2B5EF4-FFF2-40B4-BE49-F238E27FC236}">
                <a16:creationId xmlns:a16="http://schemas.microsoft.com/office/drawing/2014/main" id="{0EC94CAE-76CF-4647-B1CD-20BB8204491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D7A5F3B-DD9A-4F27-9B2A-C146CEFDD7E0}"/>
              </a:ext>
            </a:extLst>
          </p:cNvPr>
          <p:cNvSpPr>
            <a:spLocks noGrp="1"/>
          </p:cNvSpPr>
          <p:nvPr>
            <p:ph type="sldNum" sz="quarter" idx="12"/>
          </p:nvPr>
        </p:nvSpPr>
        <p:spPr/>
        <p:txBody>
          <a:bodyPr/>
          <a:lstStyle/>
          <a:p>
            <a:fld id="{E602EE80-DF56-4A53-AE7E-32BA53227C78}" type="slidenum">
              <a:rPr kumimoji="1" lang="ja-JP" altLang="en-US" smtClean="0"/>
              <a:t>‹#›</a:t>
            </a:fld>
            <a:endParaRPr kumimoji="1" lang="ja-JP" altLang="en-US"/>
          </a:p>
        </p:txBody>
      </p:sp>
    </p:spTree>
    <p:extLst>
      <p:ext uri="{BB962C8B-B14F-4D97-AF65-F5344CB8AC3E}">
        <p14:creationId xmlns:p14="http://schemas.microsoft.com/office/powerpoint/2010/main" val="563162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D048BD-C7CF-47BF-909A-D09328DEB59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ECFB590-29C0-4C97-822F-3937C5BCF9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F96B6C8C-EAEC-442E-B323-DBDB41600E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B30532D-BB3A-42CD-B921-4EBDD3A52916}"/>
              </a:ext>
            </a:extLst>
          </p:cNvPr>
          <p:cNvSpPr>
            <a:spLocks noGrp="1"/>
          </p:cNvSpPr>
          <p:nvPr>
            <p:ph type="dt" sz="half" idx="10"/>
          </p:nvPr>
        </p:nvSpPr>
        <p:spPr/>
        <p:txBody>
          <a:bodyPr/>
          <a:lstStyle/>
          <a:p>
            <a:fld id="{98D258E8-4217-46A1-8FA0-4808DA1BF6A2}" type="datetimeFigureOut">
              <a:rPr kumimoji="1" lang="ja-JP" altLang="en-US" smtClean="0"/>
              <a:t>2022/3/14</a:t>
            </a:fld>
            <a:endParaRPr kumimoji="1" lang="ja-JP" altLang="en-US"/>
          </a:p>
        </p:txBody>
      </p:sp>
      <p:sp>
        <p:nvSpPr>
          <p:cNvPr id="6" name="フッター プレースホルダー 5">
            <a:extLst>
              <a:ext uri="{FF2B5EF4-FFF2-40B4-BE49-F238E27FC236}">
                <a16:creationId xmlns:a16="http://schemas.microsoft.com/office/drawing/2014/main" id="{705EA8C4-A601-406C-9936-22FBF420472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CDB0FAF-51A7-49B2-A47C-3CDB2ADE4417}"/>
              </a:ext>
            </a:extLst>
          </p:cNvPr>
          <p:cNvSpPr>
            <a:spLocks noGrp="1"/>
          </p:cNvSpPr>
          <p:nvPr>
            <p:ph type="sldNum" sz="quarter" idx="12"/>
          </p:nvPr>
        </p:nvSpPr>
        <p:spPr/>
        <p:txBody>
          <a:bodyPr/>
          <a:lstStyle/>
          <a:p>
            <a:fld id="{E602EE80-DF56-4A53-AE7E-32BA53227C78}" type="slidenum">
              <a:rPr kumimoji="1" lang="ja-JP" altLang="en-US" smtClean="0"/>
              <a:t>‹#›</a:t>
            </a:fld>
            <a:endParaRPr kumimoji="1" lang="ja-JP" altLang="en-US"/>
          </a:p>
        </p:txBody>
      </p:sp>
    </p:spTree>
    <p:extLst>
      <p:ext uri="{BB962C8B-B14F-4D97-AF65-F5344CB8AC3E}">
        <p14:creationId xmlns:p14="http://schemas.microsoft.com/office/powerpoint/2010/main" val="695483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BF85848-589B-41DB-8294-BFEB71B840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75E0CBA-3822-4E32-823D-1E49739EA4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FCB1E22-0F6E-40A1-940D-A0BDC5355B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D258E8-4217-46A1-8FA0-4808DA1BF6A2}" type="datetimeFigureOut">
              <a:rPr kumimoji="1" lang="ja-JP" altLang="en-US" smtClean="0"/>
              <a:t>2022/3/14</a:t>
            </a:fld>
            <a:endParaRPr kumimoji="1" lang="ja-JP" altLang="en-US"/>
          </a:p>
        </p:txBody>
      </p:sp>
      <p:sp>
        <p:nvSpPr>
          <p:cNvPr id="5" name="フッター プレースホルダー 4">
            <a:extLst>
              <a:ext uri="{FF2B5EF4-FFF2-40B4-BE49-F238E27FC236}">
                <a16:creationId xmlns:a16="http://schemas.microsoft.com/office/drawing/2014/main" id="{F4218861-BE64-4652-988B-A1CBE77E76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4B7E49D-5540-429A-8572-4E26C8565C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02EE80-DF56-4A53-AE7E-32BA53227C78}" type="slidenum">
              <a:rPr kumimoji="1" lang="ja-JP" altLang="en-US" smtClean="0"/>
              <a:t>‹#›</a:t>
            </a:fld>
            <a:endParaRPr kumimoji="1" lang="ja-JP" altLang="en-US"/>
          </a:p>
        </p:txBody>
      </p:sp>
    </p:spTree>
    <p:extLst>
      <p:ext uri="{BB962C8B-B14F-4D97-AF65-F5344CB8AC3E}">
        <p14:creationId xmlns:p14="http://schemas.microsoft.com/office/powerpoint/2010/main" val="1161026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525CCE-7F41-46AF-A3B9-CC748CBED6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636D63-B80B-4789-8644-1852D3C2D9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6E63BF-74C1-4F23-92D1-8A053A85D0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CC1439-1A64-4F59-8BFA-F6D0C040FD81}" type="datetimeFigureOut">
              <a:rPr lang="en-US" smtClean="0"/>
              <a:t>3/14/2022</a:t>
            </a:fld>
            <a:endParaRPr lang="en-US"/>
          </a:p>
        </p:txBody>
      </p:sp>
      <p:sp>
        <p:nvSpPr>
          <p:cNvPr id="5" name="Footer Placeholder 4">
            <a:extLst>
              <a:ext uri="{FF2B5EF4-FFF2-40B4-BE49-F238E27FC236}">
                <a16:creationId xmlns:a16="http://schemas.microsoft.com/office/drawing/2014/main" id="{D68B91A7-8EE7-473A-8528-6DC735EAA3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99E388-034E-472F-8ECB-986A4DC1F3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233D91-F4A5-4867-9C66-FB162DD619FC}" type="slidenum">
              <a:rPr lang="en-US" smtClean="0"/>
              <a:t>‹#›</a:t>
            </a:fld>
            <a:endParaRPr lang="en-US"/>
          </a:p>
        </p:txBody>
      </p:sp>
    </p:spTree>
    <p:extLst>
      <p:ext uri="{BB962C8B-B14F-4D97-AF65-F5344CB8AC3E}">
        <p14:creationId xmlns:p14="http://schemas.microsoft.com/office/powerpoint/2010/main" val="38378608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5000">
              <a:schemeClr val="bg1">
                <a:lumMod val="95000"/>
              </a:schemeClr>
            </a:gs>
            <a:gs pos="51000">
              <a:schemeClr val="bg1"/>
            </a:gs>
          </a:gsLst>
          <a:lin ang="21594000" scaled="0"/>
        </a:gradFill>
        <a:effectLst/>
      </p:bgPr>
    </p:bg>
    <p:spTree>
      <p:nvGrpSpPr>
        <p:cNvPr id="1" name=""/>
        <p:cNvGrpSpPr/>
        <p:nvPr/>
      </p:nvGrpSpPr>
      <p:grpSpPr>
        <a:xfrm>
          <a:off x="0" y="0"/>
          <a:ext cx="0" cy="0"/>
          <a:chOff x="0" y="0"/>
          <a:chExt cx="0" cy="0"/>
        </a:xfrm>
      </p:grpSpPr>
      <p:pic>
        <p:nvPicPr>
          <p:cNvPr id="15" name="図 14" descr="バブル チャート&#10;&#10;自動的に生成された説明">
            <a:extLst>
              <a:ext uri="{FF2B5EF4-FFF2-40B4-BE49-F238E27FC236}">
                <a16:creationId xmlns:a16="http://schemas.microsoft.com/office/drawing/2014/main" id="{AA2023EA-0E2D-4353-B463-003009209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1373" y="0"/>
            <a:ext cx="6938949" cy="6984000"/>
          </a:xfrm>
          <a:prstGeom prst="rect">
            <a:avLst/>
          </a:prstGeom>
        </p:spPr>
      </p:pic>
      <p:pic>
        <p:nvPicPr>
          <p:cNvPr id="1026" name="Picture 2">
            <a:extLst>
              <a:ext uri="{FF2B5EF4-FFF2-40B4-BE49-F238E27FC236}">
                <a16:creationId xmlns:a16="http://schemas.microsoft.com/office/drawing/2014/main" id="{46D707FC-30CF-464D-B001-97E0C48351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0979" y="1126736"/>
            <a:ext cx="2208584" cy="5304546"/>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descr="グラフィカル ユーザー インターフェイス, アプリケーション&#10;&#10;自動的に生成された説明">
            <a:extLst>
              <a:ext uri="{FF2B5EF4-FFF2-40B4-BE49-F238E27FC236}">
                <a16:creationId xmlns:a16="http://schemas.microsoft.com/office/drawing/2014/main" id="{F318FDEF-442E-4147-A5C7-CF54590710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352" y="295060"/>
            <a:ext cx="6712875" cy="4212000"/>
          </a:xfrm>
          <a:prstGeom prst="rect">
            <a:avLst/>
          </a:prstGeom>
        </p:spPr>
      </p:pic>
      <p:sp>
        <p:nvSpPr>
          <p:cNvPr id="10" name="テキスト ボックス 9">
            <a:extLst>
              <a:ext uri="{FF2B5EF4-FFF2-40B4-BE49-F238E27FC236}">
                <a16:creationId xmlns:a16="http://schemas.microsoft.com/office/drawing/2014/main" id="{DC90BB48-8872-470F-9EDD-6CEF19C0D044}"/>
              </a:ext>
            </a:extLst>
          </p:cNvPr>
          <p:cNvSpPr txBox="1"/>
          <p:nvPr/>
        </p:nvSpPr>
        <p:spPr>
          <a:xfrm>
            <a:off x="851035" y="3191624"/>
            <a:ext cx="4610100" cy="1431161"/>
          </a:xfrm>
          <a:prstGeom prst="rect">
            <a:avLst/>
          </a:prstGeom>
          <a:noFill/>
        </p:spPr>
        <p:txBody>
          <a:bodyPr wrap="square">
            <a:spAutoFit/>
          </a:bodyPr>
          <a:lstStyle/>
          <a:p>
            <a:pPr algn="ctr"/>
            <a:r>
              <a:rPr kumimoji="1" lang="ja-JP" altLang="en-US" sz="3600" spc="300" dirty="0">
                <a:solidFill>
                  <a:schemeClr val="tx1">
                    <a:lumMod val="65000"/>
                    <a:lumOff val="35000"/>
                  </a:schemeClr>
                </a:solidFill>
              </a:rPr>
              <a:t>メタ</a:t>
            </a:r>
            <a:endParaRPr kumimoji="1" lang="en-US" altLang="ja-JP" sz="3600" spc="300" dirty="0">
              <a:solidFill>
                <a:schemeClr val="tx1">
                  <a:lumMod val="65000"/>
                  <a:lumOff val="35000"/>
                </a:schemeClr>
              </a:solidFill>
            </a:endParaRPr>
          </a:p>
          <a:p>
            <a:pPr algn="ctr">
              <a:spcBef>
                <a:spcPts val="1800"/>
              </a:spcBef>
            </a:pPr>
            <a:r>
              <a:rPr kumimoji="1" lang="ja-JP" altLang="en-US" sz="3600" spc="300" dirty="0">
                <a:solidFill>
                  <a:schemeClr val="tx1">
                    <a:lumMod val="65000"/>
                    <a:lumOff val="35000"/>
                  </a:schemeClr>
                </a:solidFill>
              </a:rPr>
              <a:t>製品トレーニング</a:t>
            </a:r>
            <a:endParaRPr lang="ja-JP" altLang="en-US" sz="3600" spc="300" dirty="0">
              <a:solidFill>
                <a:schemeClr val="tx1">
                  <a:lumMod val="65000"/>
                  <a:lumOff val="35000"/>
                </a:schemeClr>
              </a:solidFill>
            </a:endParaRPr>
          </a:p>
        </p:txBody>
      </p:sp>
    </p:spTree>
    <p:extLst>
      <p:ext uri="{BB962C8B-B14F-4D97-AF65-F5344CB8AC3E}">
        <p14:creationId xmlns:p14="http://schemas.microsoft.com/office/powerpoint/2010/main" val="1312352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90759AF-FC2A-411D-9D81-6274EFD53C94}"/>
              </a:ext>
            </a:extLst>
          </p:cNvPr>
          <p:cNvPicPr>
            <a:picLocks noChangeAspect="1"/>
          </p:cNvPicPr>
          <p:nvPr/>
        </p:nvPicPr>
        <p:blipFill rotWithShape="1">
          <a:blip r:embed="rId3"/>
          <a:srcRect l="20558" r="12838"/>
          <a:stretch/>
        </p:blipFill>
        <p:spPr>
          <a:xfrm>
            <a:off x="1860295" y="3972038"/>
            <a:ext cx="2304000" cy="2304000"/>
          </a:xfrm>
          <a:prstGeom prst="flowChartConnector">
            <a:avLst/>
          </a:prstGeom>
          <a:ln w="57150">
            <a:solidFill>
              <a:srgbClr val="C2B2D5"/>
            </a:solidFill>
          </a:ln>
        </p:spPr>
      </p:pic>
      <p:grpSp>
        <p:nvGrpSpPr>
          <p:cNvPr id="19" name="グループ化 18">
            <a:extLst>
              <a:ext uri="{FF2B5EF4-FFF2-40B4-BE49-F238E27FC236}">
                <a16:creationId xmlns:a16="http://schemas.microsoft.com/office/drawing/2014/main" id="{3F83A92B-E936-42BA-9CDB-D38B28D913FF}"/>
              </a:ext>
            </a:extLst>
          </p:cNvPr>
          <p:cNvGrpSpPr/>
          <p:nvPr/>
        </p:nvGrpSpPr>
        <p:grpSpPr>
          <a:xfrm>
            <a:off x="7635709" y="1524205"/>
            <a:ext cx="4047840" cy="3960000"/>
            <a:chOff x="1663105" y="2051987"/>
            <a:chExt cx="4047840" cy="3960000"/>
          </a:xfrm>
        </p:grpSpPr>
        <p:pic>
          <p:nvPicPr>
            <p:cNvPr id="3" name="図 2">
              <a:extLst>
                <a:ext uri="{FF2B5EF4-FFF2-40B4-BE49-F238E27FC236}">
                  <a16:creationId xmlns:a16="http://schemas.microsoft.com/office/drawing/2014/main" id="{0D6AC9EE-B85F-44A9-8C69-52BE1EF9ADFF}"/>
                </a:ext>
              </a:extLst>
            </p:cNvPr>
            <p:cNvPicPr>
              <a:picLocks noChangeAspect="1"/>
            </p:cNvPicPr>
            <p:nvPr/>
          </p:nvPicPr>
          <p:blipFill rotWithShape="1">
            <a:blip r:embed="rId4"/>
            <a:srcRect l="17701" t="17778" r="19385" b="18994"/>
            <a:stretch/>
          </p:blipFill>
          <p:spPr>
            <a:xfrm>
              <a:off x="1663105" y="2051987"/>
              <a:ext cx="4047840" cy="3960000"/>
            </a:xfrm>
            <a:prstGeom prst="rect">
              <a:avLst/>
            </a:prstGeom>
          </p:spPr>
        </p:pic>
        <p:sp>
          <p:nvSpPr>
            <p:cNvPr id="18" name="テキスト ボックス 17">
              <a:extLst>
                <a:ext uri="{FF2B5EF4-FFF2-40B4-BE49-F238E27FC236}">
                  <a16:creationId xmlns:a16="http://schemas.microsoft.com/office/drawing/2014/main" id="{DE144ED6-EFC5-4BC5-B8E6-1BB871644501}"/>
                </a:ext>
              </a:extLst>
            </p:cNvPr>
            <p:cNvSpPr txBox="1"/>
            <p:nvPr/>
          </p:nvSpPr>
          <p:spPr>
            <a:xfrm>
              <a:off x="2053687" y="3175239"/>
              <a:ext cx="3382476" cy="1661993"/>
            </a:xfrm>
            <a:prstGeom prst="rect">
              <a:avLst/>
            </a:prstGeom>
            <a:noFill/>
          </p:spPr>
          <p:txBody>
            <a:bodyPr wrap="square">
              <a:spAutoFit/>
            </a:bodyPr>
            <a:lstStyle/>
            <a:p>
              <a:pPr algn="ctr"/>
              <a:r>
                <a:rPr lang="en-US" altLang="ja-JP" sz="3400" dirty="0" err="1">
                  <a:solidFill>
                    <a:schemeClr val="bg1"/>
                  </a:solidFill>
                  <a:effectLst>
                    <a:outerShdw blurRad="38100" dist="38100" dir="2700000" algn="tl">
                      <a:srgbClr val="000000">
                        <a:alpha val="43137"/>
                      </a:srgbClr>
                    </a:outerShdw>
                  </a:effectLst>
                </a:rPr>
                <a:t>ageLOC</a:t>
              </a:r>
              <a:endParaRPr lang="en-US" altLang="ja-JP" sz="3400" dirty="0">
                <a:solidFill>
                  <a:schemeClr val="bg1"/>
                </a:solidFill>
                <a:effectLst>
                  <a:outerShdw blurRad="38100" dist="38100" dir="2700000" algn="tl">
                    <a:srgbClr val="000000">
                      <a:alpha val="43137"/>
                    </a:srgbClr>
                  </a:outerShdw>
                </a:effectLst>
              </a:endParaRPr>
            </a:p>
            <a:p>
              <a:pPr algn="ctr"/>
              <a:r>
                <a:rPr lang="ja-JP" altLang="en-US" sz="3400" dirty="0">
                  <a:solidFill>
                    <a:schemeClr val="bg1"/>
                  </a:solidFill>
                  <a:effectLst>
                    <a:outerShdw blurRad="38100" dist="38100" dir="2700000" algn="tl">
                      <a:srgbClr val="000000">
                        <a:alpha val="43137"/>
                      </a:srgbClr>
                    </a:outerShdw>
                  </a:effectLst>
                </a:rPr>
                <a:t>アントシアニン</a:t>
              </a:r>
              <a:endParaRPr lang="en-US" altLang="ja-JP" sz="3400" dirty="0">
                <a:solidFill>
                  <a:schemeClr val="bg1"/>
                </a:solidFill>
                <a:effectLst>
                  <a:outerShdw blurRad="38100" dist="38100" dir="2700000" algn="tl">
                    <a:srgbClr val="000000">
                      <a:alpha val="43137"/>
                    </a:srgbClr>
                  </a:outerShdw>
                </a:effectLst>
              </a:endParaRPr>
            </a:p>
            <a:p>
              <a:pPr algn="ctr"/>
              <a:r>
                <a:rPr lang="ja-JP" altLang="en-US" sz="3400" dirty="0">
                  <a:solidFill>
                    <a:schemeClr val="bg1"/>
                  </a:solidFill>
                  <a:effectLst>
                    <a:outerShdw blurRad="38100" dist="38100" dir="2700000" algn="tl">
                      <a:srgbClr val="000000">
                        <a:alpha val="43137"/>
                      </a:srgbClr>
                    </a:outerShdw>
                  </a:effectLst>
                </a:rPr>
                <a:t>ブレンド</a:t>
              </a:r>
              <a:endParaRPr lang="en-US" altLang="ja-JP" sz="3400" dirty="0">
                <a:solidFill>
                  <a:schemeClr val="bg1"/>
                </a:solidFill>
                <a:effectLst>
                  <a:outerShdw blurRad="38100" dist="38100" dir="2700000" algn="tl">
                    <a:srgbClr val="000000">
                      <a:alpha val="43137"/>
                    </a:srgbClr>
                  </a:outerShdw>
                </a:effectLst>
              </a:endParaRPr>
            </a:p>
          </p:txBody>
        </p:sp>
      </p:grpSp>
      <p:grpSp>
        <p:nvGrpSpPr>
          <p:cNvPr id="4" name="グループ化 3">
            <a:extLst>
              <a:ext uri="{FF2B5EF4-FFF2-40B4-BE49-F238E27FC236}">
                <a16:creationId xmlns:a16="http://schemas.microsoft.com/office/drawing/2014/main" id="{47A4F13C-1EC0-48B9-80C3-220E188E0FC0}"/>
              </a:ext>
            </a:extLst>
          </p:cNvPr>
          <p:cNvGrpSpPr/>
          <p:nvPr/>
        </p:nvGrpSpPr>
        <p:grpSpPr>
          <a:xfrm>
            <a:off x="3108767" y="2244322"/>
            <a:ext cx="1213833" cy="1080020"/>
            <a:chOff x="840827" y="4261790"/>
            <a:chExt cx="1213833" cy="1080020"/>
          </a:xfrm>
        </p:grpSpPr>
        <p:pic>
          <p:nvPicPr>
            <p:cNvPr id="15" name="図 14">
              <a:extLst>
                <a:ext uri="{FF2B5EF4-FFF2-40B4-BE49-F238E27FC236}">
                  <a16:creationId xmlns:a16="http://schemas.microsoft.com/office/drawing/2014/main" id="{C709B0D5-F148-4511-919E-3D0D79C25535}"/>
                </a:ext>
              </a:extLst>
            </p:cNvPr>
            <p:cNvPicPr>
              <a:picLocks noChangeAspect="1"/>
            </p:cNvPicPr>
            <p:nvPr/>
          </p:nvPicPr>
          <p:blipFill rotWithShape="1">
            <a:blip r:embed="rId4"/>
            <a:srcRect l="17701" t="17778" r="19385" b="18994"/>
            <a:stretch/>
          </p:blipFill>
          <p:spPr>
            <a:xfrm>
              <a:off x="840827" y="4549810"/>
              <a:ext cx="809567" cy="792000"/>
            </a:xfrm>
            <a:prstGeom prst="rect">
              <a:avLst/>
            </a:prstGeom>
          </p:spPr>
        </p:pic>
        <p:pic>
          <p:nvPicPr>
            <p:cNvPr id="16" name="図 15">
              <a:extLst>
                <a:ext uri="{FF2B5EF4-FFF2-40B4-BE49-F238E27FC236}">
                  <a16:creationId xmlns:a16="http://schemas.microsoft.com/office/drawing/2014/main" id="{F8F82AE4-779C-4DA9-9615-BC55A9E5DB40}"/>
                </a:ext>
              </a:extLst>
            </p:cNvPr>
            <p:cNvPicPr>
              <a:picLocks noChangeAspect="1"/>
            </p:cNvPicPr>
            <p:nvPr/>
          </p:nvPicPr>
          <p:blipFill rotWithShape="1">
            <a:blip r:embed="rId4"/>
            <a:srcRect l="17701" t="17778" r="19385" b="18994"/>
            <a:stretch/>
          </p:blipFill>
          <p:spPr>
            <a:xfrm rot="1878508">
              <a:off x="1686675" y="4261790"/>
              <a:ext cx="367985" cy="360000"/>
            </a:xfrm>
            <a:prstGeom prst="rect">
              <a:avLst/>
            </a:prstGeom>
          </p:spPr>
        </p:pic>
      </p:grpSp>
      <p:sp>
        <p:nvSpPr>
          <p:cNvPr id="21" name="右矢印 14">
            <a:extLst>
              <a:ext uri="{FF2B5EF4-FFF2-40B4-BE49-F238E27FC236}">
                <a16:creationId xmlns:a16="http://schemas.microsoft.com/office/drawing/2014/main" id="{C9F7BAA6-E568-42F1-864E-D522AE09FCEF}"/>
              </a:ext>
            </a:extLst>
          </p:cNvPr>
          <p:cNvSpPr>
            <a:spLocks noChangeAspect="1"/>
          </p:cNvSpPr>
          <p:nvPr/>
        </p:nvSpPr>
        <p:spPr>
          <a:xfrm rot="20296461">
            <a:off x="3873723" y="3302519"/>
            <a:ext cx="4305149" cy="1800000"/>
          </a:xfrm>
          <a:custGeom>
            <a:avLst/>
            <a:gdLst>
              <a:gd name="connsiteX0" fmla="*/ 0 w 1368152"/>
              <a:gd name="connsiteY0" fmla="*/ 198022 h 792088"/>
              <a:gd name="connsiteX1" fmla="*/ 972108 w 1368152"/>
              <a:gd name="connsiteY1" fmla="*/ 198022 h 792088"/>
              <a:gd name="connsiteX2" fmla="*/ 972108 w 1368152"/>
              <a:gd name="connsiteY2" fmla="*/ 0 h 792088"/>
              <a:gd name="connsiteX3" fmla="*/ 1368152 w 1368152"/>
              <a:gd name="connsiteY3" fmla="*/ 396044 h 792088"/>
              <a:gd name="connsiteX4" fmla="*/ 972108 w 1368152"/>
              <a:gd name="connsiteY4" fmla="*/ 792088 h 792088"/>
              <a:gd name="connsiteX5" fmla="*/ 972108 w 1368152"/>
              <a:gd name="connsiteY5" fmla="*/ 594066 h 792088"/>
              <a:gd name="connsiteX6" fmla="*/ 0 w 1368152"/>
              <a:gd name="connsiteY6" fmla="*/ 594066 h 792088"/>
              <a:gd name="connsiteX7" fmla="*/ 0 w 1368152"/>
              <a:gd name="connsiteY7" fmla="*/ 198022 h 792088"/>
              <a:gd name="connsiteX0" fmla="*/ 0 w 1912154"/>
              <a:gd name="connsiteY0" fmla="*/ 198022 h 792088"/>
              <a:gd name="connsiteX1" fmla="*/ 972108 w 1912154"/>
              <a:gd name="connsiteY1" fmla="*/ 198022 h 792088"/>
              <a:gd name="connsiteX2" fmla="*/ 972108 w 1912154"/>
              <a:gd name="connsiteY2" fmla="*/ 0 h 792088"/>
              <a:gd name="connsiteX3" fmla="*/ 1912154 w 1912154"/>
              <a:gd name="connsiteY3" fmla="*/ 221734 h 792088"/>
              <a:gd name="connsiteX4" fmla="*/ 972108 w 1912154"/>
              <a:gd name="connsiteY4" fmla="*/ 792088 h 792088"/>
              <a:gd name="connsiteX5" fmla="*/ 972108 w 1912154"/>
              <a:gd name="connsiteY5" fmla="*/ 594066 h 792088"/>
              <a:gd name="connsiteX6" fmla="*/ 0 w 1912154"/>
              <a:gd name="connsiteY6" fmla="*/ 594066 h 792088"/>
              <a:gd name="connsiteX7" fmla="*/ 0 w 1912154"/>
              <a:gd name="connsiteY7" fmla="*/ 198022 h 792088"/>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262225 w 2174379"/>
              <a:gd name="connsiteY6" fmla="*/ 594066 h 792088"/>
              <a:gd name="connsiteX7" fmla="*/ 0 w 2174379"/>
              <a:gd name="connsiteY7" fmla="*/ 411623 h 792088"/>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262225 w 2174379"/>
              <a:gd name="connsiteY6" fmla="*/ 594066 h 792088"/>
              <a:gd name="connsiteX7" fmla="*/ 0 w 2174379"/>
              <a:gd name="connsiteY7" fmla="*/ 411623 h 792088"/>
              <a:gd name="connsiteX0" fmla="*/ 0 w 2174379"/>
              <a:gd name="connsiteY0" fmla="*/ 411623 h 835046"/>
              <a:gd name="connsiteX1" fmla="*/ 1234333 w 2174379"/>
              <a:gd name="connsiteY1" fmla="*/ 198022 h 835046"/>
              <a:gd name="connsiteX2" fmla="*/ 1234333 w 2174379"/>
              <a:gd name="connsiteY2" fmla="*/ 0 h 835046"/>
              <a:gd name="connsiteX3" fmla="*/ 2174379 w 2174379"/>
              <a:gd name="connsiteY3" fmla="*/ 221734 h 835046"/>
              <a:gd name="connsiteX4" fmla="*/ 1234333 w 2174379"/>
              <a:gd name="connsiteY4" fmla="*/ 792088 h 835046"/>
              <a:gd name="connsiteX5" fmla="*/ 1234333 w 2174379"/>
              <a:gd name="connsiteY5" fmla="*/ 594066 h 835046"/>
              <a:gd name="connsiteX6" fmla="*/ 115082 w 2174379"/>
              <a:gd name="connsiteY6" fmla="*/ 835046 h 835046"/>
              <a:gd name="connsiteX7" fmla="*/ 0 w 2174379"/>
              <a:gd name="connsiteY7" fmla="*/ 411623 h 835046"/>
              <a:gd name="connsiteX0" fmla="*/ 0 w 2174379"/>
              <a:gd name="connsiteY0" fmla="*/ 411623 h 792088"/>
              <a:gd name="connsiteX1" fmla="*/ 1234333 w 2174379"/>
              <a:gd name="connsiteY1" fmla="*/ 198022 h 792088"/>
              <a:gd name="connsiteX2" fmla="*/ 1234333 w 2174379"/>
              <a:gd name="connsiteY2" fmla="*/ 0 h 792088"/>
              <a:gd name="connsiteX3" fmla="*/ 2174379 w 2174379"/>
              <a:gd name="connsiteY3" fmla="*/ 221734 h 792088"/>
              <a:gd name="connsiteX4" fmla="*/ 1234333 w 2174379"/>
              <a:gd name="connsiteY4" fmla="*/ 792088 h 792088"/>
              <a:gd name="connsiteX5" fmla="*/ 1234333 w 2174379"/>
              <a:gd name="connsiteY5" fmla="*/ 594066 h 792088"/>
              <a:gd name="connsiteX6" fmla="*/ 0 w 2174379"/>
              <a:gd name="connsiteY6" fmla="*/ 41162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406650"/>
              <a:gd name="connsiteY0" fmla="*/ 537493 h 792088"/>
              <a:gd name="connsiteX1" fmla="*/ 1466604 w 2406650"/>
              <a:gd name="connsiteY1" fmla="*/ 198022 h 792088"/>
              <a:gd name="connsiteX2" fmla="*/ 1466604 w 2406650"/>
              <a:gd name="connsiteY2" fmla="*/ 0 h 792088"/>
              <a:gd name="connsiteX3" fmla="*/ 2406650 w 2406650"/>
              <a:gd name="connsiteY3" fmla="*/ 221734 h 792088"/>
              <a:gd name="connsiteX4" fmla="*/ 1466604 w 2406650"/>
              <a:gd name="connsiteY4" fmla="*/ 792088 h 792088"/>
              <a:gd name="connsiteX5" fmla="*/ 1466604 w 2406650"/>
              <a:gd name="connsiteY5" fmla="*/ 594066 h 792088"/>
              <a:gd name="connsiteX6" fmla="*/ 0 w 2406650"/>
              <a:gd name="connsiteY6" fmla="*/ 537493 h 792088"/>
              <a:gd name="connsiteX0" fmla="*/ 0 w 2274590"/>
              <a:gd name="connsiteY0" fmla="*/ 568675 h 823270"/>
              <a:gd name="connsiteX1" fmla="*/ 1466604 w 2274590"/>
              <a:gd name="connsiteY1" fmla="*/ 229204 h 823270"/>
              <a:gd name="connsiteX2" fmla="*/ 1466604 w 2274590"/>
              <a:gd name="connsiteY2" fmla="*/ 31182 h 823270"/>
              <a:gd name="connsiteX3" fmla="*/ 2274590 w 2274590"/>
              <a:gd name="connsiteY3" fmla="*/ 0 h 823270"/>
              <a:gd name="connsiteX4" fmla="*/ 1466604 w 2274590"/>
              <a:gd name="connsiteY4" fmla="*/ 823270 h 823270"/>
              <a:gd name="connsiteX5" fmla="*/ 1466604 w 2274590"/>
              <a:gd name="connsiteY5" fmla="*/ 625248 h 823270"/>
              <a:gd name="connsiteX6" fmla="*/ 0 w 2274590"/>
              <a:gd name="connsiteY6" fmla="*/ 568675 h 823270"/>
              <a:gd name="connsiteX0" fmla="*/ 0 w 2274590"/>
              <a:gd name="connsiteY0" fmla="*/ 680502 h 935097"/>
              <a:gd name="connsiteX1" fmla="*/ 1466604 w 2274590"/>
              <a:gd name="connsiteY1" fmla="*/ 34103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935097"/>
              <a:gd name="connsiteX1" fmla="*/ 1402615 w 2274590"/>
              <a:gd name="connsiteY1" fmla="*/ 31521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935097"/>
              <a:gd name="connsiteX1" fmla="*/ 1402615 w 2274590"/>
              <a:gd name="connsiteY1" fmla="*/ 315211 h 935097"/>
              <a:gd name="connsiteX2" fmla="*/ 1249364 w 2274590"/>
              <a:gd name="connsiteY2" fmla="*/ 0 h 935097"/>
              <a:gd name="connsiteX3" fmla="*/ 2274590 w 2274590"/>
              <a:gd name="connsiteY3" fmla="*/ 111827 h 935097"/>
              <a:gd name="connsiteX4" fmla="*/ 1466604 w 2274590"/>
              <a:gd name="connsiteY4" fmla="*/ 935097 h 935097"/>
              <a:gd name="connsiteX5" fmla="*/ 1466604 w 2274590"/>
              <a:gd name="connsiteY5" fmla="*/ 737075 h 935097"/>
              <a:gd name="connsiteX6" fmla="*/ 0 w 2274590"/>
              <a:gd name="connsiteY6" fmla="*/ 680502 h 93509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466604 w 2274590"/>
              <a:gd name="connsiteY5" fmla="*/ 737075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02615 w 2274590"/>
              <a:gd name="connsiteY1" fmla="*/ 31521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42345 w 2274590"/>
              <a:gd name="connsiteY1" fmla="*/ 353927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42345 w 2274590"/>
              <a:gd name="connsiteY1" fmla="*/ 353927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381997 w 2274590"/>
              <a:gd name="connsiteY1" fmla="*/ 208891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23781 w 2274590"/>
              <a:gd name="connsiteY1" fmla="*/ 291992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80502 h 1028547"/>
              <a:gd name="connsiteX1" fmla="*/ 1412418 w 2274590"/>
              <a:gd name="connsiteY1" fmla="*/ 329149 h 1028547"/>
              <a:gd name="connsiteX2" fmla="*/ 1249364 w 2274590"/>
              <a:gd name="connsiteY2" fmla="*/ 0 h 1028547"/>
              <a:gd name="connsiteX3" fmla="*/ 2274590 w 2274590"/>
              <a:gd name="connsiteY3" fmla="*/ 111827 h 1028547"/>
              <a:gd name="connsiteX4" fmla="*/ 1623990 w 2274590"/>
              <a:gd name="connsiteY4" fmla="*/ 1028547 h 1028547"/>
              <a:gd name="connsiteX5" fmla="*/ 1532180 w 2274590"/>
              <a:gd name="connsiteY5" fmla="*/ 599294 h 1028547"/>
              <a:gd name="connsiteX6" fmla="*/ 0 w 2274590"/>
              <a:gd name="connsiteY6" fmla="*/ 680502 h 1028547"/>
              <a:gd name="connsiteX0" fmla="*/ 0 w 2274590"/>
              <a:gd name="connsiteY0" fmla="*/ 622701 h 970746"/>
              <a:gd name="connsiteX1" fmla="*/ 1412418 w 2274590"/>
              <a:gd name="connsiteY1" fmla="*/ 271348 h 970746"/>
              <a:gd name="connsiteX2" fmla="*/ 1244189 w 2274590"/>
              <a:gd name="connsiteY2" fmla="*/ 0 h 970746"/>
              <a:gd name="connsiteX3" fmla="*/ 2274590 w 2274590"/>
              <a:gd name="connsiteY3" fmla="*/ 54026 h 970746"/>
              <a:gd name="connsiteX4" fmla="*/ 1623990 w 2274590"/>
              <a:gd name="connsiteY4" fmla="*/ 970746 h 970746"/>
              <a:gd name="connsiteX5" fmla="*/ 1532180 w 2274590"/>
              <a:gd name="connsiteY5" fmla="*/ 541493 h 970746"/>
              <a:gd name="connsiteX6" fmla="*/ 0 w 2274590"/>
              <a:gd name="connsiteY6" fmla="*/ 622701 h 970746"/>
              <a:gd name="connsiteX0" fmla="*/ 0 w 2274590"/>
              <a:gd name="connsiteY0" fmla="*/ 622701 h 795262"/>
              <a:gd name="connsiteX1" fmla="*/ 1412418 w 2274590"/>
              <a:gd name="connsiteY1" fmla="*/ 271348 h 795262"/>
              <a:gd name="connsiteX2" fmla="*/ 1244189 w 2274590"/>
              <a:gd name="connsiteY2" fmla="*/ 0 h 795262"/>
              <a:gd name="connsiteX3" fmla="*/ 2274590 w 2274590"/>
              <a:gd name="connsiteY3" fmla="*/ 54026 h 795262"/>
              <a:gd name="connsiteX4" fmla="*/ 1571390 w 2274590"/>
              <a:gd name="connsiteY4" fmla="*/ 795262 h 795262"/>
              <a:gd name="connsiteX5" fmla="*/ 1532180 w 2274590"/>
              <a:gd name="connsiteY5" fmla="*/ 541493 h 795262"/>
              <a:gd name="connsiteX6" fmla="*/ 0 w 2274590"/>
              <a:gd name="connsiteY6" fmla="*/ 622701 h 795262"/>
              <a:gd name="connsiteX0" fmla="*/ 0 w 2067618"/>
              <a:gd name="connsiteY0" fmla="*/ 622701 h 795262"/>
              <a:gd name="connsiteX1" fmla="*/ 1412418 w 2067618"/>
              <a:gd name="connsiteY1" fmla="*/ 271348 h 795262"/>
              <a:gd name="connsiteX2" fmla="*/ 1244189 w 2067618"/>
              <a:gd name="connsiteY2" fmla="*/ 0 h 795262"/>
              <a:gd name="connsiteX3" fmla="*/ 2067618 w 2067618"/>
              <a:gd name="connsiteY3" fmla="*/ 132939 h 795262"/>
              <a:gd name="connsiteX4" fmla="*/ 1571390 w 2067618"/>
              <a:gd name="connsiteY4" fmla="*/ 795262 h 795262"/>
              <a:gd name="connsiteX5" fmla="*/ 1532180 w 2067618"/>
              <a:gd name="connsiteY5" fmla="*/ 541493 h 795262"/>
              <a:gd name="connsiteX6" fmla="*/ 0 w 2067618"/>
              <a:gd name="connsiteY6" fmla="*/ 622701 h 795262"/>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32180 w 2067618"/>
              <a:gd name="connsiteY5" fmla="*/ 541493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7911"/>
              <a:gd name="connsiteX1" fmla="*/ 1412418 w 2067618"/>
              <a:gd name="connsiteY1" fmla="*/ 271348 h 847911"/>
              <a:gd name="connsiteX2" fmla="*/ 1244189 w 2067618"/>
              <a:gd name="connsiteY2" fmla="*/ 0 h 847911"/>
              <a:gd name="connsiteX3" fmla="*/ 2067618 w 2067618"/>
              <a:gd name="connsiteY3" fmla="*/ 132939 h 847911"/>
              <a:gd name="connsiteX4" fmla="*/ 1699368 w 2067618"/>
              <a:gd name="connsiteY4" fmla="*/ 846901 h 847911"/>
              <a:gd name="connsiteX5" fmla="*/ 1547157 w 2067618"/>
              <a:gd name="connsiteY5" fmla="*/ 497629 h 847911"/>
              <a:gd name="connsiteX6" fmla="*/ 0 w 2067618"/>
              <a:gd name="connsiteY6" fmla="*/ 622701 h 84791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622701 h 846901"/>
              <a:gd name="connsiteX1" fmla="*/ 1412418 w 2067618"/>
              <a:gd name="connsiteY1" fmla="*/ 271348 h 846901"/>
              <a:gd name="connsiteX2" fmla="*/ 1244189 w 2067618"/>
              <a:gd name="connsiteY2" fmla="*/ 0 h 846901"/>
              <a:gd name="connsiteX3" fmla="*/ 2067618 w 2067618"/>
              <a:gd name="connsiteY3" fmla="*/ 132939 h 846901"/>
              <a:gd name="connsiteX4" fmla="*/ 1699368 w 2067618"/>
              <a:gd name="connsiteY4" fmla="*/ 846901 h 846901"/>
              <a:gd name="connsiteX5" fmla="*/ 1547157 w 2067618"/>
              <a:gd name="connsiteY5" fmla="*/ 497629 h 846901"/>
              <a:gd name="connsiteX6" fmla="*/ 0 w 2067618"/>
              <a:gd name="connsiteY6" fmla="*/ 622701 h 846901"/>
              <a:gd name="connsiteX0" fmla="*/ 0 w 2067618"/>
              <a:gd name="connsiteY0" fmla="*/ 586665 h 810865"/>
              <a:gd name="connsiteX1" fmla="*/ 1412418 w 2067618"/>
              <a:gd name="connsiteY1" fmla="*/ 235312 h 810865"/>
              <a:gd name="connsiteX2" fmla="*/ 861241 w 2067618"/>
              <a:gd name="connsiteY2" fmla="*/ 0 h 810865"/>
              <a:gd name="connsiteX3" fmla="*/ 2067618 w 2067618"/>
              <a:gd name="connsiteY3" fmla="*/ 96903 h 810865"/>
              <a:gd name="connsiteX4" fmla="*/ 1699368 w 2067618"/>
              <a:gd name="connsiteY4" fmla="*/ 810865 h 810865"/>
              <a:gd name="connsiteX5" fmla="*/ 1547157 w 2067618"/>
              <a:gd name="connsiteY5" fmla="*/ 461593 h 810865"/>
              <a:gd name="connsiteX6" fmla="*/ 0 w 2067618"/>
              <a:gd name="connsiteY6" fmla="*/ 586665 h 810865"/>
              <a:gd name="connsiteX0" fmla="*/ 0 w 2067618"/>
              <a:gd name="connsiteY0" fmla="*/ 586665 h 810865"/>
              <a:gd name="connsiteX1" fmla="*/ 1139377 w 2067618"/>
              <a:gd name="connsiteY1" fmla="*/ 356529 h 810865"/>
              <a:gd name="connsiteX2" fmla="*/ 861241 w 2067618"/>
              <a:gd name="connsiteY2" fmla="*/ 0 h 810865"/>
              <a:gd name="connsiteX3" fmla="*/ 2067618 w 2067618"/>
              <a:gd name="connsiteY3" fmla="*/ 96903 h 810865"/>
              <a:gd name="connsiteX4" fmla="*/ 1699368 w 2067618"/>
              <a:gd name="connsiteY4" fmla="*/ 810865 h 810865"/>
              <a:gd name="connsiteX5" fmla="*/ 1547157 w 2067618"/>
              <a:gd name="connsiteY5" fmla="*/ 461593 h 810865"/>
              <a:gd name="connsiteX6" fmla="*/ 0 w 2067618"/>
              <a:gd name="connsiteY6" fmla="*/ 586665 h 810865"/>
              <a:gd name="connsiteX0" fmla="*/ 0 w 2067618"/>
              <a:gd name="connsiteY0" fmla="*/ 586665 h 810865"/>
              <a:gd name="connsiteX1" fmla="*/ 1139377 w 2067618"/>
              <a:gd name="connsiteY1" fmla="*/ 356529 h 810865"/>
              <a:gd name="connsiteX2" fmla="*/ 861241 w 2067618"/>
              <a:gd name="connsiteY2" fmla="*/ 0 h 810865"/>
              <a:gd name="connsiteX3" fmla="*/ 2067618 w 2067618"/>
              <a:gd name="connsiteY3" fmla="*/ 96903 h 810865"/>
              <a:gd name="connsiteX4" fmla="*/ 1699368 w 2067618"/>
              <a:gd name="connsiteY4" fmla="*/ 810865 h 810865"/>
              <a:gd name="connsiteX5" fmla="*/ 1343280 w 2067618"/>
              <a:gd name="connsiteY5" fmla="*/ 550829 h 810865"/>
              <a:gd name="connsiteX6" fmla="*/ 0 w 2067618"/>
              <a:gd name="connsiteY6" fmla="*/ 586665 h 810865"/>
              <a:gd name="connsiteX0" fmla="*/ 0 w 2067618"/>
              <a:gd name="connsiteY0" fmla="*/ 586665 h 919733"/>
              <a:gd name="connsiteX1" fmla="*/ 1139377 w 2067618"/>
              <a:gd name="connsiteY1" fmla="*/ 356529 h 919733"/>
              <a:gd name="connsiteX2" fmla="*/ 861241 w 2067618"/>
              <a:gd name="connsiteY2" fmla="*/ 0 h 919733"/>
              <a:gd name="connsiteX3" fmla="*/ 2067618 w 2067618"/>
              <a:gd name="connsiteY3" fmla="*/ 96903 h 919733"/>
              <a:gd name="connsiteX4" fmla="*/ 1580125 w 2067618"/>
              <a:gd name="connsiteY4" fmla="*/ 919733 h 919733"/>
              <a:gd name="connsiteX5" fmla="*/ 1343280 w 2067618"/>
              <a:gd name="connsiteY5" fmla="*/ 550829 h 919733"/>
              <a:gd name="connsiteX6" fmla="*/ 0 w 2067618"/>
              <a:gd name="connsiteY6" fmla="*/ 586665 h 919733"/>
              <a:gd name="connsiteX0" fmla="*/ 0 w 2067618"/>
              <a:gd name="connsiteY0" fmla="*/ 586665 h 911984"/>
              <a:gd name="connsiteX1" fmla="*/ 1139377 w 2067618"/>
              <a:gd name="connsiteY1" fmla="*/ 356529 h 911984"/>
              <a:gd name="connsiteX2" fmla="*/ 861241 w 2067618"/>
              <a:gd name="connsiteY2" fmla="*/ 0 h 911984"/>
              <a:gd name="connsiteX3" fmla="*/ 2067618 w 2067618"/>
              <a:gd name="connsiteY3" fmla="*/ 96903 h 911984"/>
              <a:gd name="connsiteX4" fmla="*/ 1549678 w 2067618"/>
              <a:gd name="connsiteY4" fmla="*/ 911984 h 911984"/>
              <a:gd name="connsiteX5" fmla="*/ 1343280 w 2067618"/>
              <a:gd name="connsiteY5" fmla="*/ 550829 h 911984"/>
              <a:gd name="connsiteX6" fmla="*/ 0 w 2067618"/>
              <a:gd name="connsiteY6" fmla="*/ 586665 h 911984"/>
              <a:gd name="connsiteX0" fmla="*/ 0 w 1897309"/>
              <a:gd name="connsiteY0" fmla="*/ 586665 h 911984"/>
              <a:gd name="connsiteX1" fmla="*/ 1139377 w 1897309"/>
              <a:gd name="connsiteY1" fmla="*/ 356529 h 911984"/>
              <a:gd name="connsiteX2" fmla="*/ 861241 w 1897309"/>
              <a:gd name="connsiteY2" fmla="*/ 0 h 911984"/>
              <a:gd name="connsiteX3" fmla="*/ 1897309 w 1897309"/>
              <a:gd name="connsiteY3" fmla="*/ 91702 h 911984"/>
              <a:gd name="connsiteX4" fmla="*/ 1549678 w 1897309"/>
              <a:gd name="connsiteY4" fmla="*/ 911984 h 911984"/>
              <a:gd name="connsiteX5" fmla="*/ 1343280 w 1897309"/>
              <a:gd name="connsiteY5" fmla="*/ 550829 h 911984"/>
              <a:gd name="connsiteX6" fmla="*/ 0 w 1897309"/>
              <a:gd name="connsiteY6" fmla="*/ 586665 h 911984"/>
              <a:gd name="connsiteX0" fmla="*/ 0 w 1897309"/>
              <a:gd name="connsiteY0" fmla="*/ 586665 h 773657"/>
              <a:gd name="connsiteX1" fmla="*/ 1139377 w 1897309"/>
              <a:gd name="connsiteY1" fmla="*/ 356529 h 773657"/>
              <a:gd name="connsiteX2" fmla="*/ 861241 w 1897309"/>
              <a:gd name="connsiteY2" fmla="*/ 0 h 773657"/>
              <a:gd name="connsiteX3" fmla="*/ 1897309 w 1897309"/>
              <a:gd name="connsiteY3" fmla="*/ 91702 h 773657"/>
              <a:gd name="connsiteX4" fmla="*/ 1485715 w 1897309"/>
              <a:gd name="connsiteY4" fmla="*/ 773657 h 773657"/>
              <a:gd name="connsiteX5" fmla="*/ 1343280 w 1897309"/>
              <a:gd name="connsiteY5" fmla="*/ 550829 h 773657"/>
              <a:gd name="connsiteX6" fmla="*/ 0 w 1897309"/>
              <a:gd name="connsiteY6" fmla="*/ 586665 h 773657"/>
              <a:gd name="connsiteX0" fmla="*/ 0 w 1897309"/>
              <a:gd name="connsiteY0" fmla="*/ 502004 h 688996"/>
              <a:gd name="connsiteX1" fmla="*/ 1139377 w 1897309"/>
              <a:gd name="connsiteY1" fmla="*/ 271868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206981 w 1897309"/>
              <a:gd name="connsiteY1" fmla="*/ 290981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147126 w 1897309"/>
              <a:gd name="connsiteY1" fmla="*/ 241422 h 688996"/>
              <a:gd name="connsiteX2" fmla="*/ 954118 w 1897309"/>
              <a:gd name="connsiteY2" fmla="*/ 0 h 688996"/>
              <a:gd name="connsiteX3" fmla="*/ 1897309 w 1897309"/>
              <a:gd name="connsiteY3" fmla="*/ 7041 h 688996"/>
              <a:gd name="connsiteX4" fmla="*/ 1485715 w 1897309"/>
              <a:gd name="connsiteY4" fmla="*/ 688996 h 688996"/>
              <a:gd name="connsiteX5" fmla="*/ 1343280 w 1897309"/>
              <a:gd name="connsiteY5" fmla="*/ 466168 h 688996"/>
              <a:gd name="connsiteX6" fmla="*/ 0 w 1897309"/>
              <a:gd name="connsiteY6" fmla="*/ 502004 h 688996"/>
              <a:gd name="connsiteX0" fmla="*/ 0 w 1897309"/>
              <a:gd name="connsiteY0" fmla="*/ 502004 h 688996"/>
              <a:gd name="connsiteX1" fmla="*/ 1147126 w 1897309"/>
              <a:gd name="connsiteY1" fmla="*/ 241422 h 688996"/>
              <a:gd name="connsiteX2" fmla="*/ 954118 w 1897309"/>
              <a:gd name="connsiteY2" fmla="*/ 0 h 688996"/>
              <a:gd name="connsiteX3" fmla="*/ 1897309 w 1897309"/>
              <a:gd name="connsiteY3" fmla="*/ 7041 h 688996"/>
              <a:gd name="connsiteX4" fmla="*/ 1485715 w 1897309"/>
              <a:gd name="connsiteY4" fmla="*/ 688996 h 688996"/>
              <a:gd name="connsiteX5" fmla="*/ 1333997 w 1897309"/>
              <a:gd name="connsiteY5" fmla="*/ 435200 h 688996"/>
              <a:gd name="connsiteX6" fmla="*/ 0 w 1897309"/>
              <a:gd name="connsiteY6" fmla="*/ 502004 h 688996"/>
              <a:gd name="connsiteX0" fmla="*/ 0 w 1897309"/>
              <a:gd name="connsiteY0" fmla="*/ 502004 h 764868"/>
              <a:gd name="connsiteX1" fmla="*/ 1147126 w 1897309"/>
              <a:gd name="connsiteY1" fmla="*/ 241422 h 764868"/>
              <a:gd name="connsiteX2" fmla="*/ 954118 w 1897309"/>
              <a:gd name="connsiteY2" fmla="*/ 0 h 764868"/>
              <a:gd name="connsiteX3" fmla="*/ 1897309 w 1897309"/>
              <a:gd name="connsiteY3" fmla="*/ 7041 h 764868"/>
              <a:gd name="connsiteX4" fmla="*/ 1514082 w 1897309"/>
              <a:gd name="connsiteY4" fmla="*/ 764868 h 764868"/>
              <a:gd name="connsiteX5" fmla="*/ 1333997 w 1897309"/>
              <a:gd name="connsiteY5" fmla="*/ 435200 h 764868"/>
              <a:gd name="connsiteX6" fmla="*/ 0 w 1897309"/>
              <a:gd name="connsiteY6" fmla="*/ 502004 h 764868"/>
              <a:gd name="connsiteX0" fmla="*/ 0 w 1769824"/>
              <a:gd name="connsiteY0" fmla="*/ 502004 h 764868"/>
              <a:gd name="connsiteX1" fmla="*/ 1147126 w 1769824"/>
              <a:gd name="connsiteY1" fmla="*/ 241422 h 764868"/>
              <a:gd name="connsiteX2" fmla="*/ 954118 w 1769824"/>
              <a:gd name="connsiteY2" fmla="*/ 0 h 764868"/>
              <a:gd name="connsiteX3" fmla="*/ 1769824 w 1769824"/>
              <a:gd name="connsiteY3" fmla="*/ 50879 h 764868"/>
              <a:gd name="connsiteX4" fmla="*/ 1514082 w 1769824"/>
              <a:gd name="connsiteY4" fmla="*/ 764868 h 764868"/>
              <a:gd name="connsiteX5" fmla="*/ 1333997 w 1769824"/>
              <a:gd name="connsiteY5" fmla="*/ 435200 h 764868"/>
              <a:gd name="connsiteX6" fmla="*/ 0 w 1769824"/>
              <a:gd name="connsiteY6" fmla="*/ 502004 h 764868"/>
              <a:gd name="connsiteX0" fmla="*/ 0 w 1769824"/>
              <a:gd name="connsiteY0" fmla="*/ 502004 h 671445"/>
              <a:gd name="connsiteX1" fmla="*/ 1147126 w 1769824"/>
              <a:gd name="connsiteY1" fmla="*/ 241422 h 671445"/>
              <a:gd name="connsiteX2" fmla="*/ 954118 w 1769824"/>
              <a:gd name="connsiteY2" fmla="*/ 0 h 671445"/>
              <a:gd name="connsiteX3" fmla="*/ 1769824 w 1769824"/>
              <a:gd name="connsiteY3" fmla="*/ 50879 h 671445"/>
              <a:gd name="connsiteX4" fmla="*/ 1469204 w 1769824"/>
              <a:gd name="connsiteY4" fmla="*/ 671445 h 671445"/>
              <a:gd name="connsiteX5" fmla="*/ 1333997 w 1769824"/>
              <a:gd name="connsiteY5" fmla="*/ 435200 h 671445"/>
              <a:gd name="connsiteX6" fmla="*/ 0 w 1769824"/>
              <a:gd name="connsiteY6" fmla="*/ 502004 h 671445"/>
              <a:gd name="connsiteX0" fmla="*/ 0 w 1774479"/>
              <a:gd name="connsiteY0" fmla="*/ 502004 h 671445"/>
              <a:gd name="connsiteX1" fmla="*/ 1147126 w 1774479"/>
              <a:gd name="connsiteY1" fmla="*/ 241422 h 671445"/>
              <a:gd name="connsiteX2" fmla="*/ 954118 w 1774479"/>
              <a:gd name="connsiteY2" fmla="*/ 0 h 671445"/>
              <a:gd name="connsiteX3" fmla="*/ 1774479 w 1774479"/>
              <a:gd name="connsiteY3" fmla="*/ 10109 h 671445"/>
              <a:gd name="connsiteX4" fmla="*/ 1469204 w 1774479"/>
              <a:gd name="connsiteY4" fmla="*/ 671445 h 671445"/>
              <a:gd name="connsiteX5" fmla="*/ 1333997 w 1774479"/>
              <a:gd name="connsiteY5" fmla="*/ 435200 h 671445"/>
              <a:gd name="connsiteX6" fmla="*/ 0 w 1774479"/>
              <a:gd name="connsiteY6" fmla="*/ 502004 h 671445"/>
              <a:gd name="connsiteX0" fmla="*/ 0 w 1774479"/>
              <a:gd name="connsiteY0" fmla="*/ 491895 h 661336"/>
              <a:gd name="connsiteX1" fmla="*/ 1147126 w 1774479"/>
              <a:gd name="connsiteY1" fmla="*/ 231313 h 661336"/>
              <a:gd name="connsiteX2" fmla="*/ 1011399 w 1774479"/>
              <a:gd name="connsiteY2" fmla="*/ 12096 h 661336"/>
              <a:gd name="connsiteX3" fmla="*/ 1774479 w 1774479"/>
              <a:gd name="connsiteY3" fmla="*/ 0 h 661336"/>
              <a:gd name="connsiteX4" fmla="*/ 1469204 w 1774479"/>
              <a:gd name="connsiteY4" fmla="*/ 661336 h 661336"/>
              <a:gd name="connsiteX5" fmla="*/ 1333997 w 1774479"/>
              <a:gd name="connsiteY5" fmla="*/ 425091 h 661336"/>
              <a:gd name="connsiteX6" fmla="*/ 0 w 1774479"/>
              <a:gd name="connsiteY6" fmla="*/ 491895 h 661336"/>
              <a:gd name="connsiteX0" fmla="*/ 0 w 1774479"/>
              <a:gd name="connsiteY0" fmla="*/ 491895 h 643996"/>
              <a:gd name="connsiteX1" fmla="*/ 1147126 w 1774479"/>
              <a:gd name="connsiteY1" fmla="*/ 231313 h 643996"/>
              <a:gd name="connsiteX2" fmla="*/ 1011399 w 1774479"/>
              <a:gd name="connsiteY2" fmla="*/ 12096 h 643996"/>
              <a:gd name="connsiteX3" fmla="*/ 1774479 w 1774479"/>
              <a:gd name="connsiteY3" fmla="*/ 0 h 643996"/>
              <a:gd name="connsiteX4" fmla="*/ 1453213 w 1774479"/>
              <a:gd name="connsiteY4" fmla="*/ 626754 h 643996"/>
              <a:gd name="connsiteX5" fmla="*/ 1333997 w 1774479"/>
              <a:gd name="connsiteY5" fmla="*/ 425091 h 643996"/>
              <a:gd name="connsiteX6" fmla="*/ 0 w 1774479"/>
              <a:gd name="connsiteY6" fmla="*/ 491895 h 643996"/>
              <a:gd name="connsiteX0" fmla="*/ 0 w 1774479"/>
              <a:gd name="connsiteY0" fmla="*/ 491895 h 666479"/>
              <a:gd name="connsiteX1" fmla="*/ 1147126 w 1774479"/>
              <a:gd name="connsiteY1" fmla="*/ 231313 h 666479"/>
              <a:gd name="connsiteX2" fmla="*/ 1011399 w 1774479"/>
              <a:gd name="connsiteY2" fmla="*/ 12096 h 666479"/>
              <a:gd name="connsiteX3" fmla="*/ 1774479 w 1774479"/>
              <a:gd name="connsiteY3" fmla="*/ 0 h 666479"/>
              <a:gd name="connsiteX4" fmla="*/ 1453213 w 1774479"/>
              <a:gd name="connsiteY4" fmla="*/ 626754 h 666479"/>
              <a:gd name="connsiteX5" fmla="*/ 1198764 w 1774479"/>
              <a:gd name="connsiteY5" fmla="*/ 499376 h 666479"/>
              <a:gd name="connsiteX6" fmla="*/ 0 w 1774479"/>
              <a:gd name="connsiteY6" fmla="*/ 491895 h 666479"/>
              <a:gd name="connsiteX0" fmla="*/ 0 w 1774479"/>
              <a:gd name="connsiteY0" fmla="*/ 491895 h 666479"/>
              <a:gd name="connsiteX1" fmla="*/ 1052662 w 1774479"/>
              <a:gd name="connsiteY1" fmla="*/ 310253 h 666479"/>
              <a:gd name="connsiteX2" fmla="*/ 1011399 w 1774479"/>
              <a:gd name="connsiteY2" fmla="*/ 12096 h 666479"/>
              <a:gd name="connsiteX3" fmla="*/ 1774479 w 1774479"/>
              <a:gd name="connsiteY3" fmla="*/ 0 h 666479"/>
              <a:gd name="connsiteX4" fmla="*/ 1453213 w 1774479"/>
              <a:gd name="connsiteY4" fmla="*/ 626754 h 666479"/>
              <a:gd name="connsiteX5" fmla="*/ 1198764 w 1774479"/>
              <a:gd name="connsiteY5" fmla="*/ 499376 h 666479"/>
              <a:gd name="connsiteX6" fmla="*/ 0 w 1774479"/>
              <a:gd name="connsiteY6" fmla="*/ 491895 h 666479"/>
              <a:gd name="connsiteX0" fmla="*/ 0 w 1774479"/>
              <a:gd name="connsiteY0" fmla="*/ 513914 h 688498"/>
              <a:gd name="connsiteX1" fmla="*/ 1052662 w 1774479"/>
              <a:gd name="connsiteY1" fmla="*/ 332272 h 688498"/>
              <a:gd name="connsiteX2" fmla="*/ 787423 w 1774479"/>
              <a:gd name="connsiteY2" fmla="*/ 0 h 688498"/>
              <a:gd name="connsiteX3" fmla="*/ 1774479 w 1774479"/>
              <a:gd name="connsiteY3" fmla="*/ 22019 h 688498"/>
              <a:gd name="connsiteX4" fmla="*/ 1453213 w 1774479"/>
              <a:gd name="connsiteY4" fmla="*/ 648773 h 688498"/>
              <a:gd name="connsiteX5" fmla="*/ 1198764 w 1774479"/>
              <a:gd name="connsiteY5" fmla="*/ 521395 h 688498"/>
              <a:gd name="connsiteX6" fmla="*/ 0 w 1774479"/>
              <a:gd name="connsiteY6" fmla="*/ 513914 h 688498"/>
              <a:gd name="connsiteX0" fmla="*/ 0 w 1774479"/>
              <a:gd name="connsiteY0" fmla="*/ 513914 h 769523"/>
              <a:gd name="connsiteX1" fmla="*/ 1052662 w 1774479"/>
              <a:gd name="connsiteY1" fmla="*/ 332272 h 769523"/>
              <a:gd name="connsiteX2" fmla="*/ 787423 w 1774479"/>
              <a:gd name="connsiteY2" fmla="*/ 0 h 769523"/>
              <a:gd name="connsiteX3" fmla="*/ 1774479 w 1774479"/>
              <a:gd name="connsiteY3" fmla="*/ 22019 h 769523"/>
              <a:gd name="connsiteX4" fmla="*/ 1388156 w 1774479"/>
              <a:gd name="connsiteY4" fmla="*/ 769523 h 769523"/>
              <a:gd name="connsiteX5" fmla="*/ 1198764 w 1774479"/>
              <a:gd name="connsiteY5" fmla="*/ 521395 h 769523"/>
              <a:gd name="connsiteX6" fmla="*/ 0 w 1774479"/>
              <a:gd name="connsiteY6" fmla="*/ 513914 h 769523"/>
              <a:gd name="connsiteX0" fmla="*/ 0 w 1633577"/>
              <a:gd name="connsiteY0" fmla="*/ 513914 h 769523"/>
              <a:gd name="connsiteX1" fmla="*/ 1052662 w 1633577"/>
              <a:gd name="connsiteY1" fmla="*/ 332272 h 769523"/>
              <a:gd name="connsiteX2" fmla="*/ 787423 w 1633577"/>
              <a:gd name="connsiteY2" fmla="*/ 0 h 769523"/>
              <a:gd name="connsiteX3" fmla="*/ 1633577 w 1633577"/>
              <a:gd name="connsiteY3" fmla="*/ 58628 h 769523"/>
              <a:gd name="connsiteX4" fmla="*/ 1388156 w 1633577"/>
              <a:gd name="connsiteY4" fmla="*/ 769523 h 769523"/>
              <a:gd name="connsiteX5" fmla="*/ 1198764 w 1633577"/>
              <a:gd name="connsiteY5" fmla="*/ 521395 h 769523"/>
              <a:gd name="connsiteX6" fmla="*/ 0 w 1633577"/>
              <a:gd name="connsiteY6" fmla="*/ 513914 h 769523"/>
              <a:gd name="connsiteX0" fmla="*/ 0 w 1633577"/>
              <a:gd name="connsiteY0" fmla="*/ 455286 h 710895"/>
              <a:gd name="connsiteX1" fmla="*/ 1052662 w 1633577"/>
              <a:gd name="connsiteY1" fmla="*/ 273644 h 710895"/>
              <a:gd name="connsiteX2" fmla="*/ 862748 w 1633577"/>
              <a:gd name="connsiteY2" fmla="*/ 42544 h 710895"/>
              <a:gd name="connsiteX3" fmla="*/ 1633577 w 1633577"/>
              <a:gd name="connsiteY3" fmla="*/ 0 h 710895"/>
              <a:gd name="connsiteX4" fmla="*/ 1388156 w 1633577"/>
              <a:gd name="connsiteY4" fmla="*/ 710895 h 710895"/>
              <a:gd name="connsiteX5" fmla="*/ 1198764 w 1633577"/>
              <a:gd name="connsiteY5" fmla="*/ 462767 h 710895"/>
              <a:gd name="connsiteX6" fmla="*/ 0 w 1633577"/>
              <a:gd name="connsiteY6" fmla="*/ 455286 h 710895"/>
              <a:gd name="connsiteX0" fmla="*/ 0 w 1633577"/>
              <a:gd name="connsiteY0" fmla="*/ 455286 h 646385"/>
              <a:gd name="connsiteX1" fmla="*/ 1052662 w 1633577"/>
              <a:gd name="connsiteY1" fmla="*/ 273644 h 646385"/>
              <a:gd name="connsiteX2" fmla="*/ 862748 w 1633577"/>
              <a:gd name="connsiteY2" fmla="*/ 42544 h 646385"/>
              <a:gd name="connsiteX3" fmla="*/ 1633577 w 1633577"/>
              <a:gd name="connsiteY3" fmla="*/ 0 h 646385"/>
              <a:gd name="connsiteX4" fmla="*/ 1396945 w 1633577"/>
              <a:gd name="connsiteY4" fmla="*/ 646385 h 646385"/>
              <a:gd name="connsiteX5" fmla="*/ 1198764 w 1633577"/>
              <a:gd name="connsiteY5" fmla="*/ 462767 h 646385"/>
              <a:gd name="connsiteX6" fmla="*/ 0 w 1633577"/>
              <a:gd name="connsiteY6" fmla="*/ 455286 h 646385"/>
              <a:gd name="connsiteX0" fmla="*/ 0 w 1633577"/>
              <a:gd name="connsiteY0" fmla="*/ 455286 h 670124"/>
              <a:gd name="connsiteX1" fmla="*/ 1052662 w 1633577"/>
              <a:gd name="connsiteY1" fmla="*/ 273644 h 670124"/>
              <a:gd name="connsiteX2" fmla="*/ 862748 w 1633577"/>
              <a:gd name="connsiteY2" fmla="*/ 42544 h 670124"/>
              <a:gd name="connsiteX3" fmla="*/ 1633577 w 1633577"/>
              <a:gd name="connsiteY3" fmla="*/ 0 h 670124"/>
              <a:gd name="connsiteX4" fmla="*/ 1392810 w 1633577"/>
              <a:gd name="connsiteY4" fmla="*/ 670124 h 670124"/>
              <a:gd name="connsiteX5" fmla="*/ 1198764 w 1633577"/>
              <a:gd name="connsiteY5" fmla="*/ 462767 h 670124"/>
              <a:gd name="connsiteX6" fmla="*/ 0 w 1633577"/>
              <a:gd name="connsiteY6" fmla="*/ 455286 h 670124"/>
              <a:gd name="connsiteX0" fmla="*/ 0 w 1633577"/>
              <a:gd name="connsiteY0" fmla="*/ 455286 h 670124"/>
              <a:gd name="connsiteX1" fmla="*/ 1052662 w 1633577"/>
              <a:gd name="connsiteY1" fmla="*/ 273644 h 670124"/>
              <a:gd name="connsiteX2" fmla="*/ 862748 w 1633577"/>
              <a:gd name="connsiteY2" fmla="*/ 42544 h 670124"/>
              <a:gd name="connsiteX3" fmla="*/ 1633577 w 1633577"/>
              <a:gd name="connsiteY3" fmla="*/ 0 h 670124"/>
              <a:gd name="connsiteX4" fmla="*/ 1392810 w 1633577"/>
              <a:gd name="connsiteY4" fmla="*/ 670124 h 670124"/>
              <a:gd name="connsiteX5" fmla="*/ 1284412 w 1633577"/>
              <a:gd name="connsiteY5" fmla="*/ 560846 h 670124"/>
              <a:gd name="connsiteX6" fmla="*/ 0 w 1633577"/>
              <a:gd name="connsiteY6" fmla="*/ 455286 h 670124"/>
              <a:gd name="connsiteX0" fmla="*/ 0 w 1633577"/>
              <a:gd name="connsiteY0" fmla="*/ 455286 h 670124"/>
              <a:gd name="connsiteX1" fmla="*/ 976815 w 1633577"/>
              <a:gd name="connsiteY1" fmla="*/ 189503 h 670124"/>
              <a:gd name="connsiteX2" fmla="*/ 862748 w 1633577"/>
              <a:gd name="connsiteY2" fmla="*/ 42544 h 670124"/>
              <a:gd name="connsiteX3" fmla="*/ 1633577 w 1633577"/>
              <a:gd name="connsiteY3" fmla="*/ 0 h 670124"/>
              <a:gd name="connsiteX4" fmla="*/ 1392810 w 1633577"/>
              <a:gd name="connsiteY4" fmla="*/ 670124 h 670124"/>
              <a:gd name="connsiteX5" fmla="*/ 1284412 w 1633577"/>
              <a:gd name="connsiteY5" fmla="*/ 560846 h 670124"/>
              <a:gd name="connsiteX6" fmla="*/ 0 w 1633577"/>
              <a:gd name="connsiteY6" fmla="*/ 455286 h 670124"/>
              <a:gd name="connsiteX0" fmla="*/ 0 w 1633577"/>
              <a:gd name="connsiteY0" fmla="*/ 455286 h 670124"/>
              <a:gd name="connsiteX1" fmla="*/ 976815 w 1633577"/>
              <a:gd name="connsiteY1" fmla="*/ 189503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1029441 w 1633577"/>
              <a:gd name="connsiteY1" fmla="*/ 252479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1029441 w 1633577"/>
              <a:gd name="connsiteY1" fmla="*/ 252479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862748 w 1633577"/>
              <a:gd name="connsiteY2" fmla="*/ 42544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788957 w 1633577"/>
              <a:gd name="connsiteY2" fmla="*/ 2787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633577"/>
              <a:gd name="connsiteY0" fmla="*/ 455286 h 670124"/>
              <a:gd name="connsiteX1" fmla="*/ 992805 w 1633577"/>
              <a:gd name="connsiteY1" fmla="*/ 224086 h 670124"/>
              <a:gd name="connsiteX2" fmla="*/ 815270 w 1633577"/>
              <a:gd name="connsiteY2" fmla="*/ 34275 h 670124"/>
              <a:gd name="connsiteX3" fmla="*/ 1633577 w 1633577"/>
              <a:gd name="connsiteY3" fmla="*/ 0 h 670124"/>
              <a:gd name="connsiteX4" fmla="*/ 1392810 w 1633577"/>
              <a:gd name="connsiteY4" fmla="*/ 670124 h 670124"/>
              <a:gd name="connsiteX5" fmla="*/ 1201858 w 1633577"/>
              <a:gd name="connsiteY5" fmla="*/ 473091 h 670124"/>
              <a:gd name="connsiteX6" fmla="*/ 0 w 1633577"/>
              <a:gd name="connsiteY6" fmla="*/ 455286 h 670124"/>
              <a:gd name="connsiteX0" fmla="*/ 0 w 1520549"/>
              <a:gd name="connsiteY0" fmla="*/ 438282 h 653120"/>
              <a:gd name="connsiteX1" fmla="*/ 992805 w 1520549"/>
              <a:gd name="connsiteY1" fmla="*/ 207082 h 653120"/>
              <a:gd name="connsiteX2" fmla="*/ 815270 w 1520549"/>
              <a:gd name="connsiteY2" fmla="*/ 17271 h 653120"/>
              <a:gd name="connsiteX3" fmla="*/ 1520549 w 1520549"/>
              <a:gd name="connsiteY3" fmla="*/ 0 h 653120"/>
              <a:gd name="connsiteX4" fmla="*/ 1392810 w 1520549"/>
              <a:gd name="connsiteY4" fmla="*/ 653120 h 653120"/>
              <a:gd name="connsiteX5" fmla="*/ 1201858 w 1520549"/>
              <a:gd name="connsiteY5" fmla="*/ 456087 h 653120"/>
              <a:gd name="connsiteX6" fmla="*/ 0 w 1520549"/>
              <a:gd name="connsiteY6" fmla="*/ 438282 h 653120"/>
              <a:gd name="connsiteX0" fmla="*/ 0 w 1526737"/>
              <a:gd name="connsiteY0" fmla="*/ 417637 h 653120"/>
              <a:gd name="connsiteX1" fmla="*/ 998993 w 1526737"/>
              <a:gd name="connsiteY1" fmla="*/ 207082 h 653120"/>
              <a:gd name="connsiteX2" fmla="*/ 821458 w 1526737"/>
              <a:gd name="connsiteY2" fmla="*/ 17271 h 653120"/>
              <a:gd name="connsiteX3" fmla="*/ 1526737 w 1526737"/>
              <a:gd name="connsiteY3" fmla="*/ 0 h 653120"/>
              <a:gd name="connsiteX4" fmla="*/ 1398998 w 1526737"/>
              <a:gd name="connsiteY4" fmla="*/ 653120 h 653120"/>
              <a:gd name="connsiteX5" fmla="*/ 1208046 w 1526737"/>
              <a:gd name="connsiteY5" fmla="*/ 456087 h 653120"/>
              <a:gd name="connsiteX6" fmla="*/ 6188 w 1526737"/>
              <a:gd name="connsiteY6" fmla="*/ 438282 h 653120"/>
              <a:gd name="connsiteX0" fmla="*/ 46527 w 1520611"/>
              <a:gd name="connsiteY0" fmla="*/ 368105 h 653120"/>
              <a:gd name="connsiteX1" fmla="*/ 992867 w 1520611"/>
              <a:gd name="connsiteY1" fmla="*/ 207082 h 653120"/>
              <a:gd name="connsiteX2" fmla="*/ 815332 w 1520611"/>
              <a:gd name="connsiteY2" fmla="*/ 17271 h 653120"/>
              <a:gd name="connsiteX3" fmla="*/ 1520611 w 1520611"/>
              <a:gd name="connsiteY3" fmla="*/ 0 h 653120"/>
              <a:gd name="connsiteX4" fmla="*/ 1392872 w 1520611"/>
              <a:gd name="connsiteY4" fmla="*/ 653120 h 653120"/>
              <a:gd name="connsiteX5" fmla="*/ 1201920 w 1520611"/>
              <a:gd name="connsiteY5" fmla="*/ 456087 h 653120"/>
              <a:gd name="connsiteX6" fmla="*/ 62 w 1520611"/>
              <a:gd name="connsiteY6" fmla="*/ 438282 h 653120"/>
              <a:gd name="connsiteX7" fmla="*/ 46527 w 1520611"/>
              <a:gd name="connsiteY7" fmla="*/ 368105 h 653120"/>
              <a:gd name="connsiteX0" fmla="*/ 0 w 1474084"/>
              <a:gd name="connsiteY0" fmla="*/ 368105 h 766422"/>
              <a:gd name="connsiteX1" fmla="*/ 946340 w 1474084"/>
              <a:gd name="connsiteY1" fmla="*/ 207082 h 766422"/>
              <a:gd name="connsiteX2" fmla="*/ 768805 w 1474084"/>
              <a:gd name="connsiteY2" fmla="*/ 17271 h 766422"/>
              <a:gd name="connsiteX3" fmla="*/ 1474084 w 1474084"/>
              <a:gd name="connsiteY3" fmla="*/ 0 h 766422"/>
              <a:gd name="connsiteX4" fmla="*/ 1346345 w 1474084"/>
              <a:gd name="connsiteY4" fmla="*/ 653120 h 766422"/>
              <a:gd name="connsiteX5" fmla="*/ 1155393 w 1474084"/>
              <a:gd name="connsiteY5" fmla="*/ 456087 h 766422"/>
              <a:gd name="connsiteX6" fmla="*/ 104186 w 1474084"/>
              <a:gd name="connsiteY6" fmla="*/ 640626 h 766422"/>
              <a:gd name="connsiteX7" fmla="*/ 0 w 1474084"/>
              <a:gd name="connsiteY7" fmla="*/ 368105 h 766422"/>
              <a:gd name="connsiteX0" fmla="*/ 0 w 1372965"/>
              <a:gd name="connsiteY0" fmla="*/ 517796 h 766422"/>
              <a:gd name="connsiteX1" fmla="*/ 845221 w 1372965"/>
              <a:gd name="connsiteY1" fmla="*/ 207082 h 766422"/>
              <a:gd name="connsiteX2" fmla="*/ 667686 w 1372965"/>
              <a:gd name="connsiteY2" fmla="*/ 17271 h 766422"/>
              <a:gd name="connsiteX3" fmla="*/ 1372965 w 1372965"/>
              <a:gd name="connsiteY3" fmla="*/ 0 h 766422"/>
              <a:gd name="connsiteX4" fmla="*/ 1245226 w 1372965"/>
              <a:gd name="connsiteY4" fmla="*/ 653120 h 766422"/>
              <a:gd name="connsiteX5" fmla="*/ 1054274 w 1372965"/>
              <a:gd name="connsiteY5" fmla="*/ 456087 h 766422"/>
              <a:gd name="connsiteX6" fmla="*/ 3067 w 1372965"/>
              <a:gd name="connsiteY6" fmla="*/ 640626 h 766422"/>
              <a:gd name="connsiteX7" fmla="*/ 0 w 1372965"/>
              <a:gd name="connsiteY7" fmla="*/ 517796 h 766422"/>
              <a:gd name="connsiteX0" fmla="*/ 77471 w 1450436"/>
              <a:gd name="connsiteY0" fmla="*/ 517796 h 731671"/>
              <a:gd name="connsiteX1" fmla="*/ 922692 w 1450436"/>
              <a:gd name="connsiteY1" fmla="*/ 207082 h 731671"/>
              <a:gd name="connsiteX2" fmla="*/ 745157 w 1450436"/>
              <a:gd name="connsiteY2" fmla="*/ 17271 h 731671"/>
              <a:gd name="connsiteX3" fmla="*/ 1450436 w 1450436"/>
              <a:gd name="connsiteY3" fmla="*/ 0 h 731671"/>
              <a:gd name="connsiteX4" fmla="*/ 1322697 w 1450436"/>
              <a:gd name="connsiteY4" fmla="*/ 653120 h 731671"/>
              <a:gd name="connsiteX5" fmla="*/ 1131745 w 1450436"/>
              <a:gd name="connsiteY5" fmla="*/ 456087 h 731671"/>
              <a:gd name="connsiteX6" fmla="*/ 38 w 1450436"/>
              <a:gd name="connsiteY6" fmla="*/ 597255 h 731671"/>
              <a:gd name="connsiteX7" fmla="*/ 77471 w 1450436"/>
              <a:gd name="connsiteY7" fmla="*/ 517796 h 731671"/>
              <a:gd name="connsiteX0" fmla="*/ 0 w 1372965"/>
              <a:gd name="connsiteY0" fmla="*/ 517796 h 653120"/>
              <a:gd name="connsiteX1" fmla="*/ 845221 w 1372965"/>
              <a:gd name="connsiteY1" fmla="*/ 207082 h 653120"/>
              <a:gd name="connsiteX2" fmla="*/ 667686 w 1372965"/>
              <a:gd name="connsiteY2" fmla="*/ 17271 h 653120"/>
              <a:gd name="connsiteX3" fmla="*/ 1372965 w 1372965"/>
              <a:gd name="connsiteY3" fmla="*/ 0 h 653120"/>
              <a:gd name="connsiteX4" fmla="*/ 1245226 w 1372965"/>
              <a:gd name="connsiteY4" fmla="*/ 653120 h 653120"/>
              <a:gd name="connsiteX5" fmla="*/ 1054274 w 1372965"/>
              <a:gd name="connsiteY5" fmla="*/ 456087 h 653120"/>
              <a:gd name="connsiteX6" fmla="*/ 0 w 1372965"/>
              <a:gd name="connsiteY6" fmla="*/ 517796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8632"/>
              <a:gd name="connsiteX1" fmla="*/ 992311 w 1520055"/>
              <a:gd name="connsiteY1" fmla="*/ 207082 h 658632"/>
              <a:gd name="connsiteX2" fmla="*/ 814776 w 1520055"/>
              <a:gd name="connsiteY2" fmla="*/ 17271 h 658632"/>
              <a:gd name="connsiteX3" fmla="*/ 1520055 w 1520055"/>
              <a:gd name="connsiteY3" fmla="*/ 0 h 658632"/>
              <a:gd name="connsiteX4" fmla="*/ 1392316 w 1520055"/>
              <a:gd name="connsiteY4" fmla="*/ 653120 h 658632"/>
              <a:gd name="connsiteX5" fmla="*/ 1201364 w 1520055"/>
              <a:gd name="connsiteY5" fmla="*/ 456087 h 658632"/>
              <a:gd name="connsiteX6" fmla="*/ 0 w 1520055"/>
              <a:gd name="connsiteY6" fmla="*/ 533760 h 658632"/>
              <a:gd name="connsiteX0" fmla="*/ 0 w 1520055"/>
              <a:gd name="connsiteY0" fmla="*/ 533760 h 658632"/>
              <a:gd name="connsiteX1" fmla="*/ 992311 w 1520055"/>
              <a:gd name="connsiteY1" fmla="*/ 207082 h 658632"/>
              <a:gd name="connsiteX2" fmla="*/ 814776 w 1520055"/>
              <a:gd name="connsiteY2" fmla="*/ 17271 h 658632"/>
              <a:gd name="connsiteX3" fmla="*/ 1520055 w 1520055"/>
              <a:gd name="connsiteY3" fmla="*/ 0 h 658632"/>
              <a:gd name="connsiteX4" fmla="*/ 1392316 w 1520055"/>
              <a:gd name="connsiteY4" fmla="*/ 653120 h 658632"/>
              <a:gd name="connsiteX5" fmla="*/ 1201364 w 1520055"/>
              <a:gd name="connsiteY5" fmla="*/ 456087 h 658632"/>
              <a:gd name="connsiteX6" fmla="*/ 0 w 1520055"/>
              <a:gd name="connsiteY6" fmla="*/ 533760 h 658632"/>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520055"/>
              <a:gd name="connsiteY0" fmla="*/ 533760 h 653120"/>
              <a:gd name="connsiteX1" fmla="*/ 992311 w 1520055"/>
              <a:gd name="connsiteY1" fmla="*/ 207082 h 653120"/>
              <a:gd name="connsiteX2" fmla="*/ 814776 w 1520055"/>
              <a:gd name="connsiteY2" fmla="*/ 17271 h 653120"/>
              <a:gd name="connsiteX3" fmla="*/ 1520055 w 1520055"/>
              <a:gd name="connsiteY3" fmla="*/ 0 h 653120"/>
              <a:gd name="connsiteX4" fmla="*/ 1392316 w 1520055"/>
              <a:gd name="connsiteY4" fmla="*/ 653120 h 653120"/>
              <a:gd name="connsiteX5" fmla="*/ 1201364 w 1520055"/>
              <a:gd name="connsiteY5" fmla="*/ 456087 h 653120"/>
              <a:gd name="connsiteX6" fmla="*/ 0 w 1520055"/>
              <a:gd name="connsiteY6" fmla="*/ 533760 h 653120"/>
              <a:gd name="connsiteX0" fmla="*/ 0 w 1269740"/>
              <a:gd name="connsiteY0" fmla="*/ 486855 h 653120"/>
              <a:gd name="connsiteX1" fmla="*/ 741996 w 1269740"/>
              <a:gd name="connsiteY1" fmla="*/ 207082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41996 w 1269740"/>
              <a:gd name="connsiteY1" fmla="*/ 207082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85340 w 1269740"/>
              <a:gd name="connsiteY1" fmla="*/ 239090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269740"/>
              <a:gd name="connsiteY0" fmla="*/ 486855 h 653120"/>
              <a:gd name="connsiteX1" fmla="*/ 738902 w 1269740"/>
              <a:gd name="connsiteY1" fmla="*/ 196759 h 653120"/>
              <a:gd name="connsiteX2" fmla="*/ 564461 w 1269740"/>
              <a:gd name="connsiteY2" fmla="*/ 17271 h 653120"/>
              <a:gd name="connsiteX3" fmla="*/ 1269740 w 1269740"/>
              <a:gd name="connsiteY3" fmla="*/ 0 h 653120"/>
              <a:gd name="connsiteX4" fmla="*/ 1142001 w 1269740"/>
              <a:gd name="connsiteY4" fmla="*/ 653120 h 653120"/>
              <a:gd name="connsiteX5" fmla="*/ 951049 w 1269740"/>
              <a:gd name="connsiteY5" fmla="*/ 456087 h 653120"/>
              <a:gd name="connsiteX6" fmla="*/ 0 w 1269740"/>
              <a:gd name="connsiteY6" fmla="*/ 486855 h 653120"/>
              <a:gd name="connsiteX0" fmla="*/ 0 w 1492208"/>
              <a:gd name="connsiteY0" fmla="*/ 626663 h 792928"/>
              <a:gd name="connsiteX1" fmla="*/ 738902 w 1492208"/>
              <a:gd name="connsiteY1" fmla="*/ 336567 h 792928"/>
              <a:gd name="connsiteX2" fmla="*/ 564461 w 1492208"/>
              <a:gd name="connsiteY2" fmla="*/ 157079 h 792928"/>
              <a:gd name="connsiteX3" fmla="*/ 1492208 w 1492208"/>
              <a:gd name="connsiteY3" fmla="*/ 0 h 792928"/>
              <a:gd name="connsiteX4" fmla="*/ 1142001 w 1492208"/>
              <a:gd name="connsiteY4" fmla="*/ 792928 h 792928"/>
              <a:gd name="connsiteX5" fmla="*/ 951049 w 1492208"/>
              <a:gd name="connsiteY5" fmla="*/ 595895 h 792928"/>
              <a:gd name="connsiteX6" fmla="*/ 0 w 1492208"/>
              <a:gd name="connsiteY6" fmla="*/ 626663 h 792928"/>
              <a:gd name="connsiteX0" fmla="*/ 0 w 1453492"/>
              <a:gd name="connsiteY0" fmla="*/ 586933 h 753198"/>
              <a:gd name="connsiteX1" fmla="*/ 738902 w 1453492"/>
              <a:gd name="connsiteY1" fmla="*/ 296837 h 753198"/>
              <a:gd name="connsiteX2" fmla="*/ 564461 w 1453492"/>
              <a:gd name="connsiteY2" fmla="*/ 117349 h 753198"/>
              <a:gd name="connsiteX3" fmla="*/ 1453492 w 1453492"/>
              <a:gd name="connsiteY3" fmla="*/ 0 h 753198"/>
              <a:gd name="connsiteX4" fmla="*/ 1142001 w 1453492"/>
              <a:gd name="connsiteY4" fmla="*/ 753198 h 753198"/>
              <a:gd name="connsiteX5" fmla="*/ 951049 w 1453492"/>
              <a:gd name="connsiteY5" fmla="*/ 556165 h 753198"/>
              <a:gd name="connsiteX6" fmla="*/ 0 w 1453492"/>
              <a:gd name="connsiteY6" fmla="*/ 586933 h 753198"/>
              <a:gd name="connsiteX0" fmla="*/ 0 w 1453492"/>
              <a:gd name="connsiteY0" fmla="*/ 586933 h 711388"/>
              <a:gd name="connsiteX1" fmla="*/ 738902 w 1453492"/>
              <a:gd name="connsiteY1" fmla="*/ 296837 h 711388"/>
              <a:gd name="connsiteX2" fmla="*/ 564461 w 1453492"/>
              <a:gd name="connsiteY2" fmla="*/ 117349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453492"/>
              <a:gd name="connsiteY0" fmla="*/ 586933 h 711388"/>
              <a:gd name="connsiteX1" fmla="*/ 738902 w 1453492"/>
              <a:gd name="connsiteY1" fmla="*/ 296837 h 711388"/>
              <a:gd name="connsiteX2" fmla="*/ 638253 w 1453492"/>
              <a:gd name="connsiteY2" fmla="*/ 157105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453492"/>
              <a:gd name="connsiteY0" fmla="*/ 586933 h 711388"/>
              <a:gd name="connsiteX1" fmla="*/ 738902 w 1453492"/>
              <a:gd name="connsiteY1" fmla="*/ 296837 h 711388"/>
              <a:gd name="connsiteX2" fmla="*/ 577878 w 1453492"/>
              <a:gd name="connsiteY2" fmla="*/ 124577 h 711388"/>
              <a:gd name="connsiteX3" fmla="*/ 1453492 w 1453492"/>
              <a:gd name="connsiteY3" fmla="*/ 0 h 711388"/>
              <a:gd name="connsiteX4" fmla="*/ 1112594 w 1453492"/>
              <a:gd name="connsiteY4" fmla="*/ 711388 h 711388"/>
              <a:gd name="connsiteX5" fmla="*/ 951049 w 1453492"/>
              <a:gd name="connsiteY5" fmla="*/ 556165 h 711388"/>
              <a:gd name="connsiteX6" fmla="*/ 0 w 1453492"/>
              <a:gd name="connsiteY6" fmla="*/ 586933 h 711388"/>
              <a:gd name="connsiteX0" fmla="*/ 0 w 1352840"/>
              <a:gd name="connsiteY0" fmla="*/ 528639 h 653094"/>
              <a:gd name="connsiteX1" fmla="*/ 738902 w 1352840"/>
              <a:gd name="connsiteY1" fmla="*/ 238543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808558 w 1352840"/>
              <a:gd name="connsiteY1" fmla="*/ 302039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762120 w 1352840"/>
              <a:gd name="connsiteY1" fmla="*/ 259707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352840"/>
              <a:gd name="connsiteY0" fmla="*/ 528639 h 653094"/>
              <a:gd name="connsiteX1" fmla="*/ 762120 w 1352840"/>
              <a:gd name="connsiteY1" fmla="*/ 259707 h 653094"/>
              <a:gd name="connsiteX2" fmla="*/ 577878 w 1352840"/>
              <a:gd name="connsiteY2" fmla="*/ 66283 h 653094"/>
              <a:gd name="connsiteX3" fmla="*/ 1352840 w 1352840"/>
              <a:gd name="connsiteY3" fmla="*/ 0 h 653094"/>
              <a:gd name="connsiteX4" fmla="*/ 1112594 w 1352840"/>
              <a:gd name="connsiteY4" fmla="*/ 653094 h 653094"/>
              <a:gd name="connsiteX5" fmla="*/ 951049 w 1352840"/>
              <a:gd name="connsiteY5" fmla="*/ 497871 h 653094"/>
              <a:gd name="connsiteX6" fmla="*/ 0 w 1352840"/>
              <a:gd name="connsiteY6" fmla="*/ 528639 h 653094"/>
              <a:gd name="connsiteX0" fmla="*/ 0 w 1550494"/>
              <a:gd name="connsiteY0" fmla="*/ 499758 h 653094"/>
              <a:gd name="connsiteX1" fmla="*/ 959774 w 1550494"/>
              <a:gd name="connsiteY1" fmla="*/ 259707 h 653094"/>
              <a:gd name="connsiteX2" fmla="*/ 775532 w 1550494"/>
              <a:gd name="connsiteY2" fmla="*/ 66283 h 653094"/>
              <a:gd name="connsiteX3" fmla="*/ 1550494 w 1550494"/>
              <a:gd name="connsiteY3" fmla="*/ 0 h 653094"/>
              <a:gd name="connsiteX4" fmla="*/ 1310248 w 1550494"/>
              <a:gd name="connsiteY4" fmla="*/ 653094 h 653094"/>
              <a:gd name="connsiteX5" fmla="*/ 1148703 w 1550494"/>
              <a:gd name="connsiteY5" fmla="*/ 497871 h 653094"/>
              <a:gd name="connsiteX6" fmla="*/ 0 w 1550494"/>
              <a:gd name="connsiteY6" fmla="*/ 499758 h 653094"/>
              <a:gd name="connsiteX0" fmla="*/ 0 w 1550494"/>
              <a:gd name="connsiteY0" fmla="*/ 499758 h 653094"/>
              <a:gd name="connsiteX1" fmla="*/ 959774 w 1550494"/>
              <a:gd name="connsiteY1" fmla="*/ 259707 h 653094"/>
              <a:gd name="connsiteX2" fmla="*/ 775532 w 1550494"/>
              <a:gd name="connsiteY2" fmla="*/ 66283 h 653094"/>
              <a:gd name="connsiteX3" fmla="*/ 1550494 w 1550494"/>
              <a:gd name="connsiteY3" fmla="*/ 0 h 653094"/>
              <a:gd name="connsiteX4" fmla="*/ 1310248 w 1550494"/>
              <a:gd name="connsiteY4" fmla="*/ 653094 h 653094"/>
              <a:gd name="connsiteX5" fmla="*/ 1148703 w 1550494"/>
              <a:gd name="connsiteY5" fmla="*/ 497871 h 653094"/>
              <a:gd name="connsiteX6" fmla="*/ 0 w 1550494"/>
              <a:gd name="connsiteY6" fmla="*/ 499758 h 653094"/>
              <a:gd name="connsiteX0" fmla="*/ 0 w 1550494"/>
              <a:gd name="connsiteY0" fmla="*/ 499758 h 653094"/>
              <a:gd name="connsiteX1" fmla="*/ 959774 w 1550494"/>
              <a:gd name="connsiteY1" fmla="*/ 259707 h 653094"/>
              <a:gd name="connsiteX2" fmla="*/ 775532 w 1550494"/>
              <a:gd name="connsiteY2" fmla="*/ 66283 h 653094"/>
              <a:gd name="connsiteX3" fmla="*/ 1550494 w 1550494"/>
              <a:gd name="connsiteY3" fmla="*/ 0 h 653094"/>
              <a:gd name="connsiteX4" fmla="*/ 1310248 w 1550494"/>
              <a:gd name="connsiteY4" fmla="*/ 653094 h 653094"/>
              <a:gd name="connsiteX5" fmla="*/ 1148703 w 1550494"/>
              <a:gd name="connsiteY5" fmla="*/ 497871 h 653094"/>
              <a:gd name="connsiteX6" fmla="*/ 0 w 1550494"/>
              <a:gd name="connsiteY6" fmla="*/ 499758 h 653094"/>
              <a:gd name="connsiteX0" fmla="*/ 0 w 1550494"/>
              <a:gd name="connsiteY0" fmla="*/ 499758 h 653094"/>
              <a:gd name="connsiteX1" fmla="*/ 959774 w 1550494"/>
              <a:gd name="connsiteY1" fmla="*/ 259707 h 653094"/>
              <a:gd name="connsiteX2" fmla="*/ 847047 w 1550494"/>
              <a:gd name="connsiteY2" fmla="*/ 51377 h 653094"/>
              <a:gd name="connsiteX3" fmla="*/ 1550494 w 1550494"/>
              <a:gd name="connsiteY3" fmla="*/ 0 h 653094"/>
              <a:gd name="connsiteX4" fmla="*/ 1310248 w 1550494"/>
              <a:gd name="connsiteY4" fmla="*/ 653094 h 653094"/>
              <a:gd name="connsiteX5" fmla="*/ 1148703 w 1550494"/>
              <a:gd name="connsiteY5" fmla="*/ 497871 h 653094"/>
              <a:gd name="connsiteX6" fmla="*/ 0 w 1550494"/>
              <a:gd name="connsiteY6" fmla="*/ 499758 h 653094"/>
              <a:gd name="connsiteX0" fmla="*/ 0 w 1550494"/>
              <a:gd name="connsiteY0" fmla="*/ 499758 h 653094"/>
              <a:gd name="connsiteX1" fmla="*/ 1002963 w 1550494"/>
              <a:gd name="connsiteY1" fmla="*/ 245505 h 653094"/>
              <a:gd name="connsiteX2" fmla="*/ 847047 w 1550494"/>
              <a:gd name="connsiteY2" fmla="*/ 51377 h 653094"/>
              <a:gd name="connsiteX3" fmla="*/ 1550494 w 1550494"/>
              <a:gd name="connsiteY3" fmla="*/ 0 h 653094"/>
              <a:gd name="connsiteX4" fmla="*/ 1310248 w 1550494"/>
              <a:gd name="connsiteY4" fmla="*/ 653094 h 653094"/>
              <a:gd name="connsiteX5" fmla="*/ 1148703 w 1550494"/>
              <a:gd name="connsiteY5" fmla="*/ 497871 h 653094"/>
              <a:gd name="connsiteX6" fmla="*/ 0 w 1550494"/>
              <a:gd name="connsiteY6" fmla="*/ 499758 h 653094"/>
              <a:gd name="connsiteX0" fmla="*/ 0 w 1550494"/>
              <a:gd name="connsiteY0" fmla="*/ 499758 h 653094"/>
              <a:gd name="connsiteX1" fmla="*/ 1002963 w 1550494"/>
              <a:gd name="connsiteY1" fmla="*/ 245505 h 653094"/>
              <a:gd name="connsiteX2" fmla="*/ 847047 w 1550494"/>
              <a:gd name="connsiteY2" fmla="*/ 51377 h 653094"/>
              <a:gd name="connsiteX3" fmla="*/ 1550494 w 1550494"/>
              <a:gd name="connsiteY3" fmla="*/ 0 h 653094"/>
              <a:gd name="connsiteX4" fmla="*/ 1310248 w 1550494"/>
              <a:gd name="connsiteY4" fmla="*/ 653094 h 653094"/>
              <a:gd name="connsiteX5" fmla="*/ 1148703 w 1550494"/>
              <a:gd name="connsiteY5" fmla="*/ 497871 h 653094"/>
              <a:gd name="connsiteX6" fmla="*/ 0 w 1550494"/>
              <a:gd name="connsiteY6" fmla="*/ 499758 h 653094"/>
              <a:gd name="connsiteX0" fmla="*/ 0 w 1550494"/>
              <a:gd name="connsiteY0" fmla="*/ 499758 h 653094"/>
              <a:gd name="connsiteX1" fmla="*/ 1002963 w 1550494"/>
              <a:gd name="connsiteY1" fmla="*/ 245505 h 653094"/>
              <a:gd name="connsiteX2" fmla="*/ 847047 w 1550494"/>
              <a:gd name="connsiteY2" fmla="*/ 51377 h 653094"/>
              <a:gd name="connsiteX3" fmla="*/ 1550494 w 1550494"/>
              <a:gd name="connsiteY3" fmla="*/ 0 h 653094"/>
              <a:gd name="connsiteX4" fmla="*/ 1310248 w 1550494"/>
              <a:gd name="connsiteY4" fmla="*/ 653094 h 653094"/>
              <a:gd name="connsiteX5" fmla="*/ 1148703 w 1550494"/>
              <a:gd name="connsiteY5" fmla="*/ 497871 h 653094"/>
              <a:gd name="connsiteX6" fmla="*/ 0 w 1550494"/>
              <a:gd name="connsiteY6" fmla="*/ 499758 h 653094"/>
              <a:gd name="connsiteX0" fmla="*/ 0 w 1550494"/>
              <a:gd name="connsiteY0" fmla="*/ 499758 h 653094"/>
              <a:gd name="connsiteX1" fmla="*/ 1002963 w 1550494"/>
              <a:gd name="connsiteY1" fmla="*/ 245505 h 653094"/>
              <a:gd name="connsiteX2" fmla="*/ 847047 w 1550494"/>
              <a:gd name="connsiteY2" fmla="*/ 51377 h 653094"/>
              <a:gd name="connsiteX3" fmla="*/ 1550494 w 1550494"/>
              <a:gd name="connsiteY3" fmla="*/ 0 h 653094"/>
              <a:gd name="connsiteX4" fmla="*/ 1310248 w 1550494"/>
              <a:gd name="connsiteY4" fmla="*/ 653094 h 653094"/>
              <a:gd name="connsiteX5" fmla="*/ 1161760 w 1550494"/>
              <a:gd name="connsiteY5" fmla="*/ 488793 h 653094"/>
              <a:gd name="connsiteX6" fmla="*/ 0 w 1550494"/>
              <a:gd name="connsiteY6" fmla="*/ 499758 h 65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494" h="653094">
                <a:moveTo>
                  <a:pt x="0" y="499758"/>
                </a:moveTo>
                <a:cubicBezTo>
                  <a:pt x="619387" y="427476"/>
                  <a:pt x="912011" y="316266"/>
                  <a:pt x="1002963" y="245505"/>
                </a:cubicBezTo>
                <a:lnTo>
                  <a:pt x="847047" y="51377"/>
                </a:lnTo>
                <a:lnTo>
                  <a:pt x="1550494" y="0"/>
                </a:lnTo>
                <a:lnTo>
                  <a:pt x="1310248" y="653094"/>
                </a:lnTo>
                <a:lnTo>
                  <a:pt x="1161760" y="488793"/>
                </a:lnTo>
                <a:cubicBezTo>
                  <a:pt x="1165301" y="476095"/>
                  <a:pt x="737149" y="763246"/>
                  <a:pt x="0" y="499758"/>
                </a:cubicBezTo>
                <a:close/>
              </a:path>
            </a:pathLst>
          </a:custGeom>
          <a:gradFill flip="none" rotWithShape="1">
            <a:gsLst>
              <a:gs pos="0">
                <a:srgbClr val="C2B2D5"/>
              </a:gs>
              <a:gs pos="98000">
                <a:srgbClr val="5F2167"/>
              </a:gs>
              <a:gs pos="52000">
                <a:srgbClr val="824AAC">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テキスト ボックス 21">
            <a:extLst>
              <a:ext uri="{FF2B5EF4-FFF2-40B4-BE49-F238E27FC236}">
                <a16:creationId xmlns:a16="http://schemas.microsoft.com/office/drawing/2014/main" id="{2664DF78-15C4-4249-91C8-2687B9752518}"/>
              </a:ext>
            </a:extLst>
          </p:cNvPr>
          <p:cNvSpPr txBox="1"/>
          <p:nvPr/>
        </p:nvSpPr>
        <p:spPr>
          <a:xfrm>
            <a:off x="8185611" y="5172480"/>
            <a:ext cx="3152775" cy="1354217"/>
          </a:xfrm>
          <a:prstGeom prst="rect">
            <a:avLst/>
          </a:prstGeom>
          <a:noFill/>
        </p:spPr>
        <p:txBody>
          <a:bodyPr wrap="square">
            <a:spAutoFit/>
          </a:bodyPr>
          <a:lstStyle/>
          <a:p>
            <a:pPr algn="ctr">
              <a:lnSpc>
                <a:spcPts val="4800"/>
              </a:lnSpc>
            </a:pPr>
            <a:r>
              <a:rPr lang="ja-JP" altLang="en-US" sz="2800" dirty="0">
                <a:solidFill>
                  <a:srgbClr val="330072"/>
                </a:solidFill>
              </a:rPr>
              <a:t>アントシアニン</a:t>
            </a:r>
            <a:endParaRPr lang="en-US" altLang="ja-JP" sz="2800" dirty="0">
              <a:solidFill>
                <a:srgbClr val="330072"/>
              </a:solidFill>
            </a:endParaRPr>
          </a:p>
          <a:p>
            <a:pPr algn="ctr">
              <a:lnSpc>
                <a:spcPts val="4800"/>
              </a:lnSpc>
            </a:pPr>
            <a:r>
              <a:rPr lang="en-US" altLang="ja-JP" sz="6000" dirty="0">
                <a:solidFill>
                  <a:srgbClr val="330072"/>
                </a:solidFill>
              </a:rPr>
              <a:t>215</a:t>
            </a:r>
            <a:r>
              <a:rPr lang="ja-JP" altLang="en-US" sz="3200" dirty="0">
                <a:solidFill>
                  <a:srgbClr val="330072"/>
                </a:solidFill>
              </a:rPr>
              <a:t>㎎ 配合</a:t>
            </a:r>
            <a:endParaRPr lang="ja-JP" altLang="en-US" sz="2800" dirty="0">
              <a:solidFill>
                <a:srgbClr val="330072"/>
              </a:solidFill>
            </a:endParaRPr>
          </a:p>
        </p:txBody>
      </p:sp>
      <p:sp>
        <p:nvSpPr>
          <p:cNvPr id="23" name="テキスト ボックス 22">
            <a:extLst>
              <a:ext uri="{FF2B5EF4-FFF2-40B4-BE49-F238E27FC236}">
                <a16:creationId xmlns:a16="http://schemas.microsoft.com/office/drawing/2014/main" id="{F2935C22-42EC-418C-BCBF-1750B22C4304}"/>
              </a:ext>
            </a:extLst>
          </p:cNvPr>
          <p:cNvSpPr txBox="1"/>
          <p:nvPr/>
        </p:nvSpPr>
        <p:spPr>
          <a:xfrm>
            <a:off x="0" y="934225"/>
            <a:ext cx="12192000" cy="688686"/>
          </a:xfrm>
          <a:prstGeom prst="rect">
            <a:avLst/>
          </a:prstGeom>
          <a:solidFill>
            <a:srgbClr val="824AAC"/>
          </a:solidFill>
        </p:spPr>
        <p:txBody>
          <a:bodyPr wrap="square" anchor="ctr" anchorCtr="0">
            <a:noAutofit/>
          </a:bodyPr>
          <a:lstStyle/>
          <a:p>
            <a:pPr algn="ctr"/>
            <a:r>
              <a:rPr lang="ja-JP" altLang="en-US" sz="3200" dirty="0">
                <a:solidFill>
                  <a:schemeClr val="bg1"/>
                </a:solidFill>
              </a:rPr>
              <a:t>デジタルライフ対策*</a:t>
            </a:r>
            <a:r>
              <a:rPr lang="en-US" altLang="ja-JP" sz="3200" baseline="30000" dirty="0">
                <a:solidFill>
                  <a:schemeClr val="bg1"/>
                </a:solidFill>
              </a:rPr>
              <a:t>2</a:t>
            </a:r>
            <a:r>
              <a:rPr lang="ja-JP" altLang="en-US" sz="3200" dirty="0">
                <a:solidFill>
                  <a:schemeClr val="bg1"/>
                </a:solidFill>
              </a:rPr>
              <a:t>から </a:t>
            </a:r>
            <a:r>
              <a:rPr lang="ja-JP" altLang="en-US" sz="3600" dirty="0">
                <a:solidFill>
                  <a:schemeClr val="bg1"/>
                </a:solidFill>
              </a:rPr>
              <a:t>➡ </a:t>
            </a:r>
            <a:r>
              <a:rPr lang="ja-JP" altLang="en-US" sz="3200" dirty="0">
                <a:solidFill>
                  <a:schemeClr val="bg1"/>
                </a:solidFill>
              </a:rPr>
              <a:t>トータル生活習慣対策*</a:t>
            </a:r>
            <a:r>
              <a:rPr lang="en-US" altLang="ja-JP" sz="3200" baseline="30000" dirty="0">
                <a:solidFill>
                  <a:schemeClr val="bg1"/>
                </a:solidFill>
              </a:rPr>
              <a:t>3</a:t>
            </a:r>
            <a:r>
              <a:rPr lang="ja-JP" altLang="en-US" sz="3200" dirty="0">
                <a:solidFill>
                  <a:schemeClr val="bg1"/>
                </a:solidFill>
              </a:rPr>
              <a:t>へ</a:t>
            </a:r>
            <a:endParaRPr lang="en-US" altLang="ja-JP" sz="3200" dirty="0">
              <a:solidFill>
                <a:schemeClr val="bg1"/>
              </a:solidFill>
            </a:endParaRPr>
          </a:p>
        </p:txBody>
      </p:sp>
      <p:sp>
        <p:nvSpPr>
          <p:cNvPr id="24" name="テキスト ボックス 23">
            <a:extLst>
              <a:ext uri="{FF2B5EF4-FFF2-40B4-BE49-F238E27FC236}">
                <a16:creationId xmlns:a16="http://schemas.microsoft.com/office/drawing/2014/main" id="{65E5FC8B-9E06-47F5-B123-FFCA78894BAB}"/>
              </a:ext>
            </a:extLst>
          </p:cNvPr>
          <p:cNvSpPr txBox="1"/>
          <p:nvPr/>
        </p:nvSpPr>
        <p:spPr>
          <a:xfrm>
            <a:off x="370781" y="407653"/>
            <a:ext cx="5836289" cy="523220"/>
          </a:xfrm>
          <a:prstGeom prst="rect">
            <a:avLst/>
          </a:prstGeom>
          <a:noFill/>
        </p:spPr>
        <p:txBody>
          <a:bodyPr wrap="square">
            <a:spAutoFit/>
          </a:bodyPr>
          <a:lstStyle/>
          <a:p>
            <a:r>
              <a:rPr lang="ja-JP" altLang="en-US" sz="2800" kern="100" dirty="0">
                <a:solidFill>
                  <a:srgbClr val="1DAFE3"/>
                </a:solidFill>
                <a:effectLst/>
                <a:latin typeface="+mn-ea"/>
                <a:cs typeface="Times New Roman" panose="02020603050405020304" pitchFamily="18" charset="0"/>
              </a:rPr>
              <a:t>アントシアニンの領域*</a:t>
            </a:r>
            <a:r>
              <a:rPr lang="en-US" altLang="ja-JP" sz="2800" kern="100" baseline="30000" dirty="0">
                <a:solidFill>
                  <a:srgbClr val="1DAFE3"/>
                </a:solidFill>
                <a:effectLst/>
                <a:latin typeface="+mn-ea"/>
                <a:cs typeface="Times New Roman" panose="02020603050405020304" pitchFamily="18" charset="0"/>
              </a:rPr>
              <a:t>1</a:t>
            </a:r>
            <a:r>
              <a:rPr lang="ja-JP" altLang="en-US" sz="2800" kern="100" dirty="0">
                <a:solidFill>
                  <a:srgbClr val="1DAFE3"/>
                </a:solidFill>
                <a:effectLst/>
                <a:latin typeface="+mn-ea"/>
                <a:cs typeface="Times New Roman" panose="02020603050405020304" pitchFamily="18" charset="0"/>
              </a:rPr>
              <a:t>は</a:t>
            </a:r>
            <a:endParaRPr lang="ja-JP" altLang="en-US" sz="2800" dirty="0">
              <a:solidFill>
                <a:srgbClr val="1DAFE3"/>
              </a:solidFill>
            </a:endParaRPr>
          </a:p>
        </p:txBody>
      </p:sp>
      <p:sp>
        <p:nvSpPr>
          <p:cNvPr id="26" name="テキスト ボックス 25">
            <a:extLst>
              <a:ext uri="{FF2B5EF4-FFF2-40B4-BE49-F238E27FC236}">
                <a16:creationId xmlns:a16="http://schemas.microsoft.com/office/drawing/2014/main" id="{EF71ED68-FE0A-4E2C-8359-14BE429A4540}"/>
              </a:ext>
            </a:extLst>
          </p:cNvPr>
          <p:cNvSpPr txBox="1"/>
          <p:nvPr/>
        </p:nvSpPr>
        <p:spPr>
          <a:xfrm>
            <a:off x="0" y="6444082"/>
            <a:ext cx="12072730" cy="400110"/>
          </a:xfrm>
          <a:prstGeom prst="rect">
            <a:avLst/>
          </a:prstGeom>
          <a:noFill/>
        </p:spPr>
        <p:txBody>
          <a:bodyPr wrap="square">
            <a:spAutoFit/>
          </a:bodyPr>
          <a:lstStyle/>
          <a:p>
            <a:r>
              <a:rPr lang="ja-JP" altLang="en-US" sz="1000" dirty="0">
                <a:solidFill>
                  <a:schemeClr val="tx1">
                    <a:lumMod val="65000"/>
                    <a:lumOff val="35000"/>
                  </a:schemeClr>
                </a:solidFill>
              </a:rPr>
              <a:t>＊</a:t>
            </a:r>
            <a:r>
              <a:rPr lang="en-US" altLang="ja-JP" sz="1000" dirty="0">
                <a:solidFill>
                  <a:schemeClr val="tx1">
                    <a:lumMod val="65000"/>
                    <a:lumOff val="35000"/>
                  </a:schemeClr>
                </a:solidFill>
              </a:rPr>
              <a:t>1</a:t>
            </a:r>
            <a:r>
              <a:rPr lang="ja-JP" altLang="en-US" sz="1000" dirty="0">
                <a:solidFill>
                  <a:schemeClr val="tx1">
                    <a:lumMod val="65000"/>
                    <a:lumOff val="35000"/>
                  </a:schemeClr>
                </a:solidFill>
              </a:rPr>
              <a:t> ニュースキンが開発・販売している栄養補助食品における、アントシアニンが消費者に与えている領域の認識のこと。　＊</a:t>
            </a:r>
            <a:r>
              <a:rPr lang="en-US" altLang="ja-JP" sz="1000" dirty="0">
                <a:solidFill>
                  <a:schemeClr val="tx1">
                    <a:lumMod val="65000"/>
                    <a:lumOff val="35000"/>
                  </a:schemeClr>
                </a:solidFill>
              </a:rPr>
              <a:t>2</a:t>
            </a:r>
            <a:r>
              <a:rPr lang="ja-JP" altLang="en-US" sz="1000" dirty="0">
                <a:solidFill>
                  <a:schemeClr val="tx1">
                    <a:lumMod val="65000"/>
                    <a:lumOff val="35000"/>
                  </a:schemeClr>
                </a:solidFill>
              </a:rPr>
              <a:t> パソコンやテレビの画面を見る機会が多い方の健康を保つためのサポート。　</a:t>
            </a:r>
            <a:endParaRPr lang="en-US" altLang="ja-JP" sz="1000" dirty="0">
              <a:solidFill>
                <a:schemeClr val="tx1">
                  <a:lumMod val="65000"/>
                  <a:lumOff val="35000"/>
                </a:schemeClr>
              </a:solidFill>
            </a:endParaRPr>
          </a:p>
          <a:p>
            <a:r>
              <a:rPr lang="ja-JP" altLang="en-US" sz="1000" dirty="0">
                <a:solidFill>
                  <a:schemeClr val="tx1">
                    <a:lumMod val="65000"/>
                    <a:lumOff val="35000"/>
                  </a:schemeClr>
                </a:solidFill>
              </a:rPr>
              <a:t>＊</a:t>
            </a:r>
            <a:r>
              <a:rPr lang="en-US" altLang="ja-JP" sz="1000" dirty="0">
                <a:solidFill>
                  <a:schemeClr val="tx1">
                    <a:lumMod val="65000"/>
                    <a:lumOff val="35000"/>
                  </a:schemeClr>
                </a:solidFill>
              </a:rPr>
              <a:t>3</a:t>
            </a:r>
            <a:r>
              <a:rPr lang="ja-JP" altLang="en-US" sz="1000" dirty="0">
                <a:solidFill>
                  <a:schemeClr val="tx1">
                    <a:lumMod val="65000"/>
                    <a:lumOff val="35000"/>
                  </a:schemeClr>
                </a:solidFill>
              </a:rPr>
              <a:t> デジタルライフに限らず、さまざまな生活習慣が気になる方の健康を保つためのサポート。</a:t>
            </a:r>
          </a:p>
        </p:txBody>
      </p:sp>
      <p:pic>
        <p:nvPicPr>
          <p:cNvPr id="2" name="図 1">
            <a:extLst>
              <a:ext uri="{FF2B5EF4-FFF2-40B4-BE49-F238E27FC236}">
                <a16:creationId xmlns:a16="http://schemas.microsoft.com/office/drawing/2014/main" id="{E9CE598E-1CE5-4519-8A80-6DC7A7663295}"/>
              </a:ext>
            </a:extLst>
          </p:cNvPr>
          <p:cNvPicPr>
            <a:picLocks noChangeAspect="1"/>
          </p:cNvPicPr>
          <p:nvPr/>
        </p:nvPicPr>
        <p:blipFill rotWithShape="1">
          <a:blip r:embed="rId5"/>
          <a:srcRect l="16698" r="16698"/>
          <a:stretch/>
        </p:blipFill>
        <p:spPr>
          <a:xfrm>
            <a:off x="682793" y="2673722"/>
            <a:ext cx="2304000" cy="2304000"/>
          </a:xfrm>
          <a:prstGeom prst="flowChartConnector">
            <a:avLst/>
          </a:prstGeom>
          <a:ln w="57150">
            <a:solidFill>
              <a:srgbClr val="C2B2D5"/>
            </a:solidFill>
          </a:ln>
        </p:spPr>
      </p:pic>
    </p:spTree>
    <p:extLst>
      <p:ext uri="{BB962C8B-B14F-4D97-AF65-F5344CB8AC3E}">
        <p14:creationId xmlns:p14="http://schemas.microsoft.com/office/powerpoint/2010/main" val="322344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grpId="0" nodeType="clickEffect">
                                  <p:stCondLst>
                                    <p:cond delay="0"/>
                                  </p:stCondLst>
                                  <p:childTnLst>
                                    <p:animMotion origin="layout" path="M -0.11745 0.11829 L -1.04167E-6 1.85185E-6 " pathEditMode="relative" rAng="0" ptsTypes="AA">
                                      <p:cBhvr>
                                        <p:cTn id="6" dur="2000" fill="hold"/>
                                        <p:tgtEl>
                                          <p:spTgt spid="21"/>
                                        </p:tgtEl>
                                        <p:attrNameLst>
                                          <p:attrName>ppt_x</p:attrName>
                                          <p:attrName>ppt_y</p:attrName>
                                        </p:attrNameLst>
                                      </p:cBhvr>
                                      <p:rCtr x="5872" y="-5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2" descr="テキスト, ホワイトボード&#10;&#10;自動的に生成された説明">
            <a:extLst>
              <a:ext uri="{FF2B5EF4-FFF2-40B4-BE49-F238E27FC236}">
                <a16:creationId xmlns:a16="http://schemas.microsoft.com/office/drawing/2014/main" id="{0AB5B7B0-9132-4AE9-84AD-BCE182688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7080" y="565661"/>
            <a:ext cx="4824000" cy="4824000"/>
          </a:xfrm>
          <a:prstGeom prst="rect">
            <a:avLst/>
          </a:prstGeom>
        </p:spPr>
      </p:pic>
      <p:sp>
        <p:nvSpPr>
          <p:cNvPr id="11" name="テキスト ボックス 10">
            <a:extLst>
              <a:ext uri="{FF2B5EF4-FFF2-40B4-BE49-F238E27FC236}">
                <a16:creationId xmlns:a16="http://schemas.microsoft.com/office/drawing/2014/main" id="{4C20EA3B-CBE2-48D6-BAA8-338B4E4A04AC}"/>
              </a:ext>
            </a:extLst>
          </p:cNvPr>
          <p:cNvSpPr txBox="1"/>
          <p:nvPr/>
        </p:nvSpPr>
        <p:spPr>
          <a:xfrm>
            <a:off x="370927" y="2947668"/>
            <a:ext cx="660480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000" dirty="0">
                <a:solidFill>
                  <a:schemeClr val="tx1">
                    <a:lumMod val="65000"/>
                    <a:lumOff val="35000"/>
                  </a:schemeClr>
                </a:solidFill>
              </a:rPr>
              <a:t>チカラのある</a:t>
            </a:r>
            <a:r>
              <a:rPr lang="en-US" altLang="ja-JP" sz="3000" dirty="0">
                <a:solidFill>
                  <a:schemeClr val="tx1">
                    <a:lumMod val="65000"/>
                    <a:lumOff val="35000"/>
                  </a:schemeClr>
                </a:solidFill>
              </a:rPr>
              <a:t>2</a:t>
            </a:r>
            <a:r>
              <a:rPr lang="ja-JP" altLang="en-US" sz="3000" dirty="0">
                <a:solidFill>
                  <a:schemeClr val="tx1">
                    <a:lumMod val="65000"/>
                    <a:lumOff val="35000"/>
                  </a:schemeClr>
                </a:solidFill>
              </a:rPr>
              <a:t>種のアントシアニンを特定。高配合*を実現</a:t>
            </a:r>
            <a:r>
              <a:rPr kumimoji="1" lang="ja-JP" altLang="en-US" sz="3000" b="0" i="0" u="none" strike="noStrike" kern="1200" cap="none" spc="0" normalizeH="0" baseline="0" noProof="0" dirty="0">
                <a:ln>
                  <a:noFill/>
                </a:ln>
                <a:solidFill>
                  <a:prstClr val="black">
                    <a:lumMod val="65000"/>
                    <a:lumOff val="35000"/>
                  </a:prstClr>
                </a:solidFill>
                <a:effectLst/>
                <a:uLnTx/>
                <a:uFillTx/>
                <a:latin typeface="Verlag Book"/>
                <a:ea typeface="小塚ゴシック Pro R"/>
                <a:cs typeface="+mn-cs"/>
              </a:rPr>
              <a:t>。</a:t>
            </a:r>
          </a:p>
        </p:txBody>
      </p:sp>
      <p:grpSp>
        <p:nvGrpSpPr>
          <p:cNvPr id="12" name="グループ化 11">
            <a:extLst>
              <a:ext uri="{FF2B5EF4-FFF2-40B4-BE49-F238E27FC236}">
                <a16:creationId xmlns:a16="http://schemas.microsoft.com/office/drawing/2014/main" id="{EDC33EA2-46ED-4967-A04D-8C0137A861DF}"/>
              </a:ext>
            </a:extLst>
          </p:cNvPr>
          <p:cNvGrpSpPr/>
          <p:nvPr/>
        </p:nvGrpSpPr>
        <p:grpSpPr>
          <a:xfrm>
            <a:off x="0" y="-13648"/>
            <a:ext cx="12192000" cy="1145202"/>
            <a:chOff x="-600" y="-12934"/>
            <a:chExt cx="12192000" cy="1145202"/>
          </a:xfrm>
        </p:grpSpPr>
        <p:sp>
          <p:nvSpPr>
            <p:cNvPr id="13" name="テキスト ボックス 12">
              <a:extLst>
                <a:ext uri="{FF2B5EF4-FFF2-40B4-BE49-F238E27FC236}">
                  <a16:creationId xmlns:a16="http://schemas.microsoft.com/office/drawing/2014/main" id="{F9A5A695-5861-437E-AFA9-B74FD33CA42F}"/>
                </a:ext>
              </a:extLst>
            </p:cNvPr>
            <p:cNvSpPr txBox="1"/>
            <p:nvPr/>
          </p:nvSpPr>
          <p:spPr>
            <a:xfrm>
              <a:off x="-600" y="482"/>
              <a:ext cx="12192000" cy="1131786"/>
            </a:xfrm>
            <a:prstGeom prst="rect">
              <a:avLst/>
            </a:prstGeom>
            <a:gradFill flip="none" rotWithShape="1">
              <a:gsLst>
                <a:gs pos="46000">
                  <a:srgbClr val="7AD1EF"/>
                </a:gs>
                <a:gs pos="100000">
                  <a:srgbClr val="1DAFE3"/>
                </a:gs>
              </a:gsLst>
              <a:lin ang="10800000" scaled="1"/>
              <a:tileRect/>
            </a:gradFill>
          </p:spPr>
          <p:txBody>
            <a:bodyPr wrap="square" anchor="ctr" anchorCtr="0">
              <a:noAutofit/>
            </a:bodyPr>
            <a:lstStyle/>
            <a:p>
              <a:pPr algn="ctr"/>
              <a:endParaRPr lang="en-US" altLang="ja-JP" sz="3200" dirty="0">
                <a:solidFill>
                  <a:schemeClr val="bg1"/>
                </a:solidFill>
              </a:endParaRPr>
            </a:p>
          </p:txBody>
        </p:sp>
        <p:sp>
          <p:nvSpPr>
            <p:cNvPr id="14" name="テキスト ボックス 13">
              <a:extLst>
                <a:ext uri="{FF2B5EF4-FFF2-40B4-BE49-F238E27FC236}">
                  <a16:creationId xmlns:a16="http://schemas.microsoft.com/office/drawing/2014/main" id="{A1549D32-E0D7-491B-8B66-7AC613ED8AF0}"/>
                </a:ext>
              </a:extLst>
            </p:cNvPr>
            <p:cNvSpPr txBox="1"/>
            <p:nvPr/>
          </p:nvSpPr>
          <p:spPr>
            <a:xfrm>
              <a:off x="5867400" y="-12934"/>
              <a:ext cx="6324000" cy="1131786"/>
            </a:xfrm>
            <a:prstGeom prst="rect">
              <a:avLst/>
            </a:prstGeom>
            <a:gradFill flip="none" rotWithShape="1">
              <a:gsLst>
                <a:gs pos="28000">
                  <a:srgbClr val="7AD1EF"/>
                </a:gs>
                <a:gs pos="100000">
                  <a:srgbClr val="1DAFE3"/>
                </a:gs>
              </a:gsLst>
              <a:lin ang="13500000" scaled="1"/>
              <a:tileRect/>
            </a:gradFill>
          </p:spPr>
          <p:txBody>
            <a:bodyPr wrap="square" anchor="ctr" anchorCtr="0">
              <a:noAutofit/>
            </a:bodyPr>
            <a:lstStyle/>
            <a:p>
              <a:pPr algn="ctr"/>
              <a:endParaRPr lang="en-US" altLang="ja-JP" sz="3200" dirty="0">
                <a:gradFill flip="none" rotWithShape="1">
                  <a:gsLst>
                    <a:gs pos="47000">
                      <a:srgbClr val="7AD1EF"/>
                    </a:gs>
                    <a:gs pos="100000">
                      <a:srgbClr val="44BDE8"/>
                    </a:gs>
                  </a:gsLst>
                  <a:lin ang="5400000" scaled="1"/>
                  <a:tileRect/>
                </a:gradFill>
              </a:endParaRPr>
            </a:p>
          </p:txBody>
        </p:sp>
      </p:grpSp>
      <p:grpSp>
        <p:nvGrpSpPr>
          <p:cNvPr id="5" name="グループ化 4">
            <a:extLst>
              <a:ext uri="{FF2B5EF4-FFF2-40B4-BE49-F238E27FC236}">
                <a16:creationId xmlns:a16="http://schemas.microsoft.com/office/drawing/2014/main" id="{C143F10A-DB58-4E8E-9284-8E86189BDEBE}"/>
              </a:ext>
            </a:extLst>
          </p:cNvPr>
          <p:cNvGrpSpPr/>
          <p:nvPr/>
        </p:nvGrpSpPr>
        <p:grpSpPr>
          <a:xfrm>
            <a:off x="212656" y="269032"/>
            <a:ext cx="6496488" cy="646331"/>
            <a:chOff x="212656" y="269032"/>
            <a:chExt cx="6496488" cy="646331"/>
          </a:xfrm>
        </p:grpSpPr>
        <p:sp>
          <p:nvSpPr>
            <p:cNvPr id="15" name="テキスト ボックス 14">
              <a:extLst>
                <a:ext uri="{FF2B5EF4-FFF2-40B4-BE49-F238E27FC236}">
                  <a16:creationId xmlns:a16="http://schemas.microsoft.com/office/drawing/2014/main" id="{61E28FA2-D774-483A-8FB1-84919B556CBA}"/>
                </a:ext>
              </a:extLst>
            </p:cNvPr>
            <p:cNvSpPr txBox="1"/>
            <p:nvPr/>
          </p:nvSpPr>
          <p:spPr>
            <a:xfrm>
              <a:off x="212656" y="330588"/>
              <a:ext cx="2347269" cy="584775"/>
            </a:xfrm>
            <a:prstGeom prst="rect">
              <a:avLst/>
            </a:prstGeom>
            <a:noFill/>
          </p:spPr>
          <p:txBody>
            <a:bodyPr wrap="square" rtlCol="0">
              <a:spAutoFit/>
            </a:bodyPr>
            <a:lstStyle/>
            <a:p>
              <a:pPr algn="ctr"/>
              <a:r>
                <a:rPr kumimoji="1" lang="ja-JP" altLang="en-US" sz="3200" dirty="0">
                  <a:solidFill>
                    <a:schemeClr val="bg1"/>
                  </a:solidFill>
                </a:rPr>
                <a:t>特長３</a:t>
              </a:r>
            </a:p>
          </p:txBody>
        </p:sp>
        <p:sp>
          <p:nvSpPr>
            <p:cNvPr id="16" name="テキスト ボックス 15">
              <a:extLst>
                <a:ext uri="{FF2B5EF4-FFF2-40B4-BE49-F238E27FC236}">
                  <a16:creationId xmlns:a16="http://schemas.microsoft.com/office/drawing/2014/main" id="{8549B413-051C-4B56-BC94-859DE4B51D5F}"/>
                </a:ext>
              </a:extLst>
            </p:cNvPr>
            <p:cNvSpPr txBox="1"/>
            <p:nvPr/>
          </p:nvSpPr>
          <p:spPr>
            <a:xfrm>
              <a:off x="2271051" y="269032"/>
              <a:ext cx="4438093" cy="646331"/>
            </a:xfrm>
            <a:prstGeom prst="rect">
              <a:avLst/>
            </a:prstGeom>
            <a:noFill/>
          </p:spPr>
          <p:txBody>
            <a:bodyPr wrap="square">
              <a:spAutoFit/>
            </a:bodyPr>
            <a:lstStyle/>
            <a:p>
              <a:pPr algn="ctr">
                <a:spcBef>
                  <a:spcPts val="1200"/>
                </a:spcBef>
              </a:pPr>
              <a:r>
                <a:rPr lang="ja-JP" altLang="en-US" sz="3600" dirty="0">
                  <a:solidFill>
                    <a:schemeClr val="bg1"/>
                  </a:solidFill>
                  <a:latin typeface="+mn-ea"/>
                </a:rPr>
                <a:t>パワー</a:t>
              </a:r>
              <a:r>
                <a:rPr lang="ja-JP" altLang="en-US" sz="3600" b="0" i="0" u="none" strike="noStrike" baseline="0" dirty="0">
                  <a:solidFill>
                    <a:schemeClr val="bg1"/>
                  </a:solidFill>
                  <a:latin typeface="+mn-ea"/>
                </a:rPr>
                <a:t>を究める</a:t>
              </a:r>
              <a:endParaRPr lang="ja-JP" altLang="en-US" sz="3600" dirty="0">
                <a:solidFill>
                  <a:schemeClr val="bg1"/>
                </a:solidFill>
                <a:latin typeface="+mn-ea"/>
              </a:endParaRPr>
            </a:p>
          </p:txBody>
        </p:sp>
      </p:grpSp>
      <p:cxnSp>
        <p:nvCxnSpPr>
          <p:cNvPr id="17" name="直線コネクタ 16">
            <a:extLst>
              <a:ext uri="{FF2B5EF4-FFF2-40B4-BE49-F238E27FC236}">
                <a16:creationId xmlns:a16="http://schemas.microsoft.com/office/drawing/2014/main" id="{EC8BC48C-2016-4A58-B17B-256FFF5C8AB4}"/>
              </a:ext>
            </a:extLst>
          </p:cNvPr>
          <p:cNvCxnSpPr>
            <a:cxnSpLocks/>
          </p:cNvCxnSpPr>
          <p:nvPr/>
        </p:nvCxnSpPr>
        <p:spPr>
          <a:xfrm>
            <a:off x="0" y="4040273"/>
            <a:ext cx="7023652" cy="0"/>
          </a:xfrm>
          <a:prstGeom prst="line">
            <a:avLst/>
          </a:prstGeom>
          <a:ln w="76200">
            <a:solidFill>
              <a:srgbClr val="824AAC"/>
            </a:solidFill>
          </a:ln>
        </p:spPr>
        <p:style>
          <a:lnRef idx="1">
            <a:schemeClr val="accent1"/>
          </a:lnRef>
          <a:fillRef idx="0">
            <a:schemeClr val="accent1"/>
          </a:fillRef>
          <a:effectRef idx="0">
            <a:schemeClr val="accent1"/>
          </a:effectRef>
          <a:fontRef idx="minor">
            <a:schemeClr val="tx1"/>
          </a:fontRef>
        </p:style>
      </p:cxnSp>
      <p:grpSp>
        <p:nvGrpSpPr>
          <p:cNvPr id="18" name="グループ化 17">
            <a:extLst>
              <a:ext uri="{FF2B5EF4-FFF2-40B4-BE49-F238E27FC236}">
                <a16:creationId xmlns:a16="http://schemas.microsoft.com/office/drawing/2014/main" id="{8EA29E47-F13C-486D-A6B6-5D0A5F6349D3}"/>
              </a:ext>
            </a:extLst>
          </p:cNvPr>
          <p:cNvGrpSpPr>
            <a:grpSpLocks noChangeAspect="1"/>
          </p:cNvGrpSpPr>
          <p:nvPr/>
        </p:nvGrpSpPr>
        <p:grpSpPr>
          <a:xfrm rot="921315">
            <a:off x="7360774" y="3891336"/>
            <a:ext cx="4360131" cy="2996650"/>
            <a:chOff x="1014866" y="227849"/>
            <a:chExt cx="4414554" cy="3034055"/>
          </a:xfrm>
        </p:grpSpPr>
        <p:pic>
          <p:nvPicPr>
            <p:cNvPr id="19" name="Picture 2">
              <a:extLst>
                <a:ext uri="{FF2B5EF4-FFF2-40B4-BE49-F238E27FC236}">
                  <a16:creationId xmlns:a16="http://schemas.microsoft.com/office/drawing/2014/main" id="{670B052A-82E6-4D72-98F6-278765D40313}"/>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817121">
              <a:off x="3155738" y="227849"/>
              <a:ext cx="2273682" cy="1512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8817F2DF-7F27-4E67-B0DC-F87427FC4524}"/>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912504">
              <a:off x="1014866" y="1694582"/>
              <a:ext cx="2332326" cy="1567322"/>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テキスト ボックス 21">
            <a:extLst>
              <a:ext uri="{FF2B5EF4-FFF2-40B4-BE49-F238E27FC236}">
                <a16:creationId xmlns:a16="http://schemas.microsoft.com/office/drawing/2014/main" id="{A131DC9A-0FA8-4F8E-9639-FBD8345387BA}"/>
              </a:ext>
            </a:extLst>
          </p:cNvPr>
          <p:cNvSpPr txBox="1"/>
          <p:nvPr/>
        </p:nvSpPr>
        <p:spPr>
          <a:xfrm>
            <a:off x="125249" y="6610793"/>
            <a:ext cx="6923781" cy="252395"/>
          </a:xfrm>
          <a:prstGeom prst="rect">
            <a:avLst/>
          </a:prstGeom>
          <a:noFill/>
        </p:spPr>
        <p:txBody>
          <a:bodyPr wrap="square">
            <a:spAutoFit/>
          </a:bodyPr>
          <a:lstStyle/>
          <a:p>
            <a:r>
              <a:rPr lang="ja-JP" altLang="en-US" sz="1000" dirty="0">
                <a:solidFill>
                  <a:schemeClr val="tx1">
                    <a:lumMod val="65000"/>
                    <a:lumOff val="35000"/>
                  </a:schemeClr>
                </a:solidFill>
              </a:rPr>
              <a:t>＊ </a:t>
            </a:r>
            <a:r>
              <a:rPr lang="en-US" altLang="ja-JP" sz="1000" dirty="0">
                <a:solidFill>
                  <a:schemeClr val="tx1">
                    <a:lumMod val="65000"/>
                    <a:lumOff val="35000"/>
                  </a:schemeClr>
                </a:solidFill>
              </a:rPr>
              <a:t>ageLOC</a:t>
            </a:r>
            <a:r>
              <a:rPr lang="ja-JP" altLang="en-US" sz="1000" dirty="0">
                <a:solidFill>
                  <a:schemeClr val="tx1">
                    <a:lumMod val="65000"/>
                    <a:lumOff val="35000"/>
                  </a:schemeClr>
                </a:solidFill>
              </a:rPr>
              <a:t> アントシアニン ブレンドに、シアニジンとデルフィニジンを約</a:t>
            </a:r>
            <a:r>
              <a:rPr lang="en-US" altLang="ja-JP" sz="1000" dirty="0">
                <a:solidFill>
                  <a:schemeClr val="tx1">
                    <a:lumMod val="65000"/>
                    <a:lumOff val="35000"/>
                  </a:schemeClr>
                </a:solidFill>
              </a:rPr>
              <a:t>90</a:t>
            </a:r>
            <a:r>
              <a:rPr lang="ja-JP" altLang="en-US" sz="1000" dirty="0">
                <a:solidFill>
                  <a:schemeClr val="tx1">
                    <a:lumMod val="65000"/>
                    <a:lumOff val="35000"/>
                  </a:schemeClr>
                </a:solidFill>
              </a:rPr>
              <a:t>％含有すること（ニュースキン調べ）。</a:t>
            </a:r>
          </a:p>
        </p:txBody>
      </p:sp>
    </p:spTree>
    <p:extLst>
      <p:ext uri="{BB962C8B-B14F-4D97-AF65-F5344CB8AC3E}">
        <p14:creationId xmlns:p14="http://schemas.microsoft.com/office/powerpoint/2010/main" val="1278135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a:extLst>
              <a:ext uri="{FF2B5EF4-FFF2-40B4-BE49-F238E27FC236}">
                <a16:creationId xmlns:a16="http://schemas.microsoft.com/office/drawing/2014/main" id="{F2935C22-42EC-418C-BCBF-1750B22C4304}"/>
              </a:ext>
            </a:extLst>
          </p:cNvPr>
          <p:cNvSpPr txBox="1"/>
          <p:nvPr/>
        </p:nvSpPr>
        <p:spPr>
          <a:xfrm>
            <a:off x="0" y="934225"/>
            <a:ext cx="12192000" cy="688686"/>
          </a:xfrm>
          <a:prstGeom prst="rect">
            <a:avLst/>
          </a:prstGeom>
          <a:solidFill>
            <a:srgbClr val="824AAC"/>
          </a:solidFill>
        </p:spPr>
        <p:txBody>
          <a:bodyPr wrap="square" anchor="ctr" anchorCtr="0">
            <a:noAutofit/>
          </a:bodyPr>
          <a:lstStyle/>
          <a:p>
            <a:pPr algn="ctr"/>
            <a:r>
              <a:rPr lang="ja-JP" altLang="en-US" sz="3200" dirty="0">
                <a:solidFill>
                  <a:schemeClr val="bg1"/>
                </a:solidFill>
              </a:rPr>
              <a:t>「シアニジン」と「デルフィニジン」</a:t>
            </a:r>
            <a:endParaRPr lang="en-US" altLang="ja-JP" sz="3200" dirty="0">
              <a:solidFill>
                <a:schemeClr val="bg1"/>
              </a:solidFill>
            </a:endParaRPr>
          </a:p>
        </p:txBody>
      </p:sp>
      <p:sp>
        <p:nvSpPr>
          <p:cNvPr id="24" name="テキスト ボックス 23">
            <a:extLst>
              <a:ext uri="{FF2B5EF4-FFF2-40B4-BE49-F238E27FC236}">
                <a16:creationId xmlns:a16="http://schemas.microsoft.com/office/drawing/2014/main" id="{65E5FC8B-9E06-47F5-B123-FFCA78894BAB}"/>
              </a:ext>
            </a:extLst>
          </p:cNvPr>
          <p:cNvSpPr txBox="1"/>
          <p:nvPr/>
        </p:nvSpPr>
        <p:spPr>
          <a:xfrm>
            <a:off x="370781" y="407653"/>
            <a:ext cx="5836289" cy="523220"/>
          </a:xfrm>
          <a:prstGeom prst="rect">
            <a:avLst/>
          </a:prstGeom>
          <a:noFill/>
        </p:spPr>
        <p:txBody>
          <a:bodyPr wrap="square">
            <a:spAutoFit/>
          </a:bodyPr>
          <a:lstStyle/>
          <a:p>
            <a:r>
              <a:rPr lang="en-US" altLang="ja-JP" sz="2800" kern="100" dirty="0">
                <a:solidFill>
                  <a:srgbClr val="1DAFE3"/>
                </a:solidFill>
                <a:effectLst/>
                <a:latin typeface="+mn-ea"/>
                <a:cs typeface="Times New Roman" panose="02020603050405020304" pitchFamily="18" charset="0"/>
              </a:rPr>
              <a:t>2</a:t>
            </a:r>
            <a:r>
              <a:rPr lang="ja-JP" altLang="en-US" sz="2800" kern="100" dirty="0">
                <a:solidFill>
                  <a:srgbClr val="1DAFE3"/>
                </a:solidFill>
                <a:effectLst/>
                <a:latin typeface="+mn-ea"/>
                <a:cs typeface="Times New Roman" panose="02020603050405020304" pitchFamily="18" charset="0"/>
              </a:rPr>
              <a:t>種の紫のチカラとは</a:t>
            </a:r>
            <a:endParaRPr lang="ja-JP" altLang="en-US" sz="2800" dirty="0">
              <a:solidFill>
                <a:srgbClr val="1DAFE3"/>
              </a:solidFill>
            </a:endParaRPr>
          </a:p>
        </p:txBody>
      </p:sp>
      <p:sp>
        <p:nvSpPr>
          <p:cNvPr id="7" name="正方形/長方形 6">
            <a:extLst>
              <a:ext uri="{FF2B5EF4-FFF2-40B4-BE49-F238E27FC236}">
                <a16:creationId xmlns:a16="http://schemas.microsoft.com/office/drawing/2014/main" id="{673BD09A-AF02-4EB5-B4AB-67F5FABF14CC}"/>
              </a:ext>
            </a:extLst>
          </p:cNvPr>
          <p:cNvSpPr/>
          <p:nvPr/>
        </p:nvSpPr>
        <p:spPr>
          <a:xfrm>
            <a:off x="0" y="2296246"/>
            <a:ext cx="12192000" cy="3657600"/>
          </a:xfrm>
          <a:prstGeom prst="rect">
            <a:avLst/>
          </a:prstGeom>
          <a:solidFill>
            <a:srgbClr val="C2B2D5">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Picture 2">
            <a:extLst>
              <a:ext uri="{FF2B5EF4-FFF2-40B4-BE49-F238E27FC236}">
                <a16:creationId xmlns:a16="http://schemas.microsoft.com/office/drawing/2014/main" id="{91A35E91-0E14-4ED2-89E4-64E9D6B4CA29}"/>
              </a:ext>
            </a:extLst>
          </p:cNvPr>
          <p:cNvPicPr>
            <a:picLocks noChangeAspect="1" noChangeArrowheads="1"/>
          </p:cNvPicPr>
          <p:nvPr/>
        </p:nvPicPr>
        <p:blipFill>
          <a:blip r:embed="rId3">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1246485" y="2638387"/>
            <a:ext cx="3735327" cy="2484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Delphinidin.svg">
            <a:extLst>
              <a:ext uri="{FF2B5EF4-FFF2-40B4-BE49-F238E27FC236}">
                <a16:creationId xmlns:a16="http://schemas.microsoft.com/office/drawing/2014/main" id="{1025EEBE-3813-4F5E-B235-09D764767A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6634" y="2584387"/>
            <a:ext cx="3846797" cy="2592000"/>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a:extLst>
              <a:ext uri="{FF2B5EF4-FFF2-40B4-BE49-F238E27FC236}">
                <a16:creationId xmlns:a16="http://schemas.microsoft.com/office/drawing/2014/main" id="{7843F8D0-4D54-4E42-B1C8-BA0F04D3EF61}"/>
              </a:ext>
            </a:extLst>
          </p:cNvPr>
          <p:cNvSpPr txBox="1"/>
          <p:nvPr/>
        </p:nvSpPr>
        <p:spPr>
          <a:xfrm>
            <a:off x="1967087" y="5331556"/>
            <a:ext cx="2483256" cy="523220"/>
          </a:xfrm>
          <a:prstGeom prst="rect">
            <a:avLst/>
          </a:prstGeom>
          <a:noFill/>
        </p:spPr>
        <p:txBody>
          <a:bodyPr wrap="square">
            <a:spAutoFit/>
          </a:bodyPr>
          <a:lstStyle/>
          <a:p>
            <a:pPr algn="ctr"/>
            <a:r>
              <a:rPr lang="ja-JP" altLang="en-US" sz="2800" kern="100" dirty="0">
                <a:solidFill>
                  <a:srgbClr val="330072"/>
                </a:solidFill>
                <a:effectLst/>
                <a:latin typeface="+mn-ea"/>
                <a:cs typeface="Times New Roman" panose="02020603050405020304" pitchFamily="18" charset="0"/>
              </a:rPr>
              <a:t>シアニジン</a:t>
            </a:r>
            <a:endParaRPr lang="ja-JP" altLang="en-US" sz="2800" dirty="0">
              <a:solidFill>
                <a:srgbClr val="330072"/>
              </a:solidFill>
            </a:endParaRPr>
          </a:p>
        </p:txBody>
      </p:sp>
      <p:sp>
        <p:nvSpPr>
          <p:cNvPr id="29" name="テキスト ボックス 28">
            <a:extLst>
              <a:ext uri="{FF2B5EF4-FFF2-40B4-BE49-F238E27FC236}">
                <a16:creationId xmlns:a16="http://schemas.microsoft.com/office/drawing/2014/main" id="{D3B64404-E1AA-430E-951A-ED7D2FE2FD0C}"/>
              </a:ext>
            </a:extLst>
          </p:cNvPr>
          <p:cNvSpPr txBox="1"/>
          <p:nvPr/>
        </p:nvSpPr>
        <p:spPr>
          <a:xfrm>
            <a:off x="7854186" y="5326502"/>
            <a:ext cx="2802573" cy="523220"/>
          </a:xfrm>
          <a:prstGeom prst="rect">
            <a:avLst/>
          </a:prstGeom>
          <a:noFill/>
        </p:spPr>
        <p:txBody>
          <a:bodyPr wrap="square">
            <a:spAutoFit/>
          </a:bodyPr>
          <a:lstStyle/>
          <a:p>
            <a:pPr algn="ctr"/>
            <a:r>
              <a:rPr lang="ja-JP" altLang="en-US" sz="2800" kern="100" dirty="0">
                <a:solidFill>
                  <a:srgbClr val="330072"/>
                </a:solidFill>
                <a:latin typeface="+mn-ea"/>
                <a:cs typeface="Times New Roman" panose="02020603050405020304" pitchFamily="18" charset="0"/>
              </a:rPr>
              <a:t>デルフィニジン</a:t>
            </a:r>
            <a:endParaRPr lang="ja-JP" altLang="en-US" sz="2800" dirty="0">
              <a:solidFill>
                <a:srgbClr val="330072"/>
              </a:solidFill>
            </a:endParaRPr>
          </a:p>
        </p:txBody>
      </p:sp>
    </p:spTree>
    <p:extLst>
      <p:ext uri="{BB962C8B-B14F-4D97-AF65-F5344CB8AC3E}">
        <p14:creationId xmlns:p14="http://schemas.microsoft.com/office/powerpoint/2010/main" val="3199998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4C733D71-C0F1-4DC3-889E-713575A06AA9}"/>
              </a:ext>
            </a:extLst>
          </p:cNvPr>
          <p:cNvGrpSpPr>
            <a:grpSpLocks noChangeAspect="1"/>
          </p:cNvGrpSpPr>
          <p:nvPr/>
        </p:nvGrpSpPr>
        <p:grpSpPr>
          <a:xfrm>
            <a:off x="8065304" y="2504361"/>
            <a:ext cx="3168878" cy="3351522"/>
            <a:chOff x="8075256" y="2917384"/>
            <a:chExt cx="2552462" cy="2699576"/>
          </a:xfrm>
        </p:grpSpPr>
        <p:grpSp>
          <p:nvGrpSpPr>
            <p:cNvPr id="78" name="グループ化 77">
              <a:extLst>
                <a:ext uri="{FF2B5EF4-FFF2-40B4-BE49-F238E27FC236}">
                  <a16:creationId xmlns:a16="http://schemas.microsoft.com/office/drawing/2014/main" id="{C96C4F41-B8E1-433E-8877-52F401D505C3}"/>
                </a:ext>
              </a:extLst>
            </p:cNvPr>
            <p:cNvGrpSpPr>
              <a:grpSpLocks noChangeAspect="1"/>
            </p:cNvGrpSpPr>
            <p:nvPr/>
          </p:nvGrpSpPr>
          <p:grpSpPr>
            <a:xfrm>
              <a:off x="8075256" y="2917384"/>
              <a:ext cx="2552462" cy="2699576"/>
              <a:chOff x="8054235" y="2461087"/>
              <a:chExt cx="3358501" cy="3552073"/>
            </a:xfrm>
          </p:grpSpPr>
          <p:pic>
            <p:nvPicPr>
              <p:cNvPr id="79" name="図 78" descr="皿の上にある数種類のフルーツ&#10;&#10;中程度の精度で自動的に生成された説明">
                <a:extLst>
                  <a:ext uri="{FF2B5EF4-FFF2-40B4-BE49-F238E27FC236}">
                    <a16:creationId xmlns:a16="http://schemas.microsoft.com/office/drawing/2014/main" id="{A324125E-4DC7-4CE2-81CC-849CB89160E3}"/>
                  </a:ext>
                </a:extLst>
              </p:cNvPr>
              <p:cNvPicPr>
                <a:picLocks noChangeAspect="1"/>
              </p:cNvPicPr>
              <p:nvPr/>
            </p:nvPicPr>
            <p:blipFill rotWithShape="1">
              <a:blip r:embed="rId3">
                <a:extLst>
                  <a:ext uri="{28A0092B-C50C-407E-A947-70E740481C1C}">
                    <a14:useLocalDpi xmlns:a14="http://schemas.microsoft.com/office/drawing/2010/main" val="0"/>
                  </a:ext>
                </a:extLst>
              </a:blip>
              <a:srcRect l="2698" t="37255" r="49086" b="12976"/>
              <a:stretch/>
            </p:blipFill>
            <p:spPr>
              <a:xfrm>
                <a:off x="8054235" y="2763624"/>
                <a:ext cx="3148137" cy="3249536"/>
              </a:xfrm>
              <a:prstGeom prst="rect">
                <a:avLst/>
              </a:prstGeom>
            </p:spPr>
          </p:pic>
          <p:sp>
            <p:nvSpPr>
              <p:cNvPr id="80" name="正方形/長方形 79">
                <a:extLst>
                  <a:ext uri="{FF2B5EF4-FFF2-40B4-BE49-F238E27FC236}">
                    <a16:creationId xmlns:a16="http://schemas.microsoft.com/office/drawing/2014/main" id="{2906FE3D-49DA-405B-BD77-7EC5B4FF39A0}"/>
                  </a:ext>
                </a:extLst>
              </p:cNvPr>
              <p:cNvSpPr/>
              <p:nvPr/>
            </p:nvSpPr>
            <p:spPr>
              <a:xfrm rot="19150121">
                <a:off x="10674006" y="2461087"/>
                <a:ext cx="738730" cy="1021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3" name="テキスト ボックス 52">
              <a:extLst>
                <a:ext uri="{FF2B5EF4-FFF2-40B4-BE49-F238E27FC236}">
                  <a16:creationId xmlns:a16="http://schemas.microsoft.com/office/drawing/2014/main" id="{16AC80C7-50C9-430B-AA63-997663865DC4}"/>
                </a:ext>
              </a:extLst>
            </p:cNvPr>
            <p:cNvSpPr txBox="1"/>
            <p:nvPr/>
          </p:nvSpPr>
          <p:spPr>
            <a:xfrm>
              <a:off x="8200623" y="4122977"/>
              <a:ext cx="2304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ja-JP" altLang="en-US" sz="2800" b="0" i="0" u="none" strike="noStrike" baseline="0" dirty="0">
                  <a:solidFill>
                    <a:schemeClr val="bg1"/>
                  </a:solidFill>
                  <a:effectLst>
                    <a:outerShdw blurRad="38100" dist="38100" dir="2700000" algn="tl">
                      <a:srgbClr val="000000">
                        <a:alpha val="43137"/>
                      </a:srgbClr>
                    </a:outerShdw>
                  </a:effectLst>
                  <a:latin typeface="+mn-ea"/>
                </a:rPr>
                <a:t>黒米</a:t>
              </a:r>
              <a:endParaRPr kumimoji="1" lang="ja-JP" alt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小塚ゴシック Pro R"/>
                <a:ea typeface="小塚ゴシック Pro R"/>
              </a:endParaRPr>
            </a:p>
          </p:txBody>
        </p:sp>
      </p:grpSp>
      <p:grpSp>
        <p:nvGrpSpPr>
          <p:cNvPr id="3" name="グループ化 2">
            <a:extLst>
              <a:ext uri="{FF2B5EF4-FFF2-40B4-BE49-F238E27FC236}">
                <a16:creationId xmlns:a16="http://schemas.microsoft.com/office/drawing/2014/main" id="{1BBC6B29-08BE-4441-A128-AD54A6F24940}"/>
              </a:ext>
            </a:extLst>
          </p:cNvPr>
          <p:cNvGrpSpPr>
            <a:grpSpLocks noChangeAspect="1"/>
          </p:cNvGrpSpPr>
          <p:nvPr/>
        </p:nvGrpSpPr>
        <p:grpSpPr>
          <a:xfrm>
            <a:off x="4664317" y="2904690"/>
            <a:ext cx="2930945" cy="2842339"/>
            <a:chOff x="4874879" y="3289497"/>
            <a:chExt cx="2304000" cy="2234348"/>
          </a:xfrm>
        </p:grpSpPr>
        <p:grpSp>
          <p:nvGrpSpPr>
            <p:cNvPr id="75" name="グループ化 74">
              <a:extLst>
                <a:ext uri="{FF2B5EF4-FFF2-40B4-BE49-F238E27FC236}">
                  <a16:creationId xmlns:a16="http://schemas.microsoft.com/office/drawing/2014/main" id="{C393ADA2-23A4-4B34-8759-1844E9A29935}"/>
                </a:ext>
              </a:extLst>
            </p:cNvPr>
            <p:cNvGrpSpPr>
              <a:grpSpLocks noChangeAspect="1"/>
            </p:cNvGrpSpPr>
            <p:nvPr/>
          </p:nvGrpSpPr>
          <p:grpSpPr>
            <a:xfrm>
              <a:off x="4874879" y="3289497"/>
              <a:ext cx="2267380" cy="2234348"/>
              <a:chOff x="4602741" y="2979625"/>
              <a:chExt cx="2983400" cy="2939931"/>
            </a:xfrm>
          </p:grpSpPr>
          <p:pic>
            <p:nvPicPr>
              <p:cNvPr id="76" name="図 75" descr="皿の上にある数種類のフルーツ&#10;&#10;中程度の精度で自動的に生成された説明">
                <a:extLst>
                  <a:ext uri="{FF2B5EF4-FFF2-40B4-BE49-F238E27FC236}">
                    <a16:creationId xmlns:a16="http://schemas.microsoft.com/office/drawing/2014/main" id="{B8D7C2EB-3A8B-4AB5-AB8B-9BC1E514B7D1}"/>
                  </a:ext>
                </a:extLst>
              </p:cNvPr>
              <p:cNvPicPr>
                <a:picLocks noChangeAspect="1"/>
              </p:cNvPicPr>
              <p:nvPr/>
            </p:nvPicPr>
            <p:blipFill rotWithShape="1">
              <a:blip r:embed="rId3">
                <a:extLst>
                  <a:ext uri="{28A0092B-C50C-407E-A947-70E740481C1C}">
                    <a14:useLocalDpi xmlns:a14="http://schemas.microsoft.com/office/drawing/2010/main" val="0"/>
                  </a:ext>
                </a:extLst>
              </a:blip>
              <a:srcRect l="49878" t="49640" r="6877" b="9538"/>
              <a:stretch/>
            </p:blipFill>
            <p:spPr>
              <a:xfrm>
                <a:off x="4602741" y="3103321"/>
                <a:ext cx="2983400" cy="2816235"/>
              </a:xfrm>
              <a:prstGeom prst="rect">
                <a:avLst/>
              </a:prstGeom>
            </p:spPr>
          </p:pic>
          <p:sp>
            <p:nvSpPr>
              <p:cNvPr id="77" name="正方形/長方形 76">
                <a:extLst>
                  <a:ext uri="{FF2B5EF4-FFF2-40B4-BE49-F238E27FC236}">
                    <a16:creationId xmlns:a16="http://schemas.microsoft.com/office/drawing/2014/main" id="{11C9D287-0E90-445E-87A6-0D5760D43FDC}"/>
                  </a:ext>
                </a:extLst>
              </p:cNvPr>
              <p:cNvSpPr/>
              <p:nvPr/>
            </p:nvSpPr>
            <p:spPr>
              <a:xfrm rot="16200000">
                <a:off x="4991526" y="2637850"/>
                <a:ext cx="180450" cy="8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2" name="テキスト ボックス 51">
              <a:extLst>
                <a:ext uri="{FF2B5EF4-FFF2-40B4-BE49-F238E27FC236}">
                  <a16:creationId xmlns:a16="http://schemas.microsoft.com/office/drawing/2014/main" id="{F712F9F5-DDB2-4EE8-B06E-4FC402C0C236}"/>
                </a:ext>
              </a:extLst>
            </p:cNvPr>
            <p:cNvSpPr txBox="1"/>
            <p:nvPr/>
          </p:nvSpPr>
          <p:spPr>
            <a:xfrm>
              <a:off x="4874879" y="4113862"/>
              <a:ext cx="2304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ja-JP" altLang="en-US" sz="2800" b="0" i="0" u="none" strike="noStrike" baseline="0" dirty="0">
                  <a:solidFill>
                    <a:schemeClr val="bg1"/>
                  </a:solidFill>
                  <a:effectLst>
                    <a:outerShdw blurRad="38100" dist="38100" dir="2700000" algn="tl">
                      <a:srgbClr val="000000">
                        <a:alpha val="43137"/>
                      </a:srgbClr>
                    </a:outerShdw>
                  </a:effectLst>
                  <a:latin typeface="+mn-ea"/>
                </a:rPr>
                <a:t>ビルベリー</a:t>
              </a:r>
              <a:endParaRPr kumimoji="1" lang="ja-JP" alt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小塚ゴシック Pro R"/>
                <a:ea typeface="小塚ゴシック Pro R"/>
              </a:endParaRPr>
            </a:p>
          </p:txBody>
        </p:sp>
      </p:grpSp>
      <p:grpSp>
        <p:nvGrpSpPr>
          <p:cNvPr id="4" name="グループ化 3">
            <a:extLst>
              <a:ext uri="{FF2B5EF4-FFF2-40B4-BE49-F238E27FC236}">
                <a16:creationId xmlns:a16="http://schemas.microsoft.com/office/drawing/2014/main" id="{459554C3-C9BD-472E-81CD-84B970E324CF}"/>
              </a:ext>
            </a:extLst>
          </p:cNvPr>
          <p:cNvGrpSpPr>
            <a:grpSpLocks noChangeAspect="1"/>
          </p:cNvGrpSpPr>
          <p:nvPr/>
        </p:nvGrpSpPr>
        <p:grpSpPr>
          <a:xfrm>
            <a:off x="1063971" y="2861741"/>
            <a:ext cx="3081041" cy="3050619"/>
            <a:chOff x="1364593" y="3251683"/>
            <a:chExt cx="2431640" cy="2407629"/>
          </a:xfrm>
        </p:grpSpPr>
        <p:grpSp>
          <p:nvGrpSpPr>
            <p:cNvPr id="70" name="グループ化 69">
              <a:extLst>
                <a:ext uri="{FF2B5EF4-FFF2-40B4-BE49-F238E27FC236}">
                  <a16:creationId xmlns:a16="http://schemas.microsoft.com/office/drawing/2014/main" id="{DCB0C76D-E2BE-40D5-8CC0-D2EA8DFBBCF6}"/>
                </a:ext>
              </a:extLst>
            </p:cNvPr>
            <p:cNvGrpSpPr>
              <a:grpSpLocks noChangeAspect="1"/>
            </p:cNvGrpSpPr>
            <p:nvPr/>
          </p:nvGrpSpPr>
          <p:grpSpPr>
            <a:xfrm>
              <a:off x="1378773" y="3251683"/>
              <a:ext cx="2417460" cy="2407629"/>
              <a:chOff x="972518" y="2979625"/>
              <a:chExt cx="3180873" cy="3167932"/>
            </a:xfrm>
          </p:grpSpPr>
          <p:grpSp>
            <p:nvGrpSpPr>
              <p:cNvPr id="71" name="グループ化 70">
                <a:extLst>
                  <a:ext uri="{FF2B5EF4-FFF2-40B4-BE49-F238E27FC236}">
                    <a16:creationId xmlns:a16="http://schemas.microsoft.com/office/drawing/2014/main" id="{B1A4AD54-337C-4828-B463-A2531A4126D0}"/>
                  </a:ext>
                </a:extLst>
              </p:cNvPr>
              <p:cNvGrpSpPr/>
              <p:nvPr/>
            </p:nvGrpSpPr>
            <p:grpSpPr>
              <a:xfrm>
                <a:off x="972518" y="2979625"/>
                <a:ext cx="3180873" cy="3167932"/>
                <a:chOff x="972518" y="2979625"/>
                <a:chExt cx="3180873" cy="3167932"/>
              </a:xfrm>
            </p:grpSpPr>
            <p:pic>
              <p:nvPicPr>
                <p:cNvPr id="73" name="図 72" descr="皿の上にある数種類のフルーツ&#10;&#10;中程度の精度で自動的に生成された説明">
                  <a:extLst>
                    <a:ext uri="{FF2B5EF4-FFF2-40B4-BE49-F238E27FC236}">
                      <a16:creationId xmlns:a16="http://schemas.microsoft.com/office/drawing/2014/main" id="{9C8293E1-534D-452F-9E94-904402AD507D}"/>
                    </a:ext>
                  </a:extLst>
                </p:cNvPr>
                <p:cNvPicPr>
                  <a:picLocks noChangeAspect="1"/>
                </p:cNvPicPr>
                <p:nvPr/>
              </p:nvPicPr>
              <p:blipFill rotWithShape="1">
                <a:blip r:embed="rId3">
                  <a:extLst>
                    <a:ext uri="{28A0092B-C50C-407E-A947-70E740481C1C}">
                      <a14:useLocalDpi xmlns:a14="http://schemas.microsoft.com/office/drawing/2010/main" val="0"/>
                    </a:ext>
                  </a:extLst>
                </a:blip>
                <a:srcRect l="36540" t="5689" r="15245" b="49575"/>
                <a:stretch/>
              </p:blipFill>
              <p:spPr>
                <a:xfrm>
                  <a:off x="1064713" y="2979625"/>
                  <a:ext cx="3088678" cy="2865808"/>
                </a:xfrm>
                <a:prstGeom prst="rect">
                  <a:avLst/>
                </a:prstGeom>
              </p:spPr>
            </p:pic>
            <p:sp>
              <p:nvSpPr>
                <p:cNvPr id="74" name="正方形/長方形 73">
                  <a:extLst>
                    <a:ext uri="{FF2B5EF4-FFF2-40B4-BE49-F238E27FC236}">
                      <a16:creationId xmlns:a16="http://schemas.microsoft.com/office/drawing/2014/main" id="{E1EA5E26-6B41-4979-9419-87A8EC8D7731}"/>
                    </a:ext>
                  </a:extLst>
                </p:cNvPr>
                <p:cNvSpPr/>
                <p:nvPr/>
              </p:nvSpPr>
              <p:spPr>
                <a:xfrm rot="18900119">
                  <a:off x="972518" y="5389662"/>
                  <a:ext cx="568422" cy="757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2" name="正方形/長方形 71">
                <a:extLst>
                  <a:ext uri="{FF2B5EF4-FFF2-40B4-BE49-F238E27FC236}">
                    <a16:creationId xmlns:a16="http://schemas.microsoft.com/office/drawing/2014/main" id="{35CA8997-F4CC-4411-86C8-ADBD1E5938DD}"/>
                  </a:ext>
                </a:extLst>
              </p:cNvPr>
              <p:cNvSpPr/>
              <p:nvPr/>
            </p:nvSpPr>
            <p:spPr>
              <a:xfrm rot="16200000">
                <a:off x="3235336" y="5462610"/>
                <a:ext cx="180000" cy="7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1" name="テキスト ボックス 50">
              <a:extLst>
                <a:ext uri="{FF2B5EF4-FFF2-40B4-BE49-F238E27FC236}">
                  <a16:creationId xmlns:a16="http://schemas.microsoft.com/office/drawing/2014/main" id="{EDC7AC55-13FB-4716-BFBF-B8918A1A518F}"/>
                </a:ext>
              </a:extLst>
            </p:cNvPr>
            <p:cNvSpPr txBox="1"/>
            <p:nvPr/>
          </p:nvSpPr>
          <p:spPr>
            <a:xfrm>
              <a:off x="1364593" y="4122977"/>
              <a:ext cx="2304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ja-JP" altLang="en-US" sz="2800" b="0" i="0" u="none" strike="noStrike" baseline="0" dirty="0">
                  <a:solidFill>
                    <a:schemeClr val="bg1"/>
                  </a:solidFill>
                  <a:effectLst>
                    <a:outerShdw blurRad="38100" dist="38100" dir="2700000" algn="tl">
                      <a:srgbClr val="000000">
                        <a:alpha val="43137"/>
                      </a:srgbClr>
                    </a:outerShdw>
                  </a:effectLst>
                  <a:latin typeface="+mn-ea"/>
                </a:rPr>
                <a:t>カシス</a:t>
              </a:r>
              <a:endParaRPr kumimoji="1" lang="ja-JP" alt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小塚ゴシック Pro R"/>
                <a:ea typeface="小塚ゴシック Pro R"/>
              </a:endParaRPr>
            </a:p>
          </p:txBody>
        </p:sp>
      </p:grpSp>
      <p:sp>
        <p:nvSpPr>
          <p:cNvPr id="63" name="テキスト ボックス 62">
            <a:extLst>
              <a:ext uri="{FF2B5EF4-FFF2-40B4-BE49-F238E27FC236}">
                <a16:creationId xmlns:a16="http://schemas.microsoft.com/office/drawing/2014/main" id="{2E4BFAE3-5B93-484D-86D6-40F594D84CD8}"/>
              </a:ext>
            </a:extLst>
          </p:cNvPr>
          <p:cNvSpPr txBox="1"/>
          <p:nvPr/>
        </p:nvSpPr>
        <p:spPr>
          <a:xfrm>
            <a:off x="0" y="977129"/>
            <a:ext cx="12192000" cy="688686"/>
          </a:xfrm>
          <a:prstGeom prst="rect">
            <a:avLst/>
          </a:prstGeom>
          <a:solidFill>
            <a:srgbClr val="824AAC"/>
          </a:solidFill>
        </p:spPr>
        <p:txBody>
          <a:bodyPr wrap="square" anchor="ctr" anchorCtr="0">
            <a:noAutofit/>
          </a:bodyPr>
          <a:lstStyle/>
          <a:p>
            <a:pPr algn="ctr"/>
            <a:r>
              <a:rPr lang="ja-JP" altLang="en-US" sz="3200" dirty="0">
                <a:solidFill>
                  <a:schemeClr val="bg1"/>
                </a:solidFill>
              </a:rPr>
              <a:t>シアニジンとデルフィニジンの約</a:t>
            </a:r>
            <a:r>
              <a:rPr lang="en-US" altLang="ja-JP" sz="3600" dirty="0">
                <a:solidFill>
                  <a:schemeClr val="bg1"/>
                </a:solidFill>
              </a:rPr>
              <a:t>90%</a:t>
            </a:r>
            <a:r>
              <a:rPr lang="ja-JP" altLang="en-US" sz="3200" dirty="0">
                <a:solidFill>
                  <a:schemeClr val="bg1"/>
                </a:solidFill>
              </a:rPr>
              <a:t>配合を実現</a:t>
            </a:r>
            <a:endParaRPr lang="en-US" altLang="ja-JP" sz="3200" dirty="0">
              <a:solidFill>
                <a:schemeClr val="bg1"/>
              </a:solidFill>
            </a:endParaRPr>
          </a:p>
        </p:txBody>
      </p:sp>
      <p:sp>
        <p:nvSpPr>
          <p:cNvPr id="82" name="テキスト ボックス 81">
            <a:extLst>
              <a:ext uri="{FF2B5EF4-FFF2-40B4-BE49-F238E27FC236}">
                <a16:creationId xmlns:a16="http://schemas.microsoft.com/office/drawing/2014/main" id="{9F4035AE-D9FF-452B-A854-EB3AD8DFA302}"/>
              </a:ext>
            </a:extLst>
          </p:cNvPr>
          <p:cNvSpPr txBox="1"/>
          <p:nvPr/>
        </p:nvSpPr>
        <p:spPr>
          <a:xfrm>
            <a:off x="370781" y="407653"/>
            <a:ext cx="5836289" cy="523220"/>
          </a:xfrm>
          <a:prstGeom prst="rect">
            <a:avLst/>
          </a:prstGeom>
          <a:noFill/>
        </p:spPr>
        <p:txBody>
          <a:bodyPr wrap="square">
            <a:spAutoFit/>
          </a:bodyPr>
          <a:lstStyle/>
          <a:p>
            <a:r>
              <a:rPr lang="en-US" altLang="ja-JP" sz="2800" kern="100" dirty="0">
                <a:solidFill>
                  <a:srgbClr val="1DAFE3"/>
                </a:solidFill>
                <a:latin typeface="+mn-ea"/>
                <a:cs typeface="Times New Roman" panose="02020603050405020304" pitchFamily="18" charset="0"/>
              </a:rPr>
              <a:t>3</a:t>
            </a:r>
            <a:r>
              <a:rPr lang="ja-JP" altLang="en-US" sz="2800" kern="100" dirty="0">
                <a:solidFill>
                  <a:srgbClr val="1DAFE3"/>
                </a:solidFill>
                <a:latin typeface="+mn-ea"/>
                <a:cs typeface="Times New Roman" panose="02020603050405020304" pitchFamily="18" charset="0"/>
              </a:rPr>
              <a:t>つの原材料のブレンドにより</a:t>
            </a:r>
            <a:endParaRPr lang="ja-JP" altLang="en-US" sz="2800" dirty="0">
              <a:solidFill>
                <a:srgbClr val="1DAFE3"/>
              </a:solidFill>
            </a:endParaRPr>
          </a:p>
        </p:txBody>
      </p:sp>
    </p:spTree>
    <p:extLst>
      <p:ext uri="{BB962C8B-B14F-4D97-AF65-F5344CB8AC3E}">
        <p14:creationId xmlns:p14="http://schemas.microsoft.com/office/powerpoint/2010/main" val="3497866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064989CD-F7F3-4710-B765-4CF7F8BA3CEA}"/>
              </a:ext>
            </a:extLst>
          </p:cNvPr>
          <p:cNvSpPr txBox="1"/>
          <p:nvPr/>
        </p:nvSpPr>
        <p:spPr>
          <a:xfrm>
            <a:off x="164909" y="6303586"/>
            <a:ext cx="11862181" cy="553998"/>
          </a:xfrm>
          <a:prstGeom prst="rect">
            <a:avLst/>
          </a:prstGeom>
          <a:noFill/>
        </p:spPr>
        <p:txBody>
          <a:bodyPr wrap="square">
            <a:spAutoFit/>
          </a:bodyPr>
          <a:lstStyle/>
          <a:p>
            <a:r>
              <a:rPr lang="ja-JP" altLang="en-US" sz="1000" dirty="0">
                <a:solidFill>
                  <a:schemeClr val="tx1">
                    <a:lumMod val="65000"/>
                    <a:lumOff val="35000"/>
                  </a:schemeClr>
                </a:solidFill>
              </a:rPr>
              <a:t>＊</a:t>
            </a:r>
            <a:r>
              <a:rPr lang="en-US" altLang="ja-JP" sz="1000" dirty="0">
                <a:solidFill>
                  <a:schemeClr val="tx1">
                    <a:lumMod val="65000"/>
                    <a:lumOff val="35000"/>
                  </a:schemeClr>
                </a:solidFill>
              </a:rPr>
              <a:t>1</a:t>
            </a:r>
            <a:r>
              <a:rPr lang="ja-JP" altLang="en-US" sz="1000" dirty="0">
                <a:solidFill>
                  <a:schemeClr val="tx1">
                    <a:lumMod val="65000"/>
                    <a:lumOff val="35000"/>
                  </a:schemeClr>
                </a:solidFill>
              </a:rPr>
              <a:t> 気分のこと。　＊</a:t>
            </a:r>
            <a:r>
              <a:rPr lang="en-US" altLang="ja-JP" sz="1000" dirty="0">
                <a:solidFill>
                  <a:schemeClr val="tx1">
                    <a:lumMod val="65000"/>
                    <a:lumOff val="35000"/>
                  </a:schemeClr>
                </a:solidFill>
              </a:rPr>
              <a:t>2 </a:t>
            </a:r>
            <a:r>
              <a:rPr lang="ja-JP" altLang="en-US" sz="1000" dirty="0">
                <a:solidFill>
                  <a:schemeClr val="tx1">
                    <a:lumMod val="65000"/>
                    <a:lumOff val="35000"/>
                  </a:schemeClr>
                </a:solidFill>
              </a:rPr>
              <a:t>脂肪の多い食事を好まれること。　＊</a:t>
            </a:r>
            <a:r>
              <a:rPr lang="en-US" altLang="ja-JP" sz="1000" dirty="0">
                <a:solidFill>
                  <a:schemeClr val="tx1">
                    <a:lumMod val="65000"/>
                    <a:lumOff val="35000"/>
                  </a:schemeClr>
                </a:solidFill>
              </a:rPr>
              <a:t>3 </a:t>
            </a:r>
            <a:r>
              <a:rPr lang="ja-JP" altLang="en-US" sz="1000" dirty="0">
                <a:solidFill>
                  <a:schemeClr val="tx1">
                    <a:lumMod val="65000"/>
                    <a:lumOff val="35000"/>
                  </a:schemeClr>
                </a:solidFill>
              </a:rPr>
              <a:t>糖質の多い食事を好まれること。　＊</a:t>
            </a:r>
            <a:r>
              <a:rPr lang="en-US" altLang="ja-JP" sz="1000" dirty="0">
                <a:solidFill>
                  <a:schemeClr val="tx1">
                    <a:lumMod val="65000"/>
                    <a:lumOff val="35000"/>
                  </a:schemeClr>
                </a:solidFill>
              </a:rPr>
              <a:t>4 </a:t>
            </a:r>
            <a:r>
              <a:rPr lang="ja-JP" altLang="en-US" sz="1000" dirty="0">
                <a:solidFill>
                  <a:schemeClr val="tx1">
                    <a:lumMod val="65000"/>
                    <a:lumOff val="35000"/>
                  </a:schemeClr>
                </a:solidFill>
              </a:rPr>
              <a:t>健康に有益ではない菌が増えるような環境にあること。　＊</a:t>
            </a:r>
            <a:r>
              <a:rPr lang="en-US" altLang="ja-JP" sz="1000" dirty="0">
                <a:solidFill>
                  <a:schemeClr val="tx1">
                    <a:lumMod val="65000"/>
                    <a:lumOff val="35000"/>
                  </a:schemeClr>
                </a:solidFill>
              </a:rPr>
              <a:t>5 </a:t>
            </a:r>
            <a:r>
              <a:rPr lang="ja-JP" altLang="en-US" sz="1000" dirty="0">
                <a:solidFill>
                  <a:schemeClr val="tx1">
                    <a:lumMod val="65000"/>
                    <a:lumOff val="35000"/>
                  </a:schemeClr>
                </a:solidFill>
              </a:rPr>
              <a:t>ニュースキンでの研究結果に基づく。　＊</a:t>
            </a:r>
            <a:r>
              <a:rPr lang="en-US" altLang="ja-JP" sz="1000" dirty="0">
                <a:solidFill>
                  <a:schemeClr val="tx1">
                    <a:lumMod val="65000"/>
                    <a:lumOff val="35000"/>
                  </a:schemeClr>
                </a:solidFill>
              </a:rPr>
              <a:t>6</a:t>
            </a:r>
            <a:r>
              <a:rPr lang="ja-JP" altLang="en-US" sz="1000" dirty="0">
                <a:solidFill>
                  <a:schemeClr val="tx1">
                    <a:lumMod val="65000"/>
                    <a:lumOff val="35000"/>
                  </a:schemeClr>
                </a:solidFill>
              </a:rPr>
              <a:t> ニュースキンが開発・販売している栄養補助食品における、アントシアニンが消費者に与えている領域の認識のこと。　＊</a:t>
            </a:r>
            <a:r>
              <a:rPr lang="en-US" altLang="ja-JP" sz="1000" dirty="0">
                <a:solidFill>
                  <a:schemeClr val="tx1">
                    <a:lumMod val="65000"/>
                    <a:lumOff val="35000"/>
                  </a:schemeClr>
                </a:solidFill>
              </a:rPr>
              <a:t>7</a:t>
            </a:r>
            <a:r>
              <a:rPr lang="ja-JP" altLang="en-US" sz="1000" dirty="0">
                <a:solidFill>
                  <a:schemeClr val="tx1">
                    <a:lumMod val="65000"/>
                    <a:lumOff val="35000"/>
                  </a:schemeClr>
                </a:solidFill>
              </a:rPr>
              <a:t> </a:t>
            </a:r>
            <a:r>
              <a:rPr lang="en-US" altLang="ja-JP" sz="1000" dirty="0">
                <a:solidFill>
                  <a:schemeClr val="tx1">
                    <a:lumMod val="65000"/>
                    <a:lumOff val="35000"/>
                  </a:schemeClr>
                </a:solidFill>
              </a:rPr>
              <a:t>ageLOC</a:t>
            </a:r>
            <a:r>
              <a:rPr lang="ja-JP" altLang="en-US" sz="1000" dirty="0">
                <a:solidFill>
                  <a:schemeClr val="tx1">
                    <a:lumMod val="65000"/>
                    <a:lumOff val="35000"/>
                  </a:schemeClr>
                </a:solidFill>
              </a:rPr>
              <a:t> アントシアニン ブレンドに、シアニジンとデルフィニジンを約</a:t>
            </a:r>
            <a:r>
              <a:rPr lang="en-US" altLang="ja-JP" sz="1000" dirty="0">
                <a:solidFill>
                  <a:schemeClr val="tx1">
                    <a:lumMod val="65000"/>
                    <a:lumOff val="35000"/>
                  </a:schemeClr>
                </a:solidFill>
              </a:rPr>
              <a:t>90</a:t>
            </a:r>
            <a:r>
              <a:rPr lang="ja-JP" altLang="en-US" sz="1000" dirty="0">
                <a:solidFill>
                  <a:schemeClr val="tx1">
                    <a:lumMod val="65000"/>
                    <a:lumOff val="35000"/>
                  </a:schemeClr>
                </a:solidFill>
              </a:rPr>
              <a:t>％含有すること（ニュースキン調べ）。</a:t>
            </a:r>
          </a:p>
        </p:txBody>
      </p:sp>
      <p:sp>
        <p:nvSpPr>
          <p:cNvPr id="8" name="テキスト ボックス 7">
            <a:extLst>
              <a:ext uri="{FF2B5EF4-FFF2-40B4-BE49-F238E27FC236}">
                <a16:creationId xmlns:a16="http://schemas.microsoft.com/office/drawing/2014/main" id="{C57E3F6A-52DE-4442-87D6-3E02738FAA7D}"/>
              </a:ext>
            </a:extLst>
          </p:cNvPr>
          <p:cNvSpPr txBox="1"/>
          <p:nvPr/>
        </p:nvSpPr>
        <p:spPr>
          <a:xfrm>
            <a:off x="4153551" y="1597760"/>
            <a:ext cx="7548119" cy="954107"/>
          </a:xfrm>
          <a:prstGeom prst="rect">
            <a:avLst/>
          </a:prstGeom>
          <a:noFill/>
        </p:spPr>
        <p:txBody>
          <a:bodyPr wrap="square">
            <a:spAutoFit/>
          </a:bodyPr>
          <a:lstStyle/>
          <a:p>
            <a:pPr algn="just"/>
            <a:r>
              <a:rPr lang="ja-JP" altLang="ja-JP" sz="2800" kern="100" dirty="0">
                <a:solidFill>
                  <a:schemeClr val="tx1">
                    <a:lumMod val="65000"/>
                    <a:lumOff val="35000"/>
                  </a:schemeClr>
                </a:solidFill>
                <a:effectLst/>
                <a:latin typeface="+mn-ea"/>
                <a:cs typeface="Times New Roman" panose="02020603050405020304" pitchFamily="18" charset="0"/>
              </a:rPr>
              <a:t>気になる「脂</a:t>
            </a:r>
            <a:r>
              <a:rPr lang="ja-JP" altLang="en-US" sz="2800" kern="100" dirty="0">
                <a:solidFill>
                  <a:schemeClr val="tx1">
                    <a:lumMod val="65000"/>
                    <a:lumOff val="35000"/>
                  </a:schemeClr>
                </a:solidFill>
                <a:effectLst/>
                <a:latin typeface="+mn-ea"/>
                <a:cs typeface="Times New Roman" panose="02020603050405020304" pitchFamily="18" charset="0"/>
              </a:rPr>
              <a:t>*</a:t>
            </a:r>
            <a:r>
              <a:rPr lang="en-US" altLang="ja-JP" sz="2800" kern="100" baseline="30000" dirty="0">
                <a:solidFill>
                  <a:schemeClr val="tx1">
                    <a:lumMod val="65000"/>
                    <a:lumOff val="35000"/>
                  </a:schemeClr>
                </a:solidFill>
                <a:effectLst/>
                <a:latin typeface="+mn-ea"/>
                <a:cs typeface="Times New Roman" panose="02020603050405020304" pitchFamily="18" charset="0"/>
              </a:rPr>
              <a:t>2</a:t>
            </a:r>
            <a:r>
              <a:rPr lang="ja-JP" altLang="ja-JP" sz="2800" kern="100" dirty="0">
                <a:solidFill>
                  <a:schemeClr val="tx1">
                    <a:lumMod val="65000"/>
                    <a:lumOff val="35000"/>
                  </a:schemeClr>
                </a:solidFill>
                <a:effectLst/>
                <a:latin typeface="+mn-ea"/>
                <a:cs typeface="Times New Roman" panose="02020603050405020304" pitchFamily="18" charset="0"/>
              </a:rPr>
              <a:t>」「糖</a:t>
            </a:r>
            <a:r>
              <a:rPr lang="ja-JP" altLang="en-US" sz="2800" kern="100" dirty="0">
                <a:solidFill>
                  <a:schemeClr val="tx1">
                    <a:lumMod val="65000"/>
                    <a:lumOff val="35000"/>
                  </a:schemeClr>
                </a:solidFill>
                <a:effectLst/>
                <a:latin typeface="+mn-ea"/>
                <a:cs typeface="Times New Roman" panose="02020603050405020304" pitchFamily="18" charset="0"/>
              </a:rPr>
              <a:t>*</a:t>
            </a:r>
            <a:r>
              <a:rPr lang="en-US" altLang="ja-JP" sz="2800" kern="100" baseline="30000" dirty="0">
                <a:solidFill>
                  <a:schemeClr val="tx1">
                    <a:lumMod val="65000"/>
                    <a:lumOff val="35000"/>
                  </a:schemeClr>
                </a:solidFill>
                <a:effectLst/>
                <a:latin typeface="+mn-ea"/>
                <a:cs typeface="Times New Roman" panose="02020603050405020304" pitchFamily="18" charset="0"/>
              </a:rPr>
              <a:t>3</a:t>
            </a:r>
            <a:r>
              <a:rPr lang="ja-JP" altLang="ja-JP" sz="2800" kern="100" dirty="0">
                <a:solidFill>
                  <a:schemeClr val="tx1">
                    <a:lumMod val="65000"/>
                    <a:lumOff val="35000"/>
                  </a:schemeClr>
                </a:solidFill>
                <a:effectLst/>
                <a:latin typeface="+mn-ea"/>
                <a:cs typeface="Times New Roman" panose="02020603050405020304" pitchFamily="18" charset="0"/>
              </a:rPr>
              <a:t>」「悪玉菌</a:t>
            </a:r>
            <a:r>
              <a:rPr lang="ja-JP" altLang="en-US" sz="2800" kern="100" dirty="0">
                <a:solidFill>
                  <a:schemeClr val="tx1">
                    <a:lumMod val="65000"/>
                    <a:lumOff val="35000"/>
                  </a:schemeClr>
                </a:solidFill>
                <a:effectLst/>
                <a:latin typeface="+mn-ea"/>
                <a:cs typeface="Times New Roman" panose="02020603050405020304" pitchFamily="18" charset="0"/>
              </a:rPr>
              <a:t>*</a:t>
            </a:r>
            <a:r>
              <a:rPr lang="en-US" altLang="ja-JP" sz="2800" kern="100" baseline="30000" dirty="0">
                <a:solidFill>
                  <a:schemeClr val="tx1">
                    <a:lumMod val="65000"/>
                    <a:lumOff val="35000"/>
                  </a:schemeClr>
                </a:solidFill>
                <a:latin typeface="+mn-ea"/>
                <a:cs typeface="Times New Roman" panose="02020603050405020304" pitchFamily="18" charset="0"/>
              </a:rPr>
              <a:t>4</a:t>
            </a:r>
            <a:r>
              <a:rPr lang="ja-JP" altLang="ja-JP" sz="2800" kern="100" dirty="0">
                <a:solidFill>
                  <a:schemeClr val="tx1">
                    <a:lumMod val="65000"/>
                    <a:lumOff val="35000"/>
                  </a:schemeClr>
                </a:solidFill>
                <a:effectLst/>
                <a:latin typeface="+mn-ea"/>
                <a:cs typeface="Times New Roman" panose="02020603050405020304" pitchFamily="18" charset="0"/>
              </a:rPr>
              <a:t>」。</a:t>
            </a:r>
            <a:endParaRPr lang="en-US" altLang="ja-JP" sz="2800" kern="100" dirty="0">
              <a:solidFill>
                <a:schemeClr val="tx1">
                  <a:lumMod val="65000"/>
                  <a:lumOff val="35000"/>
                </a:schemeClr>
              </a:solidFill>
              <a:effectLst/>
              <a:latin typeface="+mn-ea"/>
              <a:cs typeface="Times New Roman" panose="02020603050405020304" pitchFamily="18" charset="0"/>
            </a:endParaRPr>
          </a:p>
          <a:p>
            <a:pPr algn="just"/>
            <a:r>
              <a:rPr lang="ja-JP" altLang="ja-JP" sz="2800" kern="100" dirty="0">
                <a:solidFill>
                  <a:schemeClr val="tx1">
                    <a:lumMod val="65000"/>
                    <a:lumOff val="35000"/>
                  </a:schemeClr>
                </a:solidFill>
                <a:effectLst/>
                <a:latin typeface="+mn-ea"/>
                <a:cs typeface="Times New Roman" panose="02020603050405020304" pitchFamily="18" charset="0"/>
              </a:rPr>
              <a:t>生活習慣蓄積の根源に迫る</a:t>
            </a:r>
            <a:r>
              <a:rPr lang="ja-JP" altLang="en-US" sz="2800" kern="100" dirty="0">
                <a:solidFill>
                  <a:schemeClr val="tx1">
                    <a:lumMod val="65000"/>
                    <a:lumOff val="35000"/>
                  </a:schemeClr>
                </a:solidFill>
                <a:effectLst/>
                <a:latin typeface="+mn-ea"/>
                <a:cs typeface="Times New Roman" panose="02020603050405020304" pitchFamily="18" charset="0"/>
              </a:rPr>
              <a:t>*</a:t>
            </a:r>
            <a:r>
              <a:rPr lang="en-US" altLang="ja-JP" sz="2800" kern="100" baseline="30000" dirty="0">
                <a:solidFill>
                  <a:schemeClr val="tx1">
                    <a:lumMod val="65000"/>
                    <a:lumOff val="35000"/>
                  </a:schemeClr>
                </a:solidFill>
                <a:effectLst/>
                <a:latin typeface="+mn-ea"/>
                <a:cs typeface="Times New Roman" panose="02020603050405020304" pitchFamily="18" charset="0"/>
              </a:rPr>
              <a:t>5</a:t>
            </a:r>
            <a:r>
              <a:rPr lang="en-US" altLang="ja-JP" sz="2800" kern="100" baseline="30000" dirty="0">
                <a:solidFill>
                  <a:schemeClr val="tx1">
                    <a:lumMod val="65000"/>
                    <a:lumOff val="35000"/>
                  </a:schemeClr>
                </a:solidFill>
                <a:latin typeface="+mn-ea"/>
                <a:cs typeface="Times New Roman" panose="02020603050405020304" pitchFamily="18" charset="0"/>
              </a:rPr>
              <a:t> </a:t>
            </a:r>
            <a:r>
              <a:rPr lang="ja-JP" altLang="ja-JP" sz="2800" kern="100" dirty="0">
                <a:solidFill>
                  <a:schemeClr val="tx1">
                    <a:lumMod val="65000"/>
                    <a:lumOff val="35000"/>
                  </a:schemeClr>
                </a:solidFill>
                <a:effectLst/>
                <a:latin typeface="+mn-ea"/>
                <a:cs typeface="Times New Roman" panose="02020603050405020304" pitchFamily="18" charset="0"/>
              </a:rPr>
              <a:t>。</a:t>
            </a:r>
          </a:p>
        </p:txBody>
      </p:sp>
      <p:sp>
        <p:nvSpPr>
          <p:cNvPr id="6" name="テキスト ボックス 5">
            <a:extLst>
              <a:ext uri="{FF2B5EF4-FFF2-40B4-BE49-F238E27FC236}">
                <a16:creationId xmlns:a16="http://schemas.microsoft.com/office/drawing/2014/main" id="{CAA0C411-A8DE-4AE0-80F9-A74AEACD6EFC}"/>
              </a:ext>
            </a:extLst>
          </p:cNvPr>
          <p:cNvSpPr txBox="1"/>
          <p:nvPr/>
        </p:nvSpPr>
        <p:spPr>
          <a:xfrm>
            <a:off x="1219363" y="1382900"/>
            <a:ext cx="2192227" cy="1304867"/>
          </a:xfrm>
          <a:prstGeom prst="rect">
            <a:avLst/>
          </a:prstGeom>
          <a:gradFill>
            <a:gsLst>
              <a:gs pos="13000">
                <a:srgbClr val="853299"/>
              </a:gs>
              <a:gs pos="100000">
                <a:srgbClr val="330054"/>
              </a:gs>
            </a:gsLst>
            <a:path path="rect">
              <a:fillToRect l="50000" t="50000" r="50000" b="50000"/>
            </a:path>
          </a:gradFill>
        </p:spPr>
        <p:txBody>
          <a:bodyPr wrap="square" rtlCol="0" anchor="ctr" anchorCtr="0">
            <a:noAutofit/>
          </a:bodyPr>
          <a:lstStyle/>
          <a:p>
            <a:pPr algn="ctr"/>
            <a:r>
              <a:rPr lang="ja-JP" altLang="ja-JP" sz="2800" kern="100" dirty="0">
                <a:solidFill>
                  <a:schemeClr val="bg1"/>
                </a:solidFill>
                <a:effectLst/>
                <a:latin typeface="+mn-ea"/>
                <a:cs typeface="Times New Roman" panose="02020603050405020304" pitchFamily="18" charset="0"/>
              </a:rPr>
              <a:t>スッキリ</a:t>
            </a:r>
            <a:r>
              <a:rPr lang="ja-JP" altLang="en-US" sz="2800" kern="100" dirty="0">
                <a:solidFill>
                  <a:schemeClr val="bg1"/>
                </a:solidFill>
                <a:effectLst/>
                <a:latin typeface="+mn-ea"/>
                <a:cs typeface="Times New Roman" panose="02020603050405020304" pitchFamily="18" charset="0"/>
              </a:rPr>
              <a:t>*</a:t>
            </a:r>
            <a:r>
              <a:rPr lang="en-US" altLang="ja-JP" sz="2400" kern="100" baseline="30000" dirty="0">
                <a:solidFill>
                  <a:schemeClr val="bg1"/>
                </a:solidFill>
                <a:effectLst/>
                <a:latin typeface="+mn-ea"/>
                <a:cs typeface="Times New Roman" panose="02020603050405020304" pitchFamily="18" charset="0"/>
              </a:rPr>
              <a:t>1</a:t>
            </a:r>
            <a:r>
              <a:rPr lang="ja-JP" altLang="ja-JP" sz="2800" kern="100" dirty="0">
                <a:solidFill>
                  <a:schemeClr val="bg1"/>
                </a:solidFill>
                <a:effectLst/>
                <a:latin typeface="+mn-ea"/>
                <a:cs typeface="Times New Roman" panose="02020603050405020304" pitchFamily="18" charset="0"/>
              </a:rPr>
              <a:t>を究める</a:t>
            </a:r>
            <a:endParaRPr kumimoji="1" lang="ja-JP" altLang="en-US" sz="2800" dirty="0">
              <a:solidFill>
                <a:schemeClr val="bg1"/>
              </a:solidFill>
            </a:endParaRPr>
          </a:p>
        </p:txBody>
      </p:sp>
      <p:sp>
        <p:nvSpPr>
          <p:cNvPr id="9" name="テキスト ボックス 8">
            <a:extLst>
              <a:ext uri="{FF2B5EF4-FFF2-40B4-BE49-F238E27FC236}">
                <a16:creationId xmlns:a16="http://schemas.microsoft.com/office/drawing/2014/main" id="{3BCF3401-B29E-4BEE-93BD-5293FC55745D}"/>
              </a:ext>
            </a:extLst>
          </p:cNvPr>
          <p:cNvSpPr txBox="1"/>
          <p:nvPr/>
        </p:nvSpPr>
        <p:spPr>
          <a:xfrm>
            <a:off x="4153550" y="3041823"/>
            <a:ext cx="7076997" cy="954107"/>
          </a:xfrm>
          <a:prstGeom prst="rect">
            <a:avLst/>
          </a:prstGeom>
          <a:noFill/>
        </p:spPr>
        <p:txBody>
          <a:bodyPr wrap="square">
            <a:spAutoFit/>
          </a:bodyPr>
          <a:lstStyle/>
          <a:p>
            <a:pPr algn="just"/>
            <a:r>
              <a:rPr lang="ja-JP" altLang="ja-JP" sz="2800" kern="100" dirty="0">
                <a:solidFill>
                  <a:schemeClr val="tx1">
                    <a:lumMod val="65000"/>
                    <a:lumOff val="35000"/>
                  </a:schemeClr>
                </a:solidFill>
                <a:effectLst/>
                <a:latin typeface="+mn-ea"/>
                <a:cs typeface="Times New Roman" panose="02020603050405020304" pitchFamily="18" charset="0"/>
              </a:rPr>
              <a:t>アントシアニンの領域</a:t>
            </a:r>
            <a:r>
              <a:rPr lang="ja-JP" altLang="en-US" sz="2800" kern="100" dirty="0">
                <a:solidFill>
                  <a:schemeClr val="tx1">
                    <a:lumMod val="65000"/>
                    <a:lumOff val="35000"/>
                  </a:schemeClr>
                </a:solidFill>
                <a:effectLst/>
                <a:latin typeface="+mn-ea"/>
                <a:cs typeface="Times New Roman" panose="02020603050405020304" pitchFamily="18" charset="0"/>
              </a:rPr>
              <a:t>*</a:t>
            </a:r>
            <a:r>
              <a:rPr lang="en-US" altLang="ja-JP" sz="2800" kern="100" baseline="30000" dirty="0">
                <a:solidFill>
                  <a:schemeClr val="tx1">
                    <a:lumMod val="65000"/>
                    <a:lumOff val="35000"/>
                  </a:schemeClr>
                </a:solidFill>
                <a:latin typeface="+mn-ea"/>
                <a:cs typeface="Times New Roman" panose="02020603050405020304" pitchFamily="18" charset="0"/>
              </a:rPr>
              <a:t>6</a:t>
            </a:r>
            <a:r>
              <a:rPr lang="ja-JP" altLang="ja-JP" sz="2800" kern="100" dirty="0">
                <a:solidFill>
                  <a:schemeClr val="tx1">
                    <a:lumMod val="65000"/>
                    <a:lumOff val="35000"/>
                  </a:schemeClr>
                </a:solidFill>
                <a:effectLst/>
                <a:latin typeface="+mn-ea"/>
                <a:cs typeface="Times New Roman" panose="02020603050405020304" pitchFamily="18" charset="0"/>
              </a:rPr>
              <a:t>を変える。</a:t>
            </a:r>
            <a:endParaRPr lang="en-US" altLang="ja-JP" sz="2800" kern="100" dirty="0">
              <a:solidFill>
                <a:schemeClr val="tx1">
                  <a:lumMod val="65000"/>
                  <a:lumOff val="35000"/>
                </a:schemeClr>
              </a:solidFill>
              <a:effectLst/>
              <a:latin typeface="+mn-ea"/>
              <a:cs typeface="Times New Roman" panose="02020603050405020304" pitchFamily="18" charset="0"/>
            </a:endParaRPr>
          </a:p>
          <a:p>
            <a:pPr algn="just"/>
            <a:r>
              <a:rPr lang="ja-JP" altLang="ja-JP" sz="2800" kern="100" dirty="0">
                <a:solidFill>
                  <a:schemeClr val="tx1">
                    <a:lumMod val="65000"/>
                    <a:lumOff val="35000"/>
                  </a:schemeClr>
                </a:solidFill>
                <a:effectLst/>
                <a:latin typeface="+mn-ea"/>
                <a:cs typeface="Times New Roman" panose="02020603050405020304" pitchFamily="18" charset="0"/>
              </a:rPr>
              <a:t>生活習慣対策の常識が変わる。</a:t>
            </a:r>
          </a:p>
        </p:txBody>
      </p:sp>
      <p:sp>
        <p:nvSpPr>
          <p:cNvPr id="10" name="テキスト ボックス 9">
            <a:extLst>
              <a:ext uri="{FF2B5EF4-FFF2-40B4-BE49-F238E27FC236}">
                <a16:creationId xmlns:a16="http://schemas.microsoft.com/office/drawing/2014/main" id="{F31848A0-2E2E-4BD3-A7D9-D6EE2E845CA8}"/>
              </a:ext>
            </a:extLst>
          </p:cNvPr>
          <p:cNvSpPr txBox="1"/>
          <p:nvPr/>
        </p:nvSpPr>
        <p:spPr>
          <a:xfrm>
            <a:off x="4153551" y="4567809"/>
            <a:ext cx="7548119" cy="954107"/>
          </a:xfrm>
          <a:prstGeom prst="rect">
            <a:avLst/>
          </a:prstGeom>
          <a:noFill/>
        </p:spPr>
        <p:txBody>
          <a:bodyPr wrap="square">
            <a:spAutoFit/>
          </a:bodyPr>
          <a:lstStyle/>
          <a:p>
            <a:pPr algn="just"/>
            <a:r>
              <a:rPr lang="ja-JP" altLang="ja-JP" sz="2800" kern="100" dirty="0">
                <a:solidFill>
                  <a:schemeClr val="tx1">
                    <a:lumMod val="65000"/>
                    <a:lumOff val="35000"/>
                  </a:schemeClr>
                </a:solidFill>
                <a:effectLst/>
                <a:latin typeface="+mn-ea"/>
                <a:cs typeface="Times New Roman" panose="02020603050405020304" pitchFamily="18" charset="0"/>
              </a:rPr>
              <a:t>チカラのある</a:t>
            </a:r>
            <a:r>
              <a:rPr lang="en-US" altLang="ja-JP" sz="2800" kern="100" dirty="0">
                <a:solidFill>
                  <a:schemeClr val="tx1">
                    <a:lumMod val="65000"/>
                    <a:lumOff val="35000"/>
                  </a:schemeClr>
                </a:solidFill>
                <a:effectLst/>
                <a:latin typeface="+mn-ea"/>
                <a:cs typeface="Times New Roman" panose="02020603050405020304" pitchFamily="18" charset="0"/>
              </a:rPr>
              <a:t>2</a:t>
            </a:r>
            <a:r>
              <a:rPr lang="ja-JP" altLang="ja-JP" sz="2800" kern="100" dirty="0">
                <a:solidFill>
                  <a:schemeClr val="tx1">
                    <a:lumMod val="65000"/>
                    <a:lumOff val="35000"/>
                  </a:schemeClr>
                </a:solidFill>
                <a:effectLst/>
                <a:latin typeface="+mn-ea"/>
                <a:cs typeface="Times New Roman" panose="02020603050405020304" pitchFamily="18" charset="0"/>
              </a:rPr>
              <a:t>種のアントシアニンを特定。</a:t>
            </a:r>
            <a:endParaRPr lang="en-US" altLang="ja-JP" sz="2800" kern="100" dirty="0">
              <a:solidFill>
                <a:schemeClr val="tx1">
                  <a:lumMod val="65000"/>
                  <a:lumOff val="35000"/>
                </a:schemeClr>
              </a:solidFill>
              <a:effectLst/>
              <a:latin typeface="+mn-ea"/>
              <a:cs typeface="Times New Roman" panose="02020603050405020304" pitchFamily="18" charset="0"/>
            </a:endParaRPr>
          </a:p>
          <a:p>
            <a:pPr algn="just"/>
            <a:r>
              <a:rPr lang="ja-JP" altLang="ja-JP" sz="2800" kern="100" dirty="0">
                <a:solidFill>
                  <a:schemeClr val="tx1">
                    <a:lumMod val="65000"/>
                    <a:lumOff val="35000"/>
                  </a:schemeClr>
                </a:solidFill>
                <a:effectLst/>
                <a:latin typeface="+mn-ea"/>
                <a:cs typeface="Times New Roman" panose="02020603050405020304" pitchFamily="18" charset="0"/>
              </a:rPr>
              <a:t>高配合</a:t>
            </a:r>
            <a:r>
              <a:rPr lang="ja-JP" altLang="en-US" sz="2800" kern="100" dirty="0">
                <a:solidFill>
                  <a:schemeClr val="tx1">
                    <a:lumMod val="65000"/>
                    <a:lumOff val="35000"/>
                  </a:schemeClr>
                </a:solidFill>
                <a:effectLst/>
                <a:latin typeface="+mn-ea"/>
                <a:cs typeface="Times New Roman" panose="02020603050405020304" pitchFamily="18" charset="0"/>
              </a:rPr>
              <a:t>*</a:t>
            </a:r>
            <a:r>
              <a:rPr lang="en-US" altLang="ja-JP" sz="2800" kern="100" baseline="30000" dirty="0">
                <a:solidFill>
                  <a:schemeClr val="tx1">
                    <a:lumMod val="65000"/>
                    <a:lumOff val="35000"/>
                  </a:schemeClr>
                </a:solidFill>
                <a:latin typeface="+mn-ea"/>
                <a:cs typeface="Times New Roman" panose="02020603050405020304" pitchFamily="18" charset="0"/>
              </a:rPr>
              <a:t>7</a:t>
            </a:r>
            <a:r>
              <a:rPr lang="ja-JP" altLang="ja-JP" sz="2800" kern="100" dirty="0">
                <a:solidFill>
                  <a:schemeClr val="tx1">
                    <a:lumMod val="65000"/>
                    <a:lumOff val="35000"/>
                  </a:schemeClr>
                </a:solidFill>
                <a:effectLst/>
                <a:latin typeface="+mn-ea"/>
                <a:cs typeface="Times New Roman" panose="02020603050405020304" pitchFamily="18" charset="0"/>
              </a:rPr>
              <a:t>を実現。</a:t>
            </a:r>
          </a:p>
        </p:txBody>
      </p:sp>
      <p:sp>
        <p:nvSpPr>
          <p:cNvPr id="13" name="テキスト ボックス 12">
            <a:extLst>
              <a:ext uri="{FF2B5EF4-FFF2-40B4-BE49-F238E27FC236}">
                <a16:creationId xmlns:a16="http://schemas.microsoft.com/office/drawing/2014/main" id="{850CDE34-238A-4199-84B7-51A5C0221B73}"/>
              </a:ext>
            </a:extLst>
          </p:cNvPr>
          <p:cNvSpPr txBox="1"/>
          <p:nvPr/>
        </p:nvSpPr>
        <p:spPr>
          <a:xfrm>
            <a:off x="1219361" y="2876029"/>
            <a:ext cx="2192227" cy="1304867"/>
          </a:xfrm>
          <a:prstGeom prst="rect">
            <a:avLst/>
          </a:prstGeom>
          <a:gradFill>
            <a:gsLst>
              <a:gs pos="13000">
                <a:srgbClr val="853299"/>
              </a:gs>
              <a:gs pos="100000">
                <a:srgbClr val="330054"/>
              </a:gs>
            </a:gsLst>
            <a:path path="rect">
              <a:fillToRect l="50000" t="50000" r="50000" b="50000"/>
            </a:path>
          </a:gradFill>
        </p:spPr>
        <p:txBody>
          <a:bodyPr wrap="square" rtlCol="0" anchor="ctr" anchorCtr="0">
            <a:noAutofit/>
          </a:bodyPr>
          <a:lstStyle/>
          <a:p>
            <a:pPr algn="ctr"/>
            <a:r>
              <a:rPr lang="ja-JP" altLang="en-US" sz="2800" kern="100" dirty="0">
                <a:solidFill>
                  <a:schemeClr val="bg1"/>
                </a:solidFill>
                <a:effectLst/>
                <a:latin typeface="+mn-ea"/>
                <a:cs typeface="Times New Roman" panose="02020603050405020304" pitchFamily="18" charset="0"/>
              </a:rPr>
              <a:t>領域</a:t>
            </a:r>
            <a:r>
              <a:rPr lang="ja-JP" altLang="ja-JP" sz="2800" kern="100" dirty="0">
                <a:solidFill>
                  <a:schemeClr val="bg1"/>
                </a:solidFill>
                <a:effectLst/>
                <a:latin typeface="+mn-ea"/>
                <a:cs typeface="Times New Roman" panose="02020603050405020304" pitchFamily="18" charset="0"/>
              </a:rPr>
              <a:t>を</a:t>
            </a:r>
            <a:endParaRPr lang="en-US" altLang="ja-JP" sz="2800" kern="100" dirty="0">
              <a:solidFill>
                <a:schemeClr val="bg1"/>
              </a:solidFill>
              <a:effectLst/>
              <a:latin typeface="+mn-ea"/>
              <a:cs typeface="Times New Roman" panose="02020603050405020304" pitchFamily="18" charset="0"/>
            </a:endParaRPr>
          </a:p>
          <a:p>
            <a:pPr algn="ctr"/>
            <a:r>
              <a:rPr lang="ja-JP" altLang="ja-JP" sz="2800" kern="100" dirty="0">
                <a:solidFill>
                  <a:schemeClr val="bg1"/>
                </a:solidFill>
                <a:effectLst/>
                <a:latin typeface="+mn-ea"/>
                <a:cs typeface="Times New Roman" panose="02020603050405020304" pitchFamily="18" charset="0"/>
              </a:rPr>
              <a:t>究める</a:t>
            </a:r>
            <a:endParaRPr kumimoji="1" lang="ja-JP" altLang="en-US" sz="2800" dirty="0">
              <a:solidFill>
                <a:schemeClr val="bg1"/>
              </a:solidFill>
            </a:endParaRPr>
          </a:p>
        </p:txBody>
      </p:sp>
      <p:sp>
        <p:nvSpPr>
          <p:cNvPr id="14" name="テキスト ボックス 13">
            <a:extLst>
              <a:ext uri="{FF2B5EF4-FFF2-40B4-BE49-F238E27FC236}">
                <a16:creationId xmlns:a16="http://schemas.microsoft.com/office/drawing/2014/main" id="{EC9E6C0E-383C-4D53-9E17-7F859D05C031}"/>
              </a:ext>
            </a:extLst>
          </p:cNvPr>
          <p:cNvSpPr txBox="1"/>
          <p:nvPr/>
        </p:nvSpPr>
        <p:spPr>
          <a:xfrm>
            <a:off x="1219361" y="4369158"/>
            <a:ext cx="2192227" cy="1304867"/>
          </a:xfrm>
          <a:prstGeom prst="rect">
            <a:avLst/>
          </a:prstGeom>
          <a:gradFill>
            <a:gsLst>
              <a:gs pos="13000">
                <a:srgbClr val="853299"/>
              </a:gs>
              <a:gs pos="100000">
                <a:srgbClr val="330054"/>
              </a:gs>
            </a:gsLst>
            <a:path path="rect">
              <a:fillToRect l="50000" t="50000" r="50000" b="50000"/>
            </a:path>
          </a:gradFill>
        </p:spPr>
        <p:txBody>
          <a:bodyPr wrap="square" rtlCol="0" anchor="ctr" anchorCtr="0">
            <a:noAutofit/>
          </a:bodyPr>
          <a:lstStyle/>
          <a:p>
            <a:pPr algn="ctr"/>
            <a:r>
              <a:rPr lang="ja-JP" altLang="en-US" sz="2800" kern="100" dirty="0">
                <a:solidFill>
                  <a:schemeClr val="bg1"/>
                </a:solidFill>
                <a:effectLst/>
                <a:latin typeface="+mn-ea"/>
                <a:cs typeface="Times New Roman" panose="02020603050405020304" pitchFamily="18" charset="0"/>
              </a:rPr>
              <a:t>パワー</a:t>
            </a:r>
            <a:r>
              <a:rPr lang="ja-JP" altLang="ja-JP" sz="2800" kern="100" dirty="0">
                <a:solidFill>
                  <a:schemeClr val="bg1"/>
                </a:solidFill>
                <a:effectLst/>
                <a:latin typeface="+mn-ea"/>
                <a:cs typeface="Times New Roman" panose="02020603050405020304" pitchFamily="18" charset="0"/>
              </a:rPr>
              <a:t>を</a:t>
            </a:r>
            <a:endParaRPr lang="en-US" altLang="ja-JP" sz="2800" kern="100" dirty="0">
              <a:solidFill>
                <a:schemeClr val="bg1"/>
              </a:solidFill>
              <a:effectLst/>
              <a:latin typeface="+mn-ea"/>
              <a:cs typeface="Times New Roman" panose="02020603050405020304" pitchFamily="18" charset="0"/>
            </a:endParaRPr>
          </a:p>
          <a:p>
            <a:pPr algn="ctr"/>
            <a:r>
              <a:rPr lang="ja-JP" altLang="ja-JP" sz="2800" kern="100" dirty="0">
                <a:solidFill>
                  <a:schemeClr val="bg1"/>
                </a:solidFill>
                <a:effectLst/>
                <a:latin typeface="+mn-ea"/>
                <a:cs typeface="Times New Roman" panose="02020603050405020304" pitchFamily="18" charset="0"/>
              </a:rPr>
              <a:t>究める</a:t>
            </a:r>
            <a:endParaRPr kumimoji="1" lang="ja-JP" altLang="en-US" sz="2800" dirty="0">
              <a:solidFill>
                <a:schemeClr val="bg1"/>
              </a:solidFill>
            </a:endParaRPr>
          </a:p>
        </p:txBody>
      </p:sp>
      <p:grpSp>
        <p:nvGrpSpPr>
          <p:cNvPr id="15" name="グループ化 14">
            <a:extLst>
              <a:ext uri="{FF2B5EF4-FFF2-40B4-BE49-F238E27FC236}">
                <a16:creationId xmlns:a16="http://schemas.microsoft.com/office/drawing/2014/main" id="{8041FCEC-E7F0-4BCD-9EC5-60F0A4BFD065}"/>
              </a:ext>
            </a:extLst>
          </p:cNvPr>
          <p:cNvGrpSpPr/>
          <p:nvPr/>
        </p:nvGrpSpPr>
        <p:grpSpPr>
          <a:xfrm>
            <a:off x="0" y="-13648"/>
            <a:ext cx="12192000" cy="1145202"/>
            <a:chOff x="-600" y="-12934"/>
            <a:chExt cx="12192000" cy="1145202"/>
          </a:xfrm>
        </p:grpSpPr>
        <p:sp>
          <p:nvSpPr>
            <p:cNvPr id="16" name="テキスト ボックス 15">
              <a:extLst>
                <a:ext uri="{FF2B5EF4-FFF2-40B4-BE49-F238E27FC236}">
                  <a16:creationId xmlns:a16="http://schemas.microsoft.com/office/drawing/2014/main" id="{6AC46F84-26A7-4645-A419-C0E871F49BCA}"/>
                </a:ext>
              </a:extLst>
            </p:cNvPr>
            <p:cNvSpPr txBox="1"/>
            <p:nvPr/>
          </p:nvSpPr>
          <p:spPr>
            <a:xfrm>
              <a:off x="-600" y="482"/>
              <a:ext cx="12192000" cy="1131786"/>
            </a:xfrm>
            <a:prstGeom prst="rect">
              <a:avLst/>
            </a:prstGeom>
            <a:gradFill flip="none" rotWithShape="1">
              <a:gsLst>
                <a:gs pos="46000">
                  <a:srgbClr val="7AD1EF"/>
                </a:gs>
                <a:gs pos="100000">
                  <a:srgbClr val="1DAFE3"/>
                </a:gs>
              </a:gsLst>
              <a:lin ang="10800000" scaled="1"/>
              <a:tileRect/>
            </a:gradFill>
          </p:spPr>
          <p:txBody>
            <a:bodyPr wrap="square" anchor="ctr" anchorCtr="0">
              <a:noAutofit/>
            </a:bodyPr>
            <a:lstStyle/>
            <a:p>
              <a:pPr algn="ctr"/>
              <a:endParaRPr lang="en-US" altLang="ja-JP" sz="3200" dirty="0">
                <a:solidFill>
                  <a:schemeClr val="bg1"/>
                </a:solidFill>
              </a:endParaRPr>
            </a:p>
          </p:txBody>
        </p:sp>
        <p:sp>
          <p:nvSpPr>
            <p:cNvPr id="17" name="テキスト ボックス 16">
              <a:extLst>
                <a:ext uri="{FF2B5EF4-FFF2-40B4-BE49-F238E27FC236}">
                  <a16:creationId xmlns:a16="http://schemas.microsoft.com/office/drawing/2014/main" id="{B1ADC3D8-FF1D-488A-B8C7-99763344328F}"/>
                </a:ext>
              </a:extLst>
            </p:cNvPr>
            <p:cNvSpPr txBox="1"/>
            <p:nvPr/>
          </p:nvSpPr>
          <p:spPr>
            <a:xfrm>
              <a:off x="5867400" y="-12934"/>
              <a:ext cx="6324000" cy="1131786"/>
            </a:xfrm>
            <a:prstGeom prst="rect">
              <a:avLst/>
            </a:prstGeom>
            <a:gradFill flip="none" rotWithShape="1">
              <a:gsLst>
                <a:gs pos="28000">
                  <a:srgbClr val="7AD1EF"/>
                </a:gs>
                <a:gs pos="100000">
                  <a:srgbClr val="1DAFE3"/>
                </a:gs>
              </a:gsLst>
              <a:lin ang="13500000" scaled="1"/>
              <a:tileRect/>
            </a:gradFill>
          </p:spPr>
          <p:txBody>
            <a:bodyPr wrap="square" anchor="ctr" anchorCtr="0">
              <a:noAutofit/>
            </a:bodyPr>
            <a:lstStyle/>
            <a:p>
              <a:pPr algn="ctr"/>
              <a:endParaRPr lang="en-US" altLang="ja-JP" sz="3200" dirty="0">
                <a:gradFill flip="none" rotWithShape="1">
                  <a:gsLst>
                    <a:gs pos="47000">
                      <a:srgbClr val="7AD1EF"/>
                    </a:gs>
                    <a:gs pos="100000">
                      <a:srgbClr val="44BDE8"/>
                    </a:gs>
                  </a:gsLst>
                  <a:lin ang="5400000" scaled="1"/>
                  <a:tileRect/>
                </a:gradFill>
              </a:endParaRPr>
            </a:p>
          </p:txBody>
        </p:sp>
      </p:grpSp>
      <p:sp>
        <p:nvSpPr>
          <p:cNvPr id="4" name="テキスト ボックス 3">
            <a:extLst>
              <a:ext uri="{FF2B5EF4-FFF2-40B4-BE49-F238E27FC236}">
                <a16:creationId xmlns:a16="http://schemas.microsoft.com/office/drawing/2014/main" id="{97AD31AE-AA71-493F-BE3E-EEFEB77E510A}"/>
              </a:ext>
            </a:extLst>
          </p:cNvPr>
          <p:cNvSpPr txBox="1"/>
          <p:nvPr/>
        </p:nvSpPr>
        <p:spPr>
          <a:xfrm>
            <a:off x="3816179" y="259857"/>
            <a:ext cx="4559643" cy="646331"/>
          </a:xfrm>
          <a:prstGeom prst="rect">
            <a:avLst/>
          </a:prstGeom>
          <a:noFill/>
        </p:spPr>
        <p:txBody>
          <a:bodyPr wrap="square" rtlCol="0">
            <a:spAutoFit/>
          </a:bodyPr>
          <a:lstStyle/>
          <a:p>
            <a:pPr algn="ctr"/>
            <a:r>
              <a:rPr kumimoji="1" lang="ja-JP" altLang="en-US" sz="3600" dirty="0">
                <a:solidFill>
                  <a:schemeClr val="bg1"/>
                </a:solidFill>
              </a:rPr>
              <a:t>製品特長まとめ</a:t>
            </a:r>
          </a:p>
        </p:txBody>
      </p:sp>
    </p:spTree>
    <p:extLst>
      <p:ext uri="{BB962C8B-B14F-4D97-AF65-F5344CB8AC3E}">
        <p14:creationId xmlns:p14="http://schemas.microsoft.com/office/powerpoint/2010/main" val="793162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FBF7255D-40E3-4E7D-BFA8-AEFBCE15098F}"/>
              </a:ext>
            </a:extLst>
          </p:cNvPr>
          <p:cNvGrpSpPr/>
          <p:nvPr/>
        </p:nvGrpSpPr>
        <p:grpSpPr>
          <a:xfrm>
            <a:off x="0" y="0"/>
            <a:ext cx="5734050" cy="6867525"/>
            <a:chOff x="0" y="0"/>
            <a:chExt cx="5734050" cy="6867525"/>
          </a:xfrm>
        </p:grpSpPr>
        <p:pic>
          <p:nvPicPr>
            <p:cNvPr id="4" name="Picture 5">
              <a:extLst>
                <a:ext uri="{FF2B5EF4-FFF2-40B4-BE49-F238E27FC236}">
                  <a16:creationId xmlns:a16="http://schemas.microsoft.com/office/drawing/2014/main" id="{CD6A3810-7EBD-43DD-AE5E-6A4CCB0BD2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005"/>
            <a:stretch/>
          </p:blipFill>
          <p:spPr bwMode="auto">
            <a:xfrm>
              <a:off x="0" y="0"/>
              <a:ext cx="573405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a:ext uri="{FF2B5EF4-FFF2-40B4-BE49-F238E27FC236}">
                  <a16:creationId xmlns:a16="http://schemas.microsoft.com/office/drawing/2014/main" id="{5AEBB242-7020-4065-9DEA-2CDAF7648725}"/>
                </a:ext>
              </a:extLst>
            </p:cNvPr>
            <p:cNvSpPr/>
            <p:nvPr/>
          </p:nvSpPr>
          <p:spPr>
            <a:xfrm>
              <a:off x="790575" y="2505075"/>
              <a:ext cx="4143375" cy="1981200"/>
            </a:xfrm>
            <a:prstGeom prst="rect">
              <a:avLst/>
            </a:prstGeom>
            <a:solidFill>
              <a:srgbClr val="853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172BED19-4D92-410C-84E8-9D579A8C93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4486" y="-153375"/>
            <a:ext cx="2524500" cy="1584000"/>
          </a:xfrm>
          <a:prstGeom prst="rect">
            <a:avLst/>
          </a:prstGeom>
        </p:spPr>
      </p:pic>
      <p:pic>
        <p:nvPicPr>
          <p:cNvPr id="7" name="図 6" descr="バブル チャート&#10;&#10;自動的に生成された説明">
            <a:extLst>
              <a:ext uri="{FF2B5EF4-FFF2-40B4-BE49-F238E27FC236}">
                <a16:creationId xmlns:a16="http://schemas.microsoft.com/office/drawing/2014/main" id="{F7B7ADC7-6CA3-4CE5-8D6A-30BA5C673043}"/>
              </a:ext>
            </a:extLst>
          </p:cNvPr>
          <p:cNvPicPr>
            <a:picLocks noChangeAspect="1"/>
          </p:cNvPicPr>
          <p:nvPr/>
        </p:nvPicPr>
        <p:blipFill rotWithShape="1">
          <a:blip r:embed="rId5">
            <a:extLst>
              <a:ext uri="{28A0092B-C50C-407E-A947-70E740481C1C}">
                <a14:useLocalDpi xmlns:a14="http://schemas.microsoft.com/office/drawing/2010/main" val="0"/>
              </a:ext>
            </a:extLst>
          </a:blip>
          <a:srcRect t="30197" r="53988"/>
          <a:stretch/>
        </p:blipFill>
        <p:spPr>
          <a:xfrm>
            <a:off x="10185000" y="2146852"/>
            <a:ext cx="3143374" cy="4799660"/>
          </a:xfrm>
          <a:prstGeom prst="rect">
            <a:avLst/>
          </a:prstGeom>
        </p:spPr>
      </p:pic>
      <p:pic>
        <p:nvPicPr>
          <p:cNvPr id="8" name="Picture 2">
            <a:extLst>
              <a:ext uri="{FF2B5EF4-FFF2-40B4-BE49-F238E27FC236}">
                <a16:creationId xmlns:a16="http://schemas.microsoft.com/office/drawing/2014/main" id="{C172D6E5-6A18-4620-99C8-67233EB074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3845" y="1571118"/>
            <a:ext cx="1738701" cy="4176000"/>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950BED22-9F40-43D9-BE02-2AE523ECA3D4}"/>
              </a:ext>
            </a:extLst>
          </p:cNvPr>
          <p:cNvSpPr txBox="1"/>
          <p:nvPr/>
        </p:nvSpPr>
        <p:spPr>
          <a:xfrm>
            <a:off x="0" y="2951232"/>
            <a:ext cx="5734050" cy="707886"/>
          </a:xfrm>
          <a:prstGeom prst="rect">
            <a:avLst/>
          </a:prstGeom>
          <a:noFill/>
        </p:spPr>
        <p:txBody>
          <a:bodyPr wrap="square" rtlCol="0">
            <a:spAutoFit/>
          </a:bodyPr>
          <a:lstStyle/>
          <a:p>
            <a:pPr algn="ctr"/>
            <a:r>
              <a:rPr kumimoji="1" lang="ja-JP" altLang="en-US" sz="4000" dirty="0">
                <a:solidFill>
                  <a:schemeClr val="bg1"/>
                </a:solidFill>
              </a:rPr>
              <a:t>よくある質問</a:t>
            </a:r>
          </a:p>
        </p:txBody>
      </p:sp>
    </p:spTree>
    <p:extLst>
      <p:ext uri="{BB962C8B-B14F-4D97-AF65-F5344CB8AC3E}">
        <p14:creationId xmlns:p14="http://schemas.microsoft.com/office/powerpoint/2010/main" val="2676349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E9472DB8-2ED0-4C34-A3CE-95270710E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4486" y="-153375"/>
            <a:ext cx="2524500" cy="1584000"/>
          </a:xfrm>
          <a:prstGeom prst="rect">
            <a:avLst/>
          </a:prstGeom>
        </p:spPr>
      </p:pic>
      <p:sp>
        <p:nvSpPr>
          <p:cNvPr id="7" name="四角形: 角を丸くする 6">
            <a:extLst>
              <a:ext uri="{FF2B5EF4-FFF2-40B4-BE49-F238E27FC236}">
                <a16:creationId xmlns:a16="http://schemas.microsoft.com/office/drawing/2014/main" id="{786641CF-0CEE-4CF7-873F-138D24E14014}"/>
              </a:ext>
            </a:extLst>
          </p:cNvPr>
          <p:cNvSpPr>
            <a:spLocks noChangeAspect="1"/>
          </p:cNvSpPr>
          <p:nvPr/>
        </p:nvSpPr>
        <p:spPr>
          <a:xfrm>
            <a:off x="398812" y="670451"/>
            <a:ext cx="1217520" cy="1217520"/>
          </a:xfrm>
          <a:prstGeom prst="roundRect">
            <a:avLst/>
          </a:prstGeom>
          <a:solidFill>
            <a:srgbClr val="7A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600" dirty="0"/>
              <a:t>Q.</a:t>
            </a:r>
            <a:endParaRPr kumimoji="1" lang="ja-JP" altLang="en-US" sz="6600" dirty="0"/>
          </a:p>
        </p:txBody>
      </p:sp>
      <p:sp>
        <p:nvSpPr>
          <p:cNvPr id="11" name="テキスト ボックス 10">
            <a:extLst>
              <a:ext uri="{FF2B5EF4-FFF2-40B4-BE49-F238E27FC236}">
                <a16:creationId xmlns:a16="http://schemas.microsoft.com/office/drawing/2014/main" id="{16BA930A-9544-47F7-8DFC-A9A5FBFAADA9}"/>
              </a:ext>
            </a:extLst>
          </p:cNvPr>
          <p:cNvSpPr txBox="1"/>
          <p:nvPr/>
        </p:nvSpPr>
        <p:spPr>
          <a:xfrm>
            <a:off x="1760820" y="772051"/>
            <a:ext cx="743118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chemeClr val="tx1">
                    <a:lumMod val="65000"/>
                    <a:lumOff val="35000"/>
                  </a:schemeClr>
                </a:solidFill>
                <a:effectLst/>
                <a:uLnTx/>
                <a:uFillTx/>
                <a:latin typeface="Verlag Book"/>
                <a:ea typeface="小塚ゴシック Pro R"/>
                <a:cs typeface="+mn-cs"/>
              </a:rPr>
              <a:t>メタは</a:t>
            </a:r>
            <a:r>
              <a:rPr lang="ja-JP" altLang="en-US" sz="2800" dirty="0">
                <a:solidFill>
                  <a:schemeClr val="tx1">
                    <a:lumMod val="65000"/>
                    <a:lumOff val="35000"/>
                  </a:schemeClr>
                </a:solidFill>
                <a:latin typeface="Verlag Book"/>
                <a:ea typeface="小塚ゴシック Pro R"/>
              </a:rPr>
              <a:t>ほか</a:t>
            </a:r>
            <a:r>
              <a:rPr kumimoji="1" lang="ja-JP" altLang="en-US" sz="2800" b="0" i="0" u="none" strike="noStrike" kern="1200" cap="none" spc="0" normalizeH="0" baseline="0" noProof="0" dirty="0">
                <a:ln>
                  <a:noFill/>
                </a:ln>
                <a:solidFill>
                  <a:schemeClr val="tx1">
                    <a:lumMod val="65000"/>
                    <a:lumOff val="35000"/>
                  </a:schemeClr>
                </a:solidFill>
                <a:effectLst/>
                <a:uLnTx/>
                <a:uFillTx/>
                <a:latin typeface="Verlag Book"/>
                <a:ea typeface="小塚ゴシック Pro R"/>
                <a:cs typeface="+mn-cs"/>
              </a:rPr>
              <a:t>のアントシアニンのサプリメントと何が違うのでしょうか？</a:t>
            </a:r>
            <a:endParaRPr kumimoji="1" lang="en-US" altLang="ja-JP" sz="2800" b="0" i="0" u="none" strike="noStrike" kern="1200" cap="none" spc="0" normalizeH="0" baseline="0" noProof="0" dirty="0">
              <a:ln>
                <a:noFill/>
              </a:ln>
              <a:solidFill>
                <a:schemeClr val="tx1">
                  <a:lumMod val="65000"/>
                  <a:lumOff val="35000"/>
                </a:schemeClr>
              </a:solidFill>
              <a:effectLst/>
              <a:uLnTx/>
              <a:uFillTx/>
              <a:latin typeface="Verlag Book"/>
              <a:ea typeface="小塚ゴシック Pro R"/>
              <a:cs typeface="+mn-cs"/>
            </a:endParaRPr>
          </a:p>
        </p:txBody>
      </p:sp>
      <p:sp>
        <p:nvSpPr>
          <p:cNvPr id="12" name="四角形: 角を丸くする 11">
            <a:extLst>
              <a:ext uri="{FF2B5EF4-FFF2-40B4-BE49-F238E27FC236}">
                <a16:creationId xmlns:a16="http://schemas.microsoft.com/office/drawing/2014/main" id="{E9106C75-0700-4CFC-AA44-8EEBABDD0263}"/>
              </a:ext>
            </a:extLst>
          </p:cNvPr>
          <p:cNvSpPr>
            <a:spLocks noChangeAspect="1"/>
          </p:cNvSpPr>
          <p:nvPr/>
        </p:nvSpPr>
        <p:spPr>
          <a:xfrm>
            <a:off x="398812" y="2211480"/>
            <a:ext cx="1217520" cy="1217520"/>
          </a:xfrm>
          <a:prstGeom prst="roundRect">
            <a:avLst/>
          </a:prstGeom>
          <a:solidFill>
            <a:srgbClr val="824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600" dirty="0"/>
              <a:t>A.</a:t>
            </a:r>
            <a:endParaRPr kumimoji="1" lang="ja-JP" altLang="en-US" sz="6600" dirty="0"/>
          </a:p>
        </p:txBody>
      </p:sp>
      <p:sp>
        <p:nvSpPr>
          <p:cNvPr id="13" name="テキスト ボックス 12">
            <a:extLst>
              <a:ext uri="{FF2B5EF4-FFF2-40B4-BE49-F238E27FC236}">
                <a16:creationId xmlns:a16="http://schemas.microsoft.com/office/drawing/2014/main" id="{C39C6796-0FE4-4E6E-8726-9236C2A0EC6C}"/>
              </a:ext>
            </a:extLst>
          </p:cNvPr>
          <p:cNvSpPr txBox="1"/>
          <p:nvPr/>
        </p:nvSpPr>
        <p:spPr>
          <a:xfrm>
            <a:off x="1834322" y="2358000"/>
            <a:ext cx="6756012"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chemeClr val="tx1">
                    <a:lumMod val="65000"/>
                    <a:lumOff val="35000"/>
                  </a:schemeClr>
                </a:solidFill>
                <a:effectLst/>
                <a:uLnTx/>
                <a:uFillTx/>
                <a:latin typeface="+mn-ea"/>
                <a:cs typeface="+mn-cs"/>
              </a:rPr>
              <a:t>「デジタルライフ対策*</a:t>
            </a:r>
            <a:r>
              <a:rPr kumimoji="1" lang="en-US" altLang="ja-JP" sz="2800" b="0" i="0" u="none" strike="noStrike" kern="1200" cap="none" spc="0" normalizeH="0" baseline="30000" noProof="0" dirty="0">
                <a:ln>
                  <a:noFill/>
                </a:ln>
                <a:solidFill>
                  <a:schemeClr val="tx1">
                    <a:lumMod val="65000"/>
                    <a:lumOff val="35000"/>
                  </a:schemeClr>
                </a:solidFill>
                <a:effectLst/>
                <a:uLnTx/>
                <a:uFillTx/>
                <a:latin typeface="+mn-ea"/>
                <a:cs typeface="+mn-cs"/>
              </a:rPr>
              <a:t>1</a:t>
            </a:r>
            <a:r>
              <a:rPr kumimoji="1" lang="ja-JP" altLang="en-US" sz="2800" b="0" i="0" u="none" strike="noStrike" kern="1200" cap="none" spc="0" normalizeH="0" baseline="0" noProof="0" dirty="0">
                <a:ln>
                  <a:noFill/>
                </a:ln>
                <a:solidFill>
                  <a:schemeClr val="tx1">
                    <a:lumMod val="65000"/>
                    <a:lumOff val="35000"/>
                  </a:schemeClr>
                </a:solidFill>
                <a:effectLst/>
                <a:uLnTx/>
                <a:uFillTx/>
                <a:latin typeface="+mn-ea"/>
                <a:cs typeface="+mn-cs"/>
              </a:rPr>
              <a:t>」という領域*</a:t>
            </a:r>
            <a:r>
              <a:rPr kumimoji="1" lang="en-US" altLang="ja-JP" sz="2800" b="0" i="0" u="none" strike="noStrike" kern="1200" cap="none" spc="0" normalizeH="0" baseline="30000" noProof="0" dirty="0">
                <a:ln>
                  <a:noFill/>
                </a:ln>
                <a:solidFill>
                  <a:schemeClr val="tx1">
                    <a:lumMod val="65000"/>
                    <a:lumOff val="35000"/>
                  </a:schemeClr>
                </a:solidFill>
                <a:effectLst/>
                <a:uLnTx/>
                <a:uFillTx/>
                <a:latin typeface="+mn-ea"/>
                <a:cs typeface="+mn-cs"/>
              </a:rPr>
              <a:t>2</a:t>
            </a:r>
            <a:r>
              <a:rPr kumimoji="1" lang="ja-JP" altLang="en-US" sz="2800" b="0" i="0" u="none" strike="noStrike" kern="1200" cap="none" spc="0" normalizeH="0" baseline="0" noProof="0" dirty="0">
                <a:ln>
                  <a:noFill/>
                </a:ln>
                <a:solidFill>
                  <a:schemeClr val="tx1">
                    <a:lumMod val="65000"/>
                    <a:lumOff val="35000"/>
                  </a:schemeClr>
                </a:solidFill>
                <a:effectLst/>
                <a:uLnTx/>
                <a:uFillTx/>
                <a:latin typeface="+mn-ea"/>
                <a:cs typeface="+mn-cs"/>
              </a:rPr>
              <a:t>を超え、「トータル生活習慣対策*</a:t>
            </a:r>
            <a:r>
              <a:rPr kumimoji="1" lang="en-US" altLang="ja-JP" sz="2800" b="0" i="0" u="none" strike="noStrike" kern="1200" cap="none" spc="0" normalizeH="0" baseline="30000" noProof="0" dirty="0">
                <a:ln>
                  <a:noFill/>
                </a:ln>
                <a:solidFill>
                  <a:schemeClr val="tx1">
                    <a:lumMod val="65000"/>
                    <a:lumOff val="35000"/>
                  </a:schemeClr>
                </a:solidFill>
                <a:effectLst/>
                <a:uLnTx/>
                <a:uFillTx/>
                <a:latin typeface="+mn-ea"/>
                <a:cs typeface="+mn-cs"/>
              </a:rPr>
              <a:t>3</a:t>
            </a:r>
            <a:r>
              <a:rPr kumimoji="1" lang="ja-JP" altLang="en-US" sz="2800" b="0" i="0" u="none" strike="noStrike" kern="1200" cap="none" spc="0" normalizeH="0" baseline="0" noProof="0" dirty="0">
                <a:ln>
                  <a:noFill/>
                </a:ln>
                <a:solidFill>
                  <a:schemeClr val="tx1">
                    <a:lumMod val="65000"/>
                    <a:lumOff val="35000"/>
                  </a:schemeClr>
                </a:solidFill>
                <a:effectLst/>
                <a:uLnTx/>
                <a:uFillTx/>
                <a:latin typeface="+mn-ea"/>
                <a:cs typeface="+mn-cs"/>
              </a:rPr>
              <a:t>」として全身へアプローチするメタには、</a:t>
            </a:r>
            <a:r>
              <a:rPr kumimoji="1" lang="ja-JP" altLang="en-US" sz="2800" b="0" i="0" u="none" strike="noStrike" kern="1200" cap="none" spc="0" normalizeH="0" baseline="0" noProof="0" dirty="0">
                <a:ln>
                  <a:noFill/>
                </a:ln>
                <a:solidFill>
                  <a:srgbClr val="853299"/>
                </a:solidFill>
                <a:effectLst/>
                <a:uLnTx/>
                <a:uFillTx/>
                <a:latin typeface="+mn-ea"/>
                <a:cs typeface="+mn-cs"/>
              </a:rPr>
              <a:t>アントシアニンの量が</a:t>
            </a:r>
            <a:r>
              <a:rPr kumimoji="1" lang="en-US" altLang="ja-JP" sz="2800" b="0" i="0" u="none" strike="noStrike" kern="1200" cap="none" spc="0" normalizeH="0" baseline="0" noProof="0" dirty="0">
                <a:ln>
                  <a:noFill/>
                </a:ln>
                <a:solidFill>
                  <a:srgbClr val="853299"/>
                </a:solidFill>
                <a:effectLst/>
                <a:uLnTx/>
                <a:uFillTx/>
                <a:latin typeface="+mn-ea"/>
                <a:cs typeface="+mn-cs"/>
              </a:rPr>
              <a:t>215</a:t>
            </a:r>
            <a:r>
              <a:rPr kumimoji="1" lang="ja-JP" altLang="en-US" sz="2800" b="0" i="0" u="none" strike="noStrike" kern="1200" cap="none" spc="0" normalizeH="0" baseline="0" noProof="0" dirty="0">
                <a:ln>
                  <a:noFill/>
                </a:ln>
                <a:solidFill>
                  <a:srgbClr val="853299"/>
                </a:solidFill>
                <a:effectLst/>
                <a:uLnTx/>
                <a:uFillTx/>
                <a:latin typeface="+mn-ea"/>
                <a:cs typeface="+mn-cs"/>
              </a:rPr>
              <a:t>㎎</a:t>
            </a:r>
            <a:r>
              <a:rPr kumimoji="1" lang="ja-JP" altLang="en-US" sz="2800" b="0" i="0" u="none" strike="noStrike" kern="1200" cap="none" spc="0" normalizeH="0" baseline="0" noProof="0" dirty="0">
                <a:ln>
                  <a:noFill/>
                </a:ln>
                <a:solidFill>
                  <a:schemeClr val="tx1">
                    <a:lumMod val="65000"/>
                    <a:lumOff val="35000"/>
                  </a:schemeClr>
                </a:solidFill>
                <a:effectLst/>
                <a:uLnTx/>
                <a:uFillTx/>
                <a:latin typeface="+mn-ea"/>
                <a:cs typeface="+mn-cs"/>
              </a:rPr>
              <a:t>も含まれていることです。そして、ただ量が多いだけでなく、その種類にもこだわり、独自の研究で特定した</a:t>
            </a:r>
            <a:r>
              <a:rPr kumimoji="1" lang="ja-JP" altLang="en-US" sz="2800" b="0" i="0" u="none" strike="noStrike" kern="1200" cap="none" spc="0" normalizeH="0" baseline="0" noProof="0" dirty="0">
                <a:ln>
                  <a:noFill/>
                </a:ln>
                <a:solidFill>
                  <a:srgbClr val="853299"/>
                </a:solidFill>
                <a:effectLst/>
                <a:uLnTx/>
                <a:uFillTx/>
                <a:latin typeface="+mn-ea"/>
                <a:cs typeface="+mn-cs"/>
              </a:rPr>
              <a:t>「シアニジン」と「デルフィニジン」の</a:t>
            </a:r>
            <a:r>
              <a:rPr kumimoji="1" lang="en-US" altLang="ja-JP" sz="2800" b="0" i="0" u="none" strike="noStrike" kern="1200" cap="none" spc="0" normalizeH="0" baseline="0" noProof="0" dirty="0">
                <a:ln>
                  <a:noFill/>
                </a:ln>
                <a:solidFill>
                  <a:srgbClr val="853299"/>
                </a:solidFill>
                <a:effectLst/>
                <a:uLnTx/>
                <a:uFillTx/>
                <a:latin typeface="+mn-ea"/>
                <a:cs typeface="+mn-cs"/>
              </a:rPr>
              <a:t>2</a:t>
            </a:r>
            <a:r>
              <a:rPr kumimoji="1" lang="ja-JP" altLang="en-US" sz="2800" b="0" i="0" u="none" strike="noStrike" kern="1200" cap="none" spc="0" normalizeH="0" baseline="0" noProof="0" dirty="0">
                <a:ln>
                  <a:noFill/>
                </a:ln>
                <a:solidFill>
                  <a:srgbClr val="853299"/>
                </a:solidFill>
                <a:effectLst/>
                <a:uLnTx/>
                <a:uFillTx/>
                <a:latin typeface="+mn-ea"/>
                <a:cs typeface="+mn-cs"/>
              </a:rPr>
              <a:t>種を高配合*</a:t>
            </a:r>
            <a:r>
              <a:rPr lang="en-US" altLang="ja-JP" sz="2800" baseline="30000" dirty="0">
                <a:solidFill>
                  <a:srgbClr val="853299"/>
                </a:solidFill>
                <a:latin typeface="+mn-ea"/>
              </a:rPr>
              <a:t>4</a:t>
            </a:r>
            <a:r>
              <a:rPr kumimoji="1" lang="ja-JP" altLang="en-US" sz="2800" b="0" i="0" u="none" strike="noStrike" kern="1200" cap="none" spc="0" normalizeH="0" baseline="0" noProof="0" dirty="0">
                <a:ln>
                  <a:noFill/>
                </a:ln>
                <a:solidFill>
                  <a:schemeClr val="tx1">
                    <a:lumMod val="65000"/>
                    <a:lumOff val="35000"/>
                  </a:schemeClr>
                </a:solidFill>
                <a:effectLst/>
                <a:uLnTx/>
                <a:uFillTx/>
                <a:latin typeface="+mn-ea"/>
                <a:cs typeface="+mn-cs"/>
              </a:rPr>
              <a:t>しています。</a:t>
            </a:r>
            <a:endParaRPr kumimoji="1" lang="en-US" altLang="ja-JP" sz="2800" b="0" i="0" u="none" strike="noStrike" kern="1200" cap="none" spc="0" normalizeH="0" baseline="0" noProof="0" dirty="0">
              <a:ln>
                <a:noFill/>
              </a:ln>
              <a:solidFill>
                <a:schemeClr val="tx1">
                  <a:lumMod val="65000"/>
                  <a:lumOff val="35000"/>
                </a:schemeClr>
              </a:solidFill>
              <a:effectLst/>
              <a:uLnTx/>
              <a:uFillTx/>
              <a:latin typeface="+mn-ea"/>
              <a:cs typeface="+mn-cs"/>
            </a:endParaRPr>
          </a:p>
        </p:txBody>
      </p:sp>
      <p:pic>
        <p:nvPicPr>
          <p:cNvPr id="6" name="図 5" descr="食品 が含まれている画像&#10;&#10;自動的に生成された説明">
            <a:extLst>
              <a:ext uri="{FF2B5EF4-FFF2-40B4-BE49-F238E27FC236}">
                <a16:creationId xmlns:a16="http://schemas.microsoft.com/office/drawing/2014/main" id="{4D31CDFF-5B04-4954-BAA0-CF4695AEB6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1678" y="2055586"/>
            <a:ext cx="2832000" cy="4248000"/>
          </a:xfrm>
          <a:prstGeom prst="rect">
            <a:avLst/>
          </a:prstGeom>
        </p:spPr>
      </p:pic>
      <p:sp>
        <p:nvSpPr>
          <p:cNvPr id="8" name="テキスト ボックス 7">
            <a:extLst>
              <a:ext uri="{FF2B5EF4-FFF2-40B4-BE49-F238E27FC236}">
                <a16:creationId xmlns:a16="http://schemas.microsoft.com/office/drawing/2014/main" id="{3CE46375-73F1-44F7-86C4-AE6088BA811E}"/>
              </a:ext>
            </a:extLst>
          </p:cNvPr>
          <p:cNvSpPr txBox="1"/>
          <p:nvPr/>
        </p:nvSpPr>
        <p:spPr>
          <a:xfrm>
            <a:off x="0" y="6425506"/>
            <a:ext cx="12329159" cy="400110"/>
          </a:xfrm>
          <a:prstGeom prst="rect">
            <a:avLst/>
          </a:prstGeom>
          <a:noFill/>
        </p:spPr>
        <p:txBody>
          <a:bodyPr wrap="square">
            <a:spAutoFit/>
          </a:bodyPr>
          <a:lstStyle/>
          <a:p>
            <a:r>
              <a:rPr lang="ja-JP" altLang="en-US" sz="1000" dirty="0">
                <a:solidFill>
                  <a:schemeClr val="tx1">
                    <a:lumMod val="65000"/>
                    <a:lumOff val="35000"/>
                  </a:schemeClr>
                </a:solidFill>
              </a:rPr>
              <a:t>＊</a:t>
            </a:r>
            <a:r>
              <a:rPr lang="en-US" altLang="ja-JP" sz="1000" dirty="0">
                <a:solidFill>
                  <a:schemeClr val="tx1">
                    <a:lumMod val="65000"/>
                    <a:lumOff val="35000"/>
                  </a:schemeClr>
                </a:solidFill>
              </a:rPr>
              <a:t>1</a:t>
            </a:r>
            <a:r>
              <a:rPr lang="ja-JP" altLang="en-US" sz="1000" dirty="0">
                <a:solidFill>
                  <a:schemeClr val="tx1">
                    <a:lumMod val="65000"/>
                    <a:lumOff val="35000"/>
                  </a:schemeClr>
                </a:solidFill>
              </a:rPr>
              <a:t> パソコンやテレビの画面を見る機会が多い方の健康を保つためのサポート。　＊</a:t>
            </a:r>
            <a:r>
              <a:rPr lang="en-US" altLang="ja-JP" sz="1000" dirty="0">
                <a:solidFill>
                  <a:schemeClr val="tx1">
                    <a:lumMod val="65000"/>
                    <a:lumOff val="35000"/>
                  </a:schemeClr>
                </a:solidFill>
              </a:rPr>
              <a:t>2</a:t>
            </a:r>
            <a:r>
              <a:rPr lang="ja-JP" altLang="en-US" sz="1000" dirty="0">
                <a:solidFill>
                  <a:schemeClr val="tx1">
                    <a:lumMod val="65000"/>
                    <a:lumOff val="35000"/>
                  </a:schemeClr>
                </a:solidFill>
              </a:rPr>
              <a:t>ニュースキンが開発・販売している栄養補助食品における、アントシアニンが消費者に与えている領域の認識のこと。</a:t>
            </a:r>
            <a:endParaRPr lang="en-US" altLang="ja-JP" sz="1000" dirty="0">
              <a:solidFill>
                <a:schemeClr val="tx1">
                  <a:lumMod val="65000"/>
                  <a:lumOff val="35000"/>
                </a:schemeClr>
              </a:solidFill>
            </a:endParaRPr>
          </a:p>
          <a:p>
            <a:r>
              <a:rPr lang="ja-JP" altLang="en-US" sz="1000" dirty="0">
                <a:solidFill>
                  <a:schemeClr val="tx1">
                    <a:lumMod val="65000"/>
                    <a:lumOff val="35000"/>
                  </a:schemeClr>
                </a:solidFill>
              </a:rPr>
              <a:t>＊</a:t>
            </a:r>
            <a:r>
              <a:rPr lang="en-US" altLang="ja-JP" sz="1000" dirty="0">
                <a:solidFill>
                  <a:schemeClr val="tx1">
                    <a:lumMod val="65000"/>
                    <a:lumOff val="35000"/>
                  </a:schemeClr>
                </a:solidFill>
              </a:rPr>
              <a:t>3 </a:t>
            </a:r>
            <a:r>
              <a:rPr lang="ja-JP" altLang="en-US" sz="1000" dirty="0">
                <a:solidFill>
                  <a:schemeClr val="tx1">
                    <a:lumMod val="65000"/>
                    <a:lumOff val="35000"/>
                  </a:schemeClr>
                </a:solidFill>
              </a:rPr>
              <a:t>デジタルライフに限らず、さまざまな生活習慣が気になる方の健康を保つためのサポート。＊</a:t>
            </a:r>
            <a:r>
              <a:rPr lang="en-US" altLang="ja-JP" sz="1000" dirty="0">
                <a:solidFill>
                  <a:schemeClr val="tx1">
                    <a:lumMod val="65000"/>
                    <a:lumOff val="35000"/>
                  </a:schemeClr>
                </a:solidFill>
              </a:rPr>
              <a:t>4</a:t>
            </a:r>
            <a:r>
              <a:rPr lang="ja-JP" altLang="en-US" sz="1000" dirty="0">
                <a:solidFill>
                  <a:schemeClr val="tx1">
                    <a:lumMod val="65000"/>
                    <a:lumOff val="35000"/>
                  </a:schemeClr>
                </a:solidFill>
              </a:rPr>
              <a:t> </a:t>
            </a:r>
            <a:r>
              <a:rPr lang="en-US" altLang="ja-JP" sz="1000" dirty="0">
                <a:solidFill>
                  <a:schemeClr val="tx1">
                    <a:lumMod val="65000"/>
                    <a:lumOff val="35000"/>
                  </a:schemeClr>
                </a:solidFill>
              </a:rPr>
              <a:t>ageLOC</a:t>
            </a:r>
            <a:r>
              <a:rPr lang="ja-JP" altLang="en-US" sz="1000" dirty="0">
                <a:solidFill>
                  <a:schemeClr val="tx1">
                    <a:lumMod val="65000"/>
                    <a:lumOff val="35000"/>
                  </a:schemeClr>
                </a:solidFill>
              </a:rPr>
              <a:t> アントシアニン ブレンドに、シアニジンとデルフィニジンを約</a:t>
            </a:r>
            <a:r>
              <a:rPr lang="en-US" altLang="ja-JP" sz="1000" dirty="0">
                <a:solidFill>
                  <a:schemeClr val="tx1">
                    <a:lumMod val="65000"/>
                    <a:lumOff val="35000"/>
                  </a:schemeClr>
                </a:solidFill>
              </a:rPr>
              <a:t>90</a:t>
            </a:r>
            <a:r>
              <a:rPr lang="ja-JP" altLang="en-US" sz="1000" dirty="0">
                <a:solidFill>
                  <a:schemeClr val="tx1">
                    <a:lumMod val="65000"/>
                    <a:lumOff val="35000"/>
                  </a:schemeClr>
                </a:solidFill>
              </a:rPr>
              <a:t>％含有すること（ニュースキン調べ）。</a:t>
            </a:r>
          </a:p>
        </p:txBody>
      </p:sp>
    </p:spTree>
    <p:extLst>
      <p:ext uri="{BB962C8B-B14F-4D97-AF65-F5344CB8AC3E}">
        <p14:creationId xmlns:p14="http://schemas.microsoft.com/office/powerpoint/2010/main" val="1481478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59516856-5406-4718-92E1-CE4970D4D9CB}"/>
              </a:ext>
            </a:extLst>
          </p:cNvPr>
          <p:cNvSpPr>
            <a:spLocks noChangeAspect="1"/>
          </p:cNvSpPr>
          <p:nvPr/>
        </p:nvSpPr>
        <p:spPr>
          <a:xfrm>
            <a:off x="398812" y="670451"/>
            <a:ext cx="1217520" cy="1217520"/>
          </a:xfrm>
          <a:prstGeom prst="roundRect">
            <a:avLst/>
          </a:prstGeom>
          <a:solidFill>
            <a:srgbClr val="7A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600" dirty="0"/>
              <a:t>Q.</a:t>
            </a:r>
            <a:endParaRPr kumimoji="1" lang="ja-JP" altLang="en-US" sz="6600" dirty="0"/>
          </a:p>
        </p:txBody>
      </p:sp>
      <p:sp>
        <p:nvSpPr>
          <p:cNvPr id="4" name="四角形: 角を丸くする 3">
            <a:extLst>
              <a:ext uri="{FF2B5EF4-FFF2-40B4-BE49-F238E27FC236}">
                <a16:creationId xmlns:a16="http://schemas.microsoft.com/office/drawing/2014/main" id="{42397651-42B3-4636-86DB-3790A08A1932}"/>
              </a:ext>
            </a:extLst>
          </p:cNvPr>
          <p:cNvSpPr>
            <a:spLocks noChangeAspect="1"/>
          </p:cNvSpPr>
          <p:nvPr/>
        </p:nvSpPr>
        <p:spPr>
          <a:xfrm>
            <a:off x="398812" y="2211480"/>
            <a:ext cx="1217520" cy="1217520"/>
          </a:xfrm>
          <a:prstGeom prst="roundRect">
            <a:avLst/>
          </a:prstGeom>
          <a:solidFill>
            <a:srgbClr val="824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600" dirty="0"/>
              <a:t>A.</a:t>
            </a:r>
            <a:endParaRPr kumimoji="1" lang="ja-JP" altLang="en-US" sz="6600" dirty="0"/>
          </a:p>
        </p:txBody>
      </p:sp>
      <p:pic>
        <p:nvPicPr>
          <p:cNvPr id="5" name="図 4" descr="グラフィカル ユーザー インターフェイス, アプリケーション&#10;&#10;自動的に生成された説明">
            <a:extLst>
              <a:ext uri="{FF2B5EF4-FFF2-40B4-BE49-F238E27FC236}">
                <a16:creationId xmlns:a16="http://schemas.microsoft.com/office/drawing/2014/main" id="{4F933739-64A1-483D-8DA2-A20A9C018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4486" y="-153375"/>
            <a:ext cx="2524500" cy="1584000"/>
          </a:xfrm>
          <a:prstGeom prst="rect">
            <a:avLst/>
          </a:prstGeom>
        </p:spPr>
      </p:pic>
      <p:sp>
        <p:nvSpPr>
          <p:cNvPr id="6" name="テキスト ボックス 5">
            <a:extLst>
              <a:ext uri="{FF2B5EF4-FFF2-40B4-BE49-F238E27FC236}">
                <a16:creationId xmlns:a16="http://schemas.microsoft.com/office/drawing/2014/main" id="{0C04C395-052A-48A2-895B-CB134B229EE6}"/>
              </a:ext>
            </a:extLst>
          </p:cNvPr>
          <p:cNvSpPr txBox="1"/>
          <p:nvPr/>
        </p:nvSpPr>
        <p:spPr>
          <a:xfrm>
            <a:off x="1760819" y="848251"/>
            <a:ext cx="783288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dirty="0">
                <a:solidFill>
                  <a:schemeClr val="tx1">
                    <a:lumMod val="65000"/>
                    <a:lumOff val="35000"/>
                  </a:schemeClr>
                </a:solidFill>
                <a:latin typeface="Verlag Book"/>
                <a:ea typeface="小塚ゴシック Pro R"/>
              </a:rPr>
              <a:t>米国のメタに対し、日本のメタは何か日本だけのこだわりがありますか？</a:t>
            </a:r>
            <a:endParaRPr kumimoji="1" lang="ja-JP" altLang="en-US" sz="2800" b="0" i="0" u="none" strike="noStrike" kern="1200" cap="none" spc="0" normalizeH="0" baseline="0" noProof="0" dirty="0">
              <a:ln>
                <a:noFill/>
              </a:ln>
              <a:solidFill>
                <a:schemeClr val="tx1">
                  <a:lumMod val="65000"/>
                  <a:lumOff val="35000"/>
                </a:schemeClr>
              </a:solidFill>
              <a:effectLst/>
              <a:uLnTx/>
              <a:uFillTx/>
              <a:latin typeface="Verlag Book"/>
              <a:ea typeface="小塚ゴシック Pro R"/>
              <a:cs typeface="+mn-cs"/>
            </a:endParaRPr>
          </a:p>
        </p:txBody>
      </p:sp>
      <p:sp>
        <p:nvSpPr>
          <p:cNvPr id="7" name="テキスト ボックス 6">
            <a:extLst>
              <a:ext uri="{FF2B5EF4-FFF2-40B4-BE49-F238E27FC236}">
                <a16:creationId xmlns:a16="http://schemas.microsoft.com/office/drawing/2014/main" id="{A6D2AA28-5587-4324-9CEB-4FB9823DF9C5}"/>
              </a:ext>
            </a:extLst>
          </p:cNvPr>
          <p:cNvSpPr txBox="1"/>
          <p:nvPr/>
        </p:nvSpPr>
        <p:spPr>
          <a:xfrm>
            <a:off x="1834322" y="2358000"/>
            <a:ext cx="659519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dirty="0">
                <a:solidFill>
                  <a:schemeClr val="tx1">
                    <a:lumMod val="65000"/>
                    <a:lumOff val="35000"/>
                  </a:schemeClr>
                </a:solidFill>
                <a:latin typeface="+mn-ea"/>
              </a:rPr>
              <a:t>カプセルの飲みやすさに対する日本人のこだわりを知るニュースキン本社の協力により、日本のカプセルは、米国のカプセルよりも、小さくなっています。</a:t>
            </a:r>
            <a:endParaRPr lang="en-US" altLang="ja-JP" sz="2800" dirty="0">
              <a:solidFill>
                <a:schemeClr val="tx1">
                  <a:lumMod val="65000"/>
                  <a:lumOff val="35000"/>
                </a:schemeClr>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dirty="0">
                <a:solidFill>
                  <a:srgbClr val="853299"/>
                </a:solidFill>
                <a:latin typeface="+mn-ea"/>
              </a:rPr>
              <a:t>日本人にとって摂りやすい大きさ</a:t>
            </a:r>
            <a:r>
              <a:rPr lang="ja-JP" altLang="en-US" sz="2800" dirty="0">
                <a:solidFill>
                  <a:schemeClr val="tx1">
                    <a:lumMod val="65000"/>
                    <a:lumOff val="35000"/>
                  </a:schemeClr>
                </a:solidFill>
                <a:latin typeface="+mn-ea"/>
              </a:rPr>
              <a:t>にすることで、毎日続けやすくなっています。</a:t>
            </a:r>
            <a:endParaRPr lang="en-US" altLang="ja-JP" sz="2800" dirty="0">
              <a:solidFill>
                <a:schemeClr val="tx1">
                  <a:lumMod val="65000"/>
                  <a:lumOff val="35000"/>
                </a:schemeClr>
              </a:solidFill>
              <a:latin typeface="+mn-ea"/>
            </a:endParaRPr>
          </a:p>
        </p:txBody>
      </p:sp>
      <p:sp>
        <p:nvSpPr>
          <p:cNvPr id="11" name="テキスト ボックス 10">
            <a:extLst>
              <a:ext uri="{FF2B5EF4-FFF2-40B4-BE49-F238E27FC236}">
                <a16:creationId xmlns:a16="http://schemas.microsoft.com/office/drawing/2014/main" id="{88DB1935-26D5-430B-8E3C-01502B407E58}"/>
              </a:ext>
            </a:extLst>
          </p:cNvPr>
          <p:cNvSpPr txBox="1"/>
          <p:nvPr/>
        </p:nvSpPr>
        <p:spPr>
          <a:xfrm>
            <a:off x="10153022" y="4719825"/>
            <a:ext cx="1476745" cy="646331"/>
          </a:xfrm>
          <a:prstGeom prst="rect">
            <a:avLst/>
          </a:prstGeom>
          <a:noFill/>
        </p:spPr>
        <p:txBody>
          <a:bodyPr wrap="square">
            <a:spAutoFit/>
          </a:bodyPr>
          <a:lstStyle/>
          <a:p>
            <a:pPr algn="ctr"/>
            <a:r>
              <a:rPr lang="ja-JP" altLang="en-US" sz="1800" b="1" dirty="0">
                <a:solidFill>
                  <a:srgbClr val="5F2167"/>
                </a:solidFill>
                <a:latin typeface="+mn-ea"/>
              </a:rPr>
              <a:t>米国のメタ</a:t>
            </a:r>
            <a:endParaRPr lang="en-US" altLang="ja-JP" sz="1800" b="1" dirty="0">
              <a:solidFill>
                <a:srgbClr val="5F2167"/>
              </a:solidFill>
              <a:latin typeface="+mn-ea"/>
            </a:endParaRPr>
          </a:p>
          <a:p>
            <a:pPr algn="ctr"/>
            <a:r>
              <a:rPr lang="en-US" altLang="ja-JP" b="1" dirty="0">
                <a:solidFill>
                  <a:srgbClr val="5F2167"/>
                </a:solidFill>
                <a:latin typeface="+mn-ea"/>
              </a:rPr>
              <a:t>1</a:t>
            </a:r>
            <a:r>
              <a:rPr lang="ja-JP" altLang="en-US" b="1" dirty="0">
                <a:solidFill>
                  <a:srgbClr val="5F2167"/>
                </a:solidFill>
                <a:latin typeface="+mn-ea"/>
              </a:rPr>
              <a:t>日</a:t>
            </a:r>
            <a:r>
              <a:rPr lang="en-US" altLang="ja-JP" b="1" dirty="0">
                <a:solidFill>
                  <a:srgbClr val="5F2167"/>
                </a:solidFill>
                <a:latin typeface="+mn-ea"/>
              </a:rPr>
              <a:t>4</a:t>
            </a:r>
            <a:r>
              <a:rPr lang="ja-JP" altLang="en-US" b="1" dirty="0">
                <a:solidFill>
                  <a:srgbClr val="5F2167"/>
                </a:solidFill>
                <a:latin typeface="+mn-ea"/>
              </a:rPr>
              <a:t>粒目安</a:t>
            </a:r>
            <a:endParaRPr lang="en-US" altLang="ja-JP" sz="1800" b="1" dirty="0">
              <a:solidFill>
                <a:srgbClr val="5F2167"/>
              </a:solidFill>
              <a:latin typeface="+mn-ea"/>
            </a:endParaRPr>
          </a:p>
        </p:txBody>
      </p:sp>
      <p:sp>
        <p:nvSpPr>
          <p:cNvPr id="13" name="テキスト ボックス 12">
            <a:extLst>
              <a:ext uri="{FF2B5EF4-FFF2-40B4-BE49-F238E27FC236}">
                <a16:creationId xmlns:a16="http://schemas.microsoft.com/office/drawing/2014/main" id="{8D7806AE-3489-40D4-A4E4-BEF047201CEF}"/>
              </a:ext>
            </a:extLst>
          </p:cNvPr>
          <p:cNvSpPr txBox="1"/>
          <p:nvPr/>
        </p:nvSpPr>
        <p:spPr>
          <a:xfrm>
            <a:off x="8602284" y="4715978"/>
            <a:ext cx="1632471" cy="646331"/>
          </a:xfrm>
          <a:prstGeom prst="rect">
            <a:avLst/>
          </a:prstGeom>
          <a:noFill/>
        </p:spPr>
        <p:txBody>
          <a:bodyPr wrap="square">
            <a:spAutoFit/>
          </a:bodyPr>
          <a:lstStyle/>
          <a:p>
            <a:pPr algn="ctr"/>
            <a:r>
              <a:rPr lang="ja-JP" altLang="en-US" sz="1800" b="1" dirty="0">
                <a:solidFill>
                  <a:srgbClr val="5F2167"/>
                </a:solidFill>
                <a:latin typeface="+mn-ea"/>
              </a:rPr>
              <a:t>日本のメタ</a:t>
            </a:r>
            <a:endParaRPr lang="en-US" altLang="ja-JP" sz="1800" b="1" dirty="0">
              <a:solidFill>
                <a:srgbClr val="5F2167"/>
              </a:solidFill>
              <a:latin typeface="+mn-ea"/>
            </a:endParaRPr>
          </a:p>
          <a:p>
            <a:pPr algn="ctr"/>
            <a:r>
              <a:rPr lang="en-US" altLang="ja-JP" b="1" dirty="0">
                <a:solidFill>
                  <a:srgbClr val="5F2167"/>
                </a:solidFill>
                <a:latin typeface="+mn-ea"/>
              </a:rPr>
              <a:t>1</a:t>
            </a:r>
            <a:r>
              <a:rPr lang="ja-JP" altLang="en-US" b="1" dirty="0">
                <a:solidFill>
                  <a:srgbClr val="5F2167"/>
                </a:solidFill>
                <a:latin typeface="+mn-ea"/>
              </a:rPr>
              <a:t>日</a:t>
            </a:r>
            <a:r>
              <a:rPr lang="en-US" altLang="ja-JP" b="1" dirty="0">
                <a:solidFill>
                  <a:srgbClr val="5F2167"/>
                </a:solidFill>
                <a:latin typeface="+mn-ea"/>
              </a:rPr>
              <a:t>6</a:t>
            </a:r>
            <a:r>
              <a:rPr lang="ja-JP" altLang="en-US" b="1" dirty="0">
                <a:solidFill>
                  <a:srgbClr val="5F2167"/>
                </a:solidFill>
                <a:latin typeface="+mn-ea"/>
              </a:rPr>
              <a:t>粒目安</a:t>
            </a:r>
            <a:endParaRPr lang="en-US" altLang="ja-JP" sz="1800" b="1" dirty="0">
              <a:solidFill>
                <a:srgbClr val="5F2167"/>
              </a:solidFill>
              <a:latin typeface="+mn-ea"/>
            </a:endParaRPr>
          </a:p>
        </p:txBody>
      </p:sp>
      <p:pic>
        <p:nvPicPr>
          <p:cNvPr id="10" name="図 9" descr="棒, 時計, 横 が含まれている画像&#10;&#10;自動的に生成された説明">
            <a:extLst>
              <a:ext uri="{FF2B5EF4-FFF2-40B4-BE49-F238E27FC236}">
                <a16:creationId xmlns:a16="http://schemas.microsoft.com/office/drawing/2014/main" id="{C2B7A7EA-15E6-44C9-B6EB-1280AAA922C7}"/>
              </a:ext>
            </a:extLst>
          </p:cNvPr>
          <p:cNvPicPr>
            <a:picLocks noChangeAspect="1"/>
          </p:cNvPicPr>
          <p:nvPr/>
        </p:nvPicPr>
        <p:blipFill rotWithShape="1">
          <a:blip r:embed="rId4">
            <a:extLst>
              <a:ext uri="{28A0092B-C50C-407E-A947-70E740481C1C}">
                <a14:useLocalDpi xmlns:a14="http://schemas.microsoft.com/office/drawing/2010/main" val="0"/>
              </a:ext>
            </a:extLst>
          </a:blip>
          <a:srcRect l="58033" t="15000" r="14694" b="39672"/>
          <a:stretch/>
        </p:blipFill>
        <p:spPr>
          <a:xfrm>
            <a:off x="8624116" y="2431166"/>
            <a:ext cx="1610639" cy="2540326"/>
          </a:xfrm>
          <a:prstGeom prst="rect">
            <a:avLst/>
          </a:prstGeom>
        </p:spPr>
      </p:pic>
      <p:pic>
        <p:nvPicPr>
          <p:cNvPr id="15" name="図 14" descr="棒, 時計, 横 が含まれている画像&#10;&#10;自動的に生成された説明">
            <a:extLst>
              <a:ext uri="{FF2B5EF4-FFF2-40B4-BE49-F238E27FC236}">
                <a16:creationId xmlns:a16="http://schemas.microsoft.com/office/drawing/2014/main" id="{24C3302B-3A38-409F-9B67-656E1FBABA97}"/>
              </a:ext>
            </a:extLst>
          </p:cNvPr>
          <p:cNvPicPr>
            <a:picLocks noChangeAspect="1"/>
          </p:cNvPicPr>
          <p:nvPr/>
        </p:nvPicPr>
        <p:blipFill rotWithShape="1">
          <a:blip r:embed="rId4">
            <a:extLst>
              <a:ext uri="{28A0092B-C50C-407E-A947-70E740481C1C}">
                <a14:useLocalDpi xmlns:a14="http://schemas.microsoft.com/office/drawing/2010/main" val="0"/>
              </a:ext>
            </a:extLst>
          </a:blip>
          <a:srcRect l="12731" t="15000" r="54112" b="39672"/>
          <a:stretch/>
        </p:blipFill>
        <p:spPr>
          <a:xfrm>
            <a:off x="9770911" y="2448260"/>
            <a:ext cx="1958109" cy="2540326"/>
          </a:xfrm>
          <a:prstGeom prst="rect">
            <a:avLst/>
          </a:prstGeom>
        </p:spPr>
      </p:pic>
    </p:spTree>
    <p:extLst>
      <p:ext uri="{BB962C8B-B14F-4D97-AF65-F5344CB8AC3E}">
        <p14:creationId xmlns:p14="http://schemas.microsoft.com/office/powerpoint/2010/main" val="4157869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3STEP">
            <a:extLst>
              <a:ext uri="{FF2B5EF4-FFF2-40B4-BE49-F238E27FC236}">
                <a16:creationId xmlns:a16="http://schemas.microsoft.com/office/drawing/2014/main" id="{F3D9D933-1675-477A-A85D-B37FD3D883D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08173" y="3533502"/>
            <a:ext cx="5253600" cy="3168000"/>
          </a:xfrm>
          <a:prstGeom prst="rect">
            <a:avLst/>
          </a:prstGeom>
          <a:noFill/>
          <a:extLst>
            <a:ext uri="{909E8E84-426E-40DD-AFC4-6F175D3DCCD1}">
              <a14:hiddenFill xmlns:a14="http://schemas.microsoft.com/office/drawing/2010/main">
                <a:solidFill>
                  <a:srgbClr val="FFFFFF"/>
                </a:solidFill>
              </a14:hiddenFill>
            </a:ext>
          </a:extLst>
        </p:spPr>
      </p:pic>
      <p:sp>
        <p:nvSpPr>
          <p:cNvPr id="3" name="四角形: 角を丸くする 2">
            <a:extLst>
              <a:ext uri="{FF2B5EF4-FFF2-40B4-BE49-F238E27FC236}">
                <a16:creationId xmlns:a16="http://schemas.microsoft.com/office/drawing/2014/main" id="{0E01D3E0-9855-4AC1-9AF7-102B8ADE9987}"/>
              </a:ext>
            </a:extLst>
          </p:cNvPr>
          <p:cNvSpPr>
            <a:spLocks noChangeAspect="1"/>
          </p:cNvSpPr>
          <p:nvPr/>
        </p:nvSpPr>
        <p:spPr>
          <a:xfrm>
            <a:off x="398812" y="670451"/>
            <a:ext cx="1217520" cy="1217520"/>
          </a:xfrm>
          <a:prstGeom prst="roundRect">
            <a:avLst/>
          </a:prstGeom>
          <a:solidFill>
            <a:srgbClr val="7A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600" dirty="0"/>
              <a:t>Q.</a:t>
            </a:r>
            <a:endParaRPr kumimoji="1" lang="ja-JP" altLang="en-US" sz="6600" dirty="0"/>
          </a:p>
        </p:txBody>
      </p:sp>
      <p:sp>
        <p:nvSpPr>
          <p:cNvPr id="4" name="四角形: 角を丸くする 3">
            <a:extLst>
              <a:ext uri="{FF2B5EF4-FFF2-40B4-BE49-F238E27FC236}">
                <a16:creationId xmlns:a16="http://schemas.microsoft.com/office/drawing/2014/main" id="{405A9ABB-5372-46CC-AE45-575245869602}"/>
              </a:ext>
            </a:extLst>
          </p:cNvPr>
          <p:cNvSpPr>
            <a:spLocks noChangeAspect="1"/>
          </p:cNvSpPr>
          <p:nvPr/>
        </p:nvSpPr>
        <p:spPr>
          <a:xfrm>
            <a:off x="398812" y="2211480"/>
            <a:ext cx="1217520" cy="1217520"/>
          </a:xfrm>
          <a:prstGeom prst="roundRect">
            <a:avLst/>
          </a:prstGeom>
          <a:solidFill>
            <a:srgbClr val="824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600" dirty="0"/>
              <a:t>A.</a:t>
            </a:r>
            <a:endParaRPr kumimoji="1" lang="ja-JP" altLang="en-US" sz="6600" dirty="0"/>
          </a:p>
        </p:txBody>
      </p:sp>
      <p:pic>
        <p:nvPicPr>
          <p:cNvPr id="5" name="図 4" descr="グラフィカル ユーザー インターフェイス, アプリケーション&#10;&#10;自動的に生成された説明">
            <a:extLst>
              <a:ext uri="{FF2B5EF4-FFF2-40B4-BE49-F238E27FC236}">
                <a16:creationId xmlns:a16="http://schemas.microsoft.com/office/drawing/2014/main" id="{6C2A1818-32A0-4439-A83B-60A6322A33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4486" y="-153375"/>
            <a:ext cx="2524500" cy="1584000"/>
          </a:xfrm>
          <a:prstGeom prst="rect">
            <a:avLst/>
          </a:prstGeom>
        </p:spPr>
      </p:pic>
      <p:sp>
        <p:nvSpPr>
          <p:cNvPr id="6" name="テキスト ボックス 5">
            <a:extLst>
              <a:ext uri="{FF2B5EF4-FFF2-40B4-BE49-F238E27FC236}">
                <a16:creationId xmlns:a16="http://schemas.microsoft.com/office/drawing/2014/main" id="{C9337C29-0748-426C-A4C6-DC3B86189742}"/>
              </a:ext>
            </a:extLst>
          </p:cNvPr>
          <p:cNvSpPr txBox="1"/>
          <p:nvPr/>
        </p:nvSpPr>
        <p:spPr>
          <a:xfrm>
            <a:off x="1865324" y="949851"/>
            <a:ext cx="77511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dirty="0">
                <a:solidFill>
                  <a:schemeClr val="tx1">
                    <a:lumMod val="65000"/>
                    <a:lumOff val="35000"/>
                  </a:schemeClr>
                </a:solidFill>
                <a:latin typeface="Verlag Book"/>
                <a:ea typeface="小塚ゴシック Pro R"/>
              </a:rPr>
              <a:t>一緒に摂りたい</a:t>
            </a:r>
            <a:r>
              <a:rPr kumimoji="1" lang="ja-JP" altLang="en-US" sz="2800" b="0" i="0" u="none" strike="noStrike" kern="1200" cap="none" spc="0" normalizeH="0" baseline="0" noProof="0" dirty="0">
                <a:ln>
                  <a:noFill/>
                </a:ln>
                <a:solidFill>
                  <a:schemeClr val="tx1">
                    <a:lumMod val="65000"/>
                    <a:lumOff val="35000"/>
                  </a:schemeClr>
                </a:solidFill>
                <a:effectLst/>
                <a:uLnTx/>
                <a:uFillTx/>
                <a:latin typeface="Verlag Book"/>
                <a:ea typeface="小塚ゴシック Pro R"/>
                <a:cs typeface="+mn-cs"/>
              </a:rPr>
              <a:t>お勧めの製品は何ですか？</a:t>
            </a:r>
          </a:p>
        </p:txBody>
      </p:sp>
      <p:sp>
        <p:nvSpPr>
          <p:cNvPr id="7" name="テキスト ボックス 6">
            <a:extLst>
              <a:ext uri="{FF2B5EF4-FFF2-40B4-BE49-F238E27FC236}">
                <a16:creationId xmlns:a16="http://schemas.microsoft.com/office/drawing/2014/main" id="{2CAE5016-8AFF-43C2-A14C-4453B737E417}"/>
              </a:ext>
            </a:extLst>
          </p:cNvPr>
          <p:cNvSpPr txBox="1"/>
          <p:nvPr/>
        </p:nvSpPr>
        <p:spPr>
          <a:xfrm>
            <a:off x="1866827" y="2211480"/>
            <a:ext cx="6257108"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dirty="0">
                <a:solidFill>
                  <a:schemeClr val="tx1">
                    <a:lumMod val="65000"/>
                    <a:lumOff val="35000"/>
                  </a:schemeClr>
                </a:solidFill>
                <a:latin typeface="+mn-ea"/>
              </a:rPr>
              <a:t>メタは健康指標*</a:t>
            </a:r>
            <a:r>
              <a:rPr lang="en-US" altLang="ja-JP" sz="2800" baseline="30000" dirty="0">
                <a:solidFill>
                  <a:schemeClr val="tx1">
                    <a:lumMod val="65000"/>
                    <a:lumOff val="35000"/>
                  </a:schemeClr>
                </a:solidFill>
                <a:latin typeface="+mn-ea"/>
              </a:rPr>
              <a:t>1</a:t>
            </a:r>
            <a:r>
              <a:rPr lang="ja-JP" altLang="en-US" sz="2800" dirty="0">
                <a:solidFill>
                  <a:schemeClr val="tx1">
                    <a:lumMod val="65000"/>
                    <a:lumOff val="35000"/>
                  </a:schemeClr>
                </a:solidFill>
                <a:latin typeface="+mn-ea"/>
              </a:rPr>
              <a:t>が気になり始めた方や、生活習慣蓄積をすっきり*</a:t>
            </a:r>
            <a:r>
              <a:rPr lang="en-US" altLang="ja-JP" sz="2800" baseline="30000" dirty="0">
                <a:solidFill>
                  <a:schemeClr val="tx1">
                    <a:lumMod val="65000"/>
                    <a:lumOff val="35000"/>
                  </a:schemeClr>
                </a:solidFill>
                <a:latin typeface="+mn-ea"/>
              </a:rPr>
              <a:t>2</a:t>
            </a:r>
            <a:r>
              <a:rPr lang="ja-JP" altLang="en-US" sz="2800" dirty="0">
                <a:solidFill>
                  <a:schemeClr val="tx1">
                    <a:lumMod val="65000"/>
                    <a:lumOff val="35000"/>
                  </a:schemeClr>
                </a:solidFill>
                <a:latin typeface="+mn-ea"/>
              </a:rPr>
              <a:t>したい方にお勧めですが、基本の栄養バランスをととのえ、健康の土台をつくることが大切です。</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dirty="0">
                <a:solidFill>
                  <a:srgbClr val="853299"/>
                </a:solidFill>
                <a:latin typeface="+mn-ea"/>
              </a:rPr>
              <a:t>基礎栄養を補う健康づくりのベース　サプリメントとして、ライフパック ナノ プラス</a:t>
            </a:r>
            <a:r>
              <a:rPr lang="ja-JP" altLang="en-US" sz="2800" dirty="0">
                <a:solidFill>
                  <a:schemeClr val="tx1">
                    <a:lumMod val="65000"/>
                    <a:lumOff val="35000"/>
                  </a:schemeClr>
                </a:solidFill>
                <a:latin typeface="+mn-ea"/>
              </a:rPr>
              <a:t>などを、あわせて摂る　ことをお勧めします。</a:t>
            </a:r>
            <a:endParaRPr kumimoji="1" lang="ja-JP" altLang="en-US" sz="2800" b="0" i="0" u="none" strike="noStrike" kern="1200" cap="none" spc="0" normalizeH="0" baseline="0" noProof="0" dirty="0">
              <a:ln>
                <a:noFill/>
              </a:ln>
              <a:solidFill>
                <a:schemeClr val="tx1">
                  <a:lumMod val="65000"/>
                  <a:lumOff val="35000"/>
                </a:schemeClr>
              </a:solidFill>
              <a:effectLst/>
              <a:uLnTx/>
              <a:uFillTx/>
              <a:latin typeface="+mn-ea"/>
              <a:cs typeface="+mn-cs"/>
            </a:endParaRPr>
          </a:p>
        </p:txBody>
      </p:sp>
      <p:sp>
        <p:nvSpPr>
          <p:cNvPr id="9" name="テキスト ボックス 8">
            <a:extLst>
              <a:ext uri="{FF2B5EF4-FFF2-40B4-BE49-F238E27FC236}">
                <a16:creationId xmlns:a16="http://schemas.microsoft.com/office/drawing/2014/main" id="{07761002-2104-42D6-A45D-AD7A9C6D4E9F}"/>
              </a:ext>
            </a:extLst>
          </p:cNvPr>
          <p:cNvSpPr txBox="1"/>
          <p:nvPr/>
        </p:nvSpPr>
        <p:spPr>
          <a:xfrm>
            <a:off x="0" y="6586605"/>
            <a:ext cx="518400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lumMod val="65000"/>
                    <a:lumOff val="35000"/>
                  </a:schemeClr>
                </a:solidFill>
                <a:effectLst/>
                <a:uLnTx/>
                <a:uFillTx/>
                <a:latin typeface="+mn-ea"/>
                <a:cs typeface="+mn-cs"/>
              </a:rPr>
              <a:t>＊</a:t>
            </a:r>
            <a:r>
              <a:rPr kumimoji="1" lang="en-US" altLang="ja-JP" sz="1000" b="0" i="0" u="none" strike="noStrike" kern="1200" cap="none" spc="0" normalizeH="0" baseline="0" noProof="0" dirty="0">
                <a:ln>
                  <a:noFill/>
                </a:ln>
                <a:solidFill>
                  <a:schemeClr val="tx1">
                    <a:lumMod val="65000"/>
                    <a:lumOff val="35000"/>
                  </a:schemeClr>
                </a:solidFill>
                <a:effectLst/>
                <a:uLnTx/>
                <a:uFillTx/>
                <a:latin typeface="+mn-ea"/>
                <a:cs typeface="+mn-cs"/>
              </a:rPr>
              <a:t>1</a:t>
            </a:r>
            <a:r>
              <a:rPr kumimoji="1" lang="ja-JP" altLang="en-US" sz="1000" b="0" i="0" u="none" strike="noStrike" kern="1200" cap="none" spc="0" normalizeH="0" baseline="0" noProof="0" dirty="0">
                <a:ln>
                  <a:noFill/>
                </a:ln>
                <a:solidFill>
                  <a:schemeClr val="tx1">
                    <a:lumMod val="65000"/>
                    <a:lumOff val="35000"/>
                  </a:schemeClr>
                </a:solidFill>
                <a:effectLst/>
                <a:uLnTx/>
                <a:uFillTx/>
                <a:latin typeface="+mn-ea"/>
                <a:cs typeface="+mn-cs"/>
              </a:rPr>
              <a:t>健康を保つためのさまざまな目安のこと。＊</a:t>
            </a:r>
            <a:r>
              <a:rPr kumimoji="1" lang="en-US" altLang="ja-JP" sz="1000" b="0" i="0" u="none" strike="noStrike" kern="1200" cap="none" spc="0" normalizeH="0" baseline="0" noProof="0" dirty="0">
                <a:ln>
                  <a:noFill/>
                </a:ln>
                <a:solidFill>
                  <a:schemeClr val="tx1">
                    <a:lumMod val="65000"/>
                    <a:lumOff val="35000"/>
                  </a:schemeClr>
                </a:solidFill>
                <a:effectLst/>
                <a:uLnTx/>
                <a:uFillTx/>
                <a:latin typeface="+mn-ea"/>
                <a:cs typeface="+mn-cs"/>
              </a:rPr>
              <a:t>2</a:t>
            </a:r>
            <a:r>
              <a:rPr lang="ja-JP" altLang="en-US" sz="1000" dirty="0">
                <a:solidFill>
                  <a:schemeClr val="tx1">
                    <a:lumMod val="65000"/>
                    <a:lumOff val="35000"/>
                  </a:schemeClr>
                </a:solidFill>
                <a:latin typeface="+mn-ea"/>
              </a:rPr>
              <a:t> </a:t>
            </a:r>
            <a:r>
              <a:rPr kumimoji="1" lang="ja-JP" altLang="en-US" sz="1000" b="0" i="0" u="none" strike="noStrike" kern="1200" cap="none" spc="0" normalizeH="0" baseline="0" noProof="0" dirty="0">
                <a:ln>
                  <a:noFill/>
                </a:ln>
                <a:solidFill>
                  <a:schemeClr val="tx1">
                    <a:lumMod val="65000"/>
                    <a:lumOff val="35000"/>
                  </a:schemeClr>
                </a:solidFill>
                <a:effectLst/>
                <a:uLnTx/>
                <a:uFillTx/>
                <a:latin typeface="+mn-ea"/>
                <a:cs typeface="+mn-cs"/>
              </a:rPr>
              <a:t>気分のこと。</a:t>
            </a:r>
          </a:p>
        </p:txBody>
      </p:sp>
    </p:spTree>
    <p:extLst>
      <p:ext uri="{BB962C8B-B14F-4D97-AF65-F5344CB8AC3E}">
        <p14:creationId xmlns:p14="http://schemas.microsoft.com/office/powerpoint/2010/main" val="1905355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0E01D3E0-9855-4AC1-9AF7-102B8ADE9987}"/>
              </a:ext>
            </a:extLst>
          </p:cNvPr>
          <p:cNvSpPr>
            <a:spLocks noChangeAspect="1"/>
          </p:cNvSpPr>
          <p:nvPr/>
        </p:nvSpPr>
        <p:spPr>
          <a:xfrm>
            <a:off x="398812" y="670451"/>
            <a:ext cx="1217520" cy="1217520"/>
          </a:xfrm>
          <a:prstGeom prst="roundRect">
            <a:avLst/>
          </a:prstGeom>
          <a:solidFill>
            <a:srgbClr val="7A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600" dirty="0"/>
              <a:t>Q.</a:t>
            </a:r>
            <a:endParaRPr kumimoji="1" lang="ja-JP" altLang="en-US" sz="6600" dirty="0"/>
          </a:p>
        </p:txBody>
      </p:sp>
      <p:sp>
        <p:nvSpPr>
          <p:cNvPr id="4" name="四角形: 角を丸くする 3">
            <a:extLst>
              <a:ext uri="{FF2B5EF4-FFF2-40B4-BE49-F238E27FC236}">
                <a16:creationId xmlns:a16="http://schemas.microsoft.com/office/drawing/2014/main" id="{405A9ABB-5372-46CC-AE45-575245869602}"/>
              </a:ext>
            </a:extLst>
          </p:cNvPr>
          <p:cNvSpPr>
            <a:spLocks noChangeAspect="1"/>
          </p:cNvSpPr>
          <p:nvPr/>
        </p:nvSpPr>
        <p:spPr>
          <a:xfrm>
            <a:off x="398812" y="2211480"/>
            <a:ext cx="1217520" cy="1217520"/>
          </a:xfrm>
          <a:prstGeom prst="roundRect">
            <a:avLst/>
          </a:prstGeom>
          <a:solidFill>
            <a:srgbClr val="824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600" dirty="0"/>
              <a:t>A.</a:t>
            </a:r>
            <a:endParaRPr kumimoji="1" lang="ja-JP" altLang="en-US" sz="6600" dirty="0"/>
          </a:p>
        </p:txBody>
      </p:sp>
      <p:pic>
        <p:nvPicPr>
          <p:cNvPr id="5" name="図 4" descr="グラフィカル ユーザー インターフェイス, アプリケーション&#10;&#10;自動的に生成された説明">
            <a:extLst>
              <a:ext uri="{FF2B5EF4-FFF2-40B4-BE49-F238E27FC236}">
                <a16:creationId xmlns:a16="http://schemas.microsoft.com/office/drawing/2014/main" id="{6C2A1818-32A0-4439-A83B-60A6322A3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4486" y="-153375"/>
            <a:ext cx="2524500" cy="1584000"/>
          </a:xfrm>
          <a:prstGeom prst="rect">
            <a:avLst/>
          </a:prstGeom>
        </p:spPr>
      </p:pic>
      <p:sp>
        <p:nvSpPr>
          <p:cNvPr id="6" name="テキスト ボックス 5">
            <a:extLst>
              <a:ext uri="{FF2B5EF4-FFF2-40B4-BE49-F238E27FC236}">
                <a16:creationId xmlns:a16="http://schemas.microsoft.com/office/drawing/2014/main" id="{C9337C29-0748-426C-A4C6-DC3B86189742}"/>
              </a:ext>
            </a:extLst>
          </p:cNvPr>
          <p:cNvSpPr txBox="1"/>
          <p:nvPr/>
        </p:nvSpPr>
        <p:spPr>
          <a:xfrm>
            <a:off x="1760820" y="806158"/>
            <a:ext cx="775148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chemeClr val="tx1">
                    <a:lumMod val="65000"/>
                    <a:lumOff val="35000"/>
                  </a:schemeClr>
                </a:solidFill>
                <a:effectLst/>
                <a:uLnTx/>
                <a:uFillTx/>
                <a:latin typeface="Verlag Book"/>
                <a:ea typeface="小塚ゴシック Pro R"/>
                <a:cs typeface="+mn-cs"/>
              </a:rPr>
              <a:t>生活習慣対策として、ほかにお勧めの製品は</a:t>
            </a:r>
            <a:endParaRPr kumimoji="1" lang="en-US" altLang="ja-JP" sz="2800" b="0" i="0" u="none" strike="noStrike" kern="1200" cap="none" spc="0" normalizeH="0" baseline="0" noProof="0" dirty="0">
              <a:ln>
                <a:noFill/>
              </a:ln>
              <a:solidFill>
                <a:schemeClr val="tx1">
                  <a:lumMod val="65000"/>
                  <a:lumOff val="35000"/>
                </a:schemeClr>
              </a:solidFill>
              <a:effectLst/>
              <a:uLnTx/>
              <a:uFillTx/>
              <a:latin typeface="Verlag Book"/>
              <a:ea typeface="小塚ゴシック Pro R"/>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dirty="0">
                <a:solidFill>
                  <a:schemeClr val="tx1">
                    <a:lumMod val="65000"/>
                    <a:lumOff val="35000"/>
                  </a:schemeClr>
                </a:solidFill>
                <a:latin typeface="Verlag Book"/>
                <a:ea typeface="小塚ゴシック Pro R"/>
              </a:rPr>
              <a:t>ありますか</a:t>
            </a:r>
            <a:r>
              <a:rPr kumimoji="1" lang="ja-JP" altLang="en-US" sz="2800" b="0" i="0" u="none" strike="noStrike" kern="1200" cap="none" spc="0" normalizeH="0" baseline="0" noProof="0" dirty="0">
                <a:ln>
                  <a:noFill/>
                </a:ln>
                <a:solidFill>
                  <a:schemeClr val="tx1">
                    <a:lumMod val="65000"/>
                    <a:lumOff val="35000"/>
                  </a:schemeClr>
                </a:solidFill>
                <a:effectLst/>
                <a:uLnTx/>
                <a:uFillTx/>
                <a:latin typeface="Verlag Book"/>
                <a:ea typeface="小塚ゴシック Pro R"/>
                <a:cs typeface="+mn-cs"/>
              </a:rPr>
              <a:t>？</a:t>
            </a:r>
          </a:p>
        </p:txBody>
      </p:sp>
      <p:pic>
        <p:nvPicPr>
          <p:cNvPr id="11" name="図 10">
            <a:extLst>
              <a:ext uri="{FF2B5EF4-FFF2-40B4-BE49-F238E27FC236}">
                <a16:creationId xmlns:a16="http://schemas.microsoft.com/office/drawing/2014/main" id="{C5DAB99A-B739-421B-AA80-8EF70BB60B32}"/>
              </a:ext>
            </a:extLst>
          </p:cNvPr>
          <p:cNvPicPr>
            <a:picLocks noChangeAspect="1"/>
          </p:cNvPicPr>
          <p:nvPr/>
        </p:nvPicPr>
        <p:blipFill rotWithShape="1">
          <a:blip r:embed="rId4">
            <a:extLst>
              <a:ext uri="{28A0092B-C50C-407E-A947-70E740481C1C}">
                <a14:useLocalDpi xmlns:a14="http://schemas.microsoft.com/office/drawing/2010/main" val="0"/>
              </a:ext>
            </a:extLst>
          </a:blip>
          <a:srcRect l="12767" t="11000" r="12328" b="23965"/>
          <a:stretch/>
        </p:blipFill>
        <p:spPr bwMode="auto">
          <a:xfrm>
            <a:off x="8746865" y="3925334"/>
            <a:ext cx="3221628" cy="3060000"/>
          </a:xfrm>
          <a:prstGeom prst="rect">
            <a:avLst/>
          </a:prstGeom>
          <a:noFill/>
          <a:ln>
            <a:noFill/>
          </a:ln>
        </p:spPr>
      </p:pic>
      <p:sp>
        <p:nvSpPr>
          <p:cNvPr id="7" name="テキスト ボックス 6">
            <a:extLst>
              <a:ext uri="{FF2B5EF4-FFF2-40B4-BE49-F238E27FC236}">
                <a16:creationId xmlns:a16="http://schemas.microsoft.com/office/drawing/2014/main" id="{2CAE5016-8AFF-43C2-A14C-4453B737E417}"/>
              </a:ext>
            </a:extLst>
          </p:cNvPr>
          <p:cNvSpPr txBox="1"/>
          <p:nvPr/>
        </p:nvSpPr>
        <p:spPr>
          <a:xfrm>
            <a:off x="1834321" y="2358000"/>
            <a:ext cx="7113735"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dirty="0">
                <a:solidFill>
                  <a:schemeClr val="tx1">
                    <a:lumMod val="65000"/>
                    <a:lumOff val="35000"/>
                  </a:schemeClr>
                </a:solidFill>
                <a:latin typeface="+mn-ea"/>
              </a:rPr>
              <a:t>メタは健康指標*</a:t>
            </a:r>
            <a:r>
              <a:rPr lang="en-US" altLang="ja-JP" sz="2800" baseline="30000" dirty="0">
                <a:solidFill>
                  <a:schemeClr val="tx1">
                    <a:lumMod val="65000"/>
                    <a:lumOff val="35000"/>
                  </a:schemeClr>
                </a:solidFill>
                <a:latin typeface="+mn-ea"/>
              </a:rPr>
              <a:t>1</a:t>
            </a:r>
            <a:r>
              <a:rPr lang="ja-JP" altLang="en-US" sz="2800" dirty="0">
                <a:solidFill>
                  <a:schemeClr val="tx1">
                    <a:lumMod val="65000"/>
                    <a:lumOff val="35000"/>
                  </a:schemeClr>
                </a:solidFill>
                <a:latin typeface="+mn-ea"/>
              </a:rPr>
              <a:t>が気になり始めた方や、</a:t>
            </a:r>
            <a:endParaRPr lang="en-US" altLang="ja-JP" sz="2800" dirty="0">
              <a:solidFill>
                <a:schemeClr val="tx1">
                  <a:lumMod val="65000"/>
                  <a:lumOff val="35000"/>
                </a:schemeClr>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dirty="0">
                <a:solidFill>
                  <a:schemeClr val="tx1">
                    <a:lumMod val="65000"/>
                    <a:lumOff val="35000"/>
                  </a:schemeClr>
                </a:solidFill>
                <a:latin typeface="+mn-ea"/>
              </a:rPr>
              <a:t>生活習慣蓄積をすっきり*</a:t>
            </a:r>
            <a:r>
              <a:rPr lang="en-US" altLang="ja-JP" sz="2800" baseline="30000" dirty="0">
                <a:solidFill>
                  <a:schemeClr val="tx1">
                    <a:lumMod val="65000"/>
                    <a:lumOff val="35000"/>
                  </a:schemeClr>
                </a:solidFill>
                <a:latin typeface="+mn-ea"/>
              </a:rPr>
              <a:t>2</a:t>
            </a:r>
            <a:r>
              <a:rPr lang="ja-JP" altLang="en-US" sz="2800" dirty="0">
                <a:solidFill>
                  <a:schemeClr val="tx1">
                    <a:lumMod val="65000"/>
                    <a:lumOff val="35000"/>
                  </a:schemeClr>
                </a:solidFill>
                <a:latin typeface="+mn-ea"/>
              </a:rPr>
              <a:t>したい方に</a:t>
            </a:r>
            <a:endParaRPr lang="en-US" altLang="ja-JP" sz="2800" dirty="0">
              <a:solidFill>
                <a:schemeClr val="tx1">
                  <a:lumMod val="65000"/>
                  <a:lumOff val="35000"/>
                </a:schemeClr>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dirty="0">
                <a:solidFill>
                  <a:schemeClr val="tx1">
                    <a:lumMod val="65000"/>
                    <a:lumOff val="35000"/>
                  </a:schemeClr>
                </a:solidFill>
                <a:latin typeface="+mn-ea"/>
              </a:rPr>
              <a:t>お勧めですが、そのほかには、</a:t>
            </a:r>
            <a:endParaRPr lang="en-US" altLang="ja-JP" sz="2800" dirty="0">
              <a:solidFill>
                <a:schemeClr val="tx1">
                  <a:lumMod val="65000"/>
                  <a:lumOff val="35000"/>
                </a:schemeClr>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dirty="0">
                <a:solidFill>
                  <a:schemeClr val="tx1">
                    <a:lumMod val="65000"/>
                    <a:lumOff val="35000"/>
                  </a:schemeClr>
                </a:solidFill>
                <a:latin typeface="+mn-ea"/>
              </a:rPr>
              <a:t>全身の冴え*</a:t>
            </a:r>
            <a:r>
              <a:rPr lang="en-US" altLang="ja-JP" sz="2800" baseline="30000" dirty="0">
                <a:solidFill>
                  <a:schemeClr val="tx1">
                    <a:lumMod val="65000"/>
                    <a:lumOff val="35000"/>
                  </a:schemeClr>
                </a:solidFill>
                <a:latin typeface="+mn-ea"/>
              </a:rPr>
              <a:t>3</a:t>
            </a:r>
            <a:r>
              <a:rPr lang="ja-JP" altLang="en-US" sz="2800" dirty="0">
                <a:solidFill>
                  <a:schemeClr val="tx1">
                    <a:lumMod val="65000"/>
                    <a:lumOff val="35000"/>
                  </a:schemeClr>
                </a:solidFill>
                <a:latin typeface="+mn-ea"/>
              </a:rPr>
              <a:t>を科学し、</a:t>
            </a:r>
            <a:r>
              <a:rPr lang="ja-JP" altLang="en-US" sz="2800" dirty="0">
                <a:solidFill>
                  <a:srgbClr val="853299"/>
                </a:solidFill>
                <a:latin typeface="+mn-ea"/>
              </a:rPr>
              <a:t>知的健康と美的健康の根本にアプローチする成分に着目した「ユーススパン </a:t>
            </a:r>
            <a:r>
              <a:rPr lang="en-US" altLang="ja-JP" sz="2800" dirty="0">
                <a:solidFill>
                  <a:srgbClr val="853299"/>
                </a:solidFill>
                <a:latin typeface="+mn-ea"/>
              </a:rPr>
              <a:t>R</a:t>
            </a:r>
            <a:r>
              <a:rPr lang="ja-JP" altLang="en-US" sz="2800" dirty="0">
                <a:solidFill>
                  <a:srgbClr val="853299"/>
                </a:solidFill>
                <a:latin typeface="+mn-ea"/>
              </a:rPr>
              <a:t>」</a:t>
            </a:r>
            <a:r>
              <a:rPr lang="ja-JP" altLang="en-US" sz="2800" dirty="0">
                <a:solidFill>
                  <a:schemeClr val="tx1">
                    <a:lumMod val="65000"/>
                    <a:lumOff val="35000"/>
                  </a:schemeClr>
                </a:solidFill>
                <a:latin typeface="+mn-ea"/>
              </a:rPr>
              <a:t>があります。</a:t>
            </a:r>
            <a:endParaRPr lang="en-US" altLang="ja-JP" sz="2800" dirty="0">
              <a:solidFill>
                <a:schemeClr val="tx1">
                  <a:lumMod val="65000"/>
                  <a:lumOff val="35000"/>
                </a:schemeClr>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chemeClr val="tx1">
                    <a:lumMod val="65000"/>
                    <a:lumOff val="35000"/>
                  </a:schemeClr>
                </a:solidFill>
                <a:effectLst/>
                <a:uLnTx/>
                <a:uFillTx/>
                <a:latin typeface="+mn-ea"/>
                <a:cs typeface="+mn-cs"/>
              </a:rPr>
              <a:t>もちろん、この２つの製品を一緒に摂っていただくこともお勧め</a:t>
            </a:r>
            <a:r>
              <a:rPr lang="ja-JP" altLang="en-US" sz="2800" dirty="0">
                <a:solidFill>
                  <a:schemeClr val="tx1">
                    <a:lumMod val="65000"/>
                    <a:lumOff val="35000"/>
                  </a:schemeClr>
                </a:solidFill>
                <a:latin typeface="+mn-ea"/>
              </a:rPr>
              <a:t>です</a:t>
            </a:r>
            <a:r>
              <a:rPr kumimoji="1" lang="ja-JP" altLang="en-US" sz="2800" b="0" i="0" u="none" strike="noStrike" kern="1200" cap="none" spc="0" normalizeH="0" baseline="0" noProof="0" dirty="0">
                <a:ln>
                  <a:noFill/>
                </a:ln>
                <a:solidFill>
                  <a:schemeClr val="tx1">
                    <a:lumMod val="65000"/>
                    <a:lumOff val="35000"/>
                  </a:schemeClr>
                </a:solidFill>
                <a:effectLst/>
                <a:uLnTx/>
                <a:uFillTx/>
                <a:latin typeface="+mn-ea"/>
                <a:cs typeface="+mn-cs"/>
              </a:rPr>
              <a:t>。</a:t>
            </a:r>
          </a:p>
        </p:txBody>
      </p:sp>
      <p:sp>
        <p:nvSpPr>
          <p:cNvPr id="9" name="テキスト ボックス 8">
            <a:extLst>
              <a:ext uri="{FF2B5EF4-FFF2-40B4-BE49-F238E27FC236}">
                <a16:creationId xmlns:a16="http://schemas.microsoft.com/office/drawing/2014/main" id="{B029DE16-A20F-4439-9C46-13AEB03A4D70}"/>
              </a:ext>
            </a:extLst>
          </p:cNvPr>
          <p:cNvSpPr txBox="1"/>
          <p:nvPr/>
        </p:nvSpPr>
        <p:spPr>
          <a:xfrm>
            <a:off x="0" y="6586605"/>
            <a:ext cx="868680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lumMod val="65000"/>
                    <a:lumOff val="35000"/>
                  </a:schemeClr>
                </a:solidFill>
                <a:effectLst/>
                <a:uLnTx/>
                <a:uFillTx/>
                <a:latin typeface="+mn-ea"/>
                <a:cs typeface="+mn-cs"/>
              </a:rPr>
              <a:t>＊</a:t>
            </a:r>
            <a:r>
              <a:rPr kumimoji="1" lang="en-US" altLang="ja-JP" sz="1000" b="0" i="0" u="none" strike="noStrike" kern="1200" cap="none" spc="0" normalizeH="0" baseline="0" noProof="0" dirty="0">
                <a:ln>
                  <a:noFill/>
                </a:ln>
                <a:solidFill>
                  <a:schemeClr val="tx1">
                    <a:lumMod val="65000"/>
                    <a:lumOff val="35000"/>
                  </a:schemeClr>
                </a:solidFill>
                <a:effectLst/>
                <a:uLnTx/>
                <a:uFillTx/>
                <a:latin typeface="+mn-ea"/>
                <a:cs typeface="+mn-cs"/>
              </a:rPr>
              <a:t>3</a:t>
            </a:r>
            <a:r>
              <a:rPr kumimoji="1" lang="ja-JP" altLang="en-US" sz="1000" b="0" i="0" u="none" strike="noStrike" kern="1200" cap="none" spc="0" normalizeH="0" baseline="0" noProof="0" dirty="0">
                <a:ln>
                  <a:noFill/>
                </a:ln>
                <a:solidFill>
                  <a:schemeClr val="tx1">
                    <a:lumMod val="65000"/>
                    <a:lumOff val="35000"/>
                  </a:schemeClr>
                </a:solidFill>
                <a:effectLst/>
                <a:uLnTx/>
                <a:uFillTx/>
                <a:latin typeface="+mn-ea"/>
                <a:cs typeface="+mn-cs"/>
              </a:rPr>
              <a:t> ニュースキンが考える若さの定義「体の内側だけでなく、見た目印象や、話したときの印象で、いきいきと健康的で若々しい様子」に基づくもの。</a:t>
            </a:r>
          </a:p>
        </p:txBody>
      </p:sp>
      <p:sp>
        <p:nvSpPr>
          <p:cNvPr id="13" name="テキスト ボックス 12">
            <a:extLst>
              <a:ext uri="{FF2B5EF4-FFF2-40B4-BE49-F238E27FC236}">
                <a16:creationId xmlns:a16="http://schemas.microsoft.com/office/drawing/2014/main" id="{D58F2B25-2CE4-47D2-A13E-799C3A2B543F}"/>
              </a:ext>
            </a:extLst>
          </p:cNvPr>
          <p:cNvSpPr txBox="1"/>
          <p:nvPr/>
        </p:nvSpPr>
        <p:spPr>
          <a:xfrm>
            <a:off x="0" y="6403725"/>
            <a:ext cx="518400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lumMod val="65000"/>
                    <a:lumOff val="35000"/>
                  </a:schemeClr>
                </a:solidFill>
                <a:effectLst/>
                <a:uLnTx/>
                <a:uFillTx/>
                <a:latin typeface="+mn-ea"/>
                <a:cs typeface="+mn-cs"/>
              </a:rPr>
              <a:t>＊</a:t>
            </a:r>
            <a:r>
              <a:rPr kumimoji="1" lang="en-US" altLang="ja-JP" sz="1000" b="0" i="0" u="none" strike="noStrike" kern="1200" cap="none" spc="0" normalizeH="0" baseline="0" noProof="0" dirty="0">
                <a:ln>
                  <a:noFill/>
                </a:ln>
                <a:solidFill>
                  <a:schemeClr val="tx1">
                    <a:lumMod val="65000"/>
                    <a:lumOff val="35000"/>
                  </a:schemeClr>
                </a:solidFill>
                <a:effectLst/>
                <a:uLnTx/>
                <a:uFillTx/>
                <a:latin typeface="+mn-ea"/>
                <a:cs typeface="+mn-cs"/>
              </a:rPr>
              <a:t>1</a:t>
            </a:r>
            <a:r>
              <a:rPr kumimoji="1" lang="ja-JP" altLang="en-US" sz="1000" b="0" i="0" u="none" strike="noStrike" kern="1200" cap="none" spc="0" normalizeH="0" baseline="0" noProof="0" dirty="0">
                <a:ln>
                  <a:noFill/>
                </a:ln>
                <a:solidFill>
                  <a:schemeClr val="tx1">
                    <a:lumMod val="65000"/>
                    <a:lumOff val="35000"/>
                  </a:schemeClr>
                </a:solidFill>
                <a:effectLst/>
                <a:uLnTx/>
                <a:uFillTx/>
                <a:latin typeface="+mn-ea"/>
                <a:cs typeface="+mn-cs"/>
              </a:rPr>
              <a:t>健康を保つためのさまざまな目安のこと。＊</a:t>
            </a:r>
            <a:r>
              <a:rPr kumimoji="1" lang="en-US" altLang="ja-JP" sz="1000" b="0" i="0" u="none" strike="noStrike" kern="1200" cap="none" spc="0" normalizeH="0" baseline="0" noProof="0" dirty="0">
                <a:ln>
                  <a:noFill/>
                </a:ln>
                <a:solidFill>
                  <a:schemeClr val="tx1">
                    <a:lumMod val="65000"/>
                    <a:lumOff val="35000"/>
                  </a:schemeClr>
                </a:solidFill>
                <a:effectLst/>
                <a:uLnTx/>
                <a:uFillTx/>
                <a:latin typeface="+mn-ea"/>
                <a:cs typeface="+mn-cs"/>
              </a:rPr>
              <a:t>2</a:t>
            </a:r>
            <a:r>
              <a:rPr lang="ja-JP" altLang="en-US" sz="1000" dirty="0">
                <a:solidFill>
                  <a:schemeClr val="tx1">
                    <a:lumMod val="65000"/>
                    <a:lumOff val="35000"/>
                  </a:schemeClr>
                </a:solidFill>
                <a:latin typeface="+mn-ea"/>
              </a:rPr>
              <a:t> </a:t>
            </a:r>
            <a:r>
              <a:rPr kumimoji="1" lang="ja-JP" altLang="en-US" sz="1000" b="0" i="0" u="none" strike="noStrike" kern="1200" cap="none" spc="0" normalizeH="0" baseline="0" noProof="0" dirty="0">
                <a:ln>
                  <a:noFill/>
                </a:ln>
                <a:solidFill>
                  <a:schemeClr val="tx1">
                    <a:lumMod val="65000"/>
                    <a:lumOff val="35000"/>
                  </a:schemeClr>
                </a:solidFill>
                <a:effectLst/>
                <a:uLnTx/>
                <a:uFillTx/>
                <a:latin typeface="+mn-ea"/>
                <a:cs typeface="+mn-cs"/>
              </a:rPr>
              <a:t>気分のこと。</a:t>
            </a:r>
          </a:p>
        </p:txBody>
      </p:sp>
    </p:spTree>
    <p:extLst>
      <p:ext uri="{BB962C8B-B14F-4D97-AF65-F5344CB8AC3E}">
        <p14:creationId xmlns:p14="http://schemas.microsoft.com/office/powerpoint/2010/main" val="3293628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8A3F1D6-9790-4A5E-85DB-616EE486E896}"/>
              </a:ext>
            </a:extLst>
          </p:cNvPr>
          <p:cNvPicPr>
            <a:picLocks noChangeAspect="1"/>
          </p:cNvPicPr>
          <p:nvPr/>
        </p:nvPicPr>
        <p:blipFill>
          <a:blip r:embed="rId3"/>
          <a:stretch>
            <a:fillRect/>
          </a:stretch>
        </p:blipFill>
        <p:spPr>
          <a:xfrm>
            <a:off x="2832" y="0"/>
            <a:ext cx="12186335" cy="6858000"/>
          </a:xfrm>
          <a:prstGeom prst="rect">
            <a:avLst/>
          </a:prstGeom>
        </p:spPr>
      </p:pic>
    </p:spTree>
    <p:extLst>
      <p:ext uri="{BB962C8B-B14F-4D97-AF65-F5344CB8AC3E}">
        <p14:creationId xmlns:p14="http://schemas.microsoft.com/office/powerpoint/2010/main" val="824293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0E01D3E0-9855-4AC1-9AF7-102B8ADE9987}"/>
              </a:ext>
            </a:extLst>
          </p:cNvPr>
          <p:cNvSpPr>
            <a:spLocks noChangeAspect="1"/>
          </p:cNvSpPr>
          <p:nvPr/>
        </p:nvSpPr>
        <p:spPr>
          <a:xfrm>
            <a:off x="398812" y="670451"/>
            <a:ext cx="1217520" cy="1217520"/>
          </a:xfrm>
          <a:prstGeom prst="roundRect">
            <a:avLst/>
          </a:prstGeom>
          <a:solidFill>
            <a:srgbClr val="7A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600" dirty="0"/>
              <a:t>Q.</a:t>
            </a:r>
            <a:endParaRPr kumimoji="1" lang="ja-JP" altLang="en-US" sz="6600" dirty="0"/>
          </a:p>
        </p:txBody>
      </p:sp>
      <p:sp>
        <p:nvSpPr>
          <p:cNvPr id="4" name="四角形: 角を丸くする 3">
            <a:extLst>
              <a:ext uri="{FF2B5EF4-FFF2-40B4-BE49-F238E27FC236}">
                <a16:creationId xmlns:a16="http://schemas.microsoft.com/office/drawing/2014/main" id="{405A9ABB-5372-46CC-AE45-575245869602}"/>
              </a:ext>
            </a:extLst>
          </p:cNvPr>
          <p:cNvSpPr>
            <a:spLocks noChangeAspect="1"/>
          </p:cNvSpPr>
          <p:nvPr/>
        </p:nvSpPr>
        <p:spPr>
          <a:xfrm>
            <a:off x="398812" y="2211480"/>
            <a:ext cx="1217520" cy="1217520"/>
          </a:xfrm>
          <a:prstGeom prst="roundRect">
            <a:avLst/>
          </a:prstGeom>
          <a:solidFill>
            <a:srgbClr val="824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600" dirty="0"/>
              <a:t>A.</a:t>
            </a:r>
            <a:endParaRPr kumimoji="1" lang="ja-JP" altLang="en-US" sz="6600" dirty="0"/>
          </a:p>
        </p:txBody>
      </p:sp>
      <p:pic>
        <p:nvPicPr>
          <p:cNvPr id="5" name="図 4" descr="グラフィカル ユーザー インターフェイス, アプリケーション&#10;&#10;自動的に生成された説明">
            <a:extLst>
              <a:ext uri="{FF2B5EF4-FFF2-40B4-BE49-F238E27FC236}">
                <a16:creationId xmlns:a16="http://schemas.microsoft.com/office/drawing/2014/main" id="{6C2A1818-32A0-4439-A83B-60A6322A3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4486" y="-153375"/>
            <a:ext cx="2524500" cy="1584000"/>
          </a:xfrm>
          <a:prstGeom prst="rect">
            <a:avLst/>
          </a:prstGeom>
        </p:spPr>
      </p:pic>
      <p:sp>
        <p:nvSpPr>
          <p:cNvPr id="6" name="テキスト ボックス 5">
            <a:extLst>
              <a:ext uri="{FF2B5EF4-FFF2-40B4-BE49-F238E27FC236}">
                <a16:creationId xmlns:a16="http://schemas.microsoft.com/office/drawing/2014/main" id="{C9337C29-0748-426C-A4C6-DC3B86189742}"/>
              </a:ext>
            </a:extLst>
          </p:cNvPr>
          <p:cNvSpPr txBox="1"/>
          <p:nvPr/>
        </p:nvSpPr>
        <p:spPr>
          <a:xfrm>
            <a:off x="1760820" y="949851"/>
            <a:ext cx="743118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chemeClr val="tx1">
                    <a:lumMod val="65000"/>
                    <a:lumOff val="35000"/>
                  </a:schemeClr>
                </a:solidFill>
                <a:effectLst/>
                <a:uLnTx/>
                <a:uFillTx/>
                <a:latin typeface="Verlag Book"/>
                <a:ea typeface="小塚ゴシック Pro R"/>
                <a:cs typeface="+mn-cs"/>
              </a:rPr>
              <a:t>ボトルは環境</a:t>
            </a:r>
            <a:r>
              <a:rPr lang="ja-JP" altLang="en-US" sz="2800" dirty="0">
                <a:solidFill>
                  <a:schemeClr val="tx1">
                    <a:lumMod val="65000"/>
                    <a:lumOff val="35000"/>
                  </a:schemeClr>
                </a:solidFill>
                <a:latin typeface="Verlag Book"/>
                <a:ea typeface="小塚ゴシック Pro R"/>
              </a:rPr>
              <a:t>に</a:t>
            </a:r>
            <a:r>
              <a:rPr kumimoji="1" lang="ja-JP" altLang="en-US" sz="2800" b="0" i="0" u="none" strike="noStrike" kern="1200" cap="none" spc="0" normalizeH="0" baseline="0" noProof="0" dirty="0">
                <a:ln>
                  <a:noFill/>
                </a:ln>
                <a:solidFill>
                  <a:schemeClr val="tx1">
                    <a:lumMod val="65000"/>
                    <a:lumOff val="35000"/>
                  </a:schemeClr>
                </a:solidFill>
                <a:effectLst/>
                <a:uLnTx/>
                <a:uFillTx/>
                <a:latin typeface="Verlag Book"/>
                <a:ea typeface="小塚ゴシック Pro R"/>
                <a:cs typeface="+mn-cs"/>
              </a:rPr>
              <a:t>配慮していますか？</a:t>
            </a:r>
            <a:endParaRPr kumimoji="1" lang="en-US" altLang="ja-JP" sz="2800" b="0" i="0" u="none" strike="noStrike" kern="1200" cap="none" spc="0" normalizeH="0" baseline="0" noProof="0" dirty="0">
              <a:ln>
                <a:noFill/>
              </a:ln>
              <a:solidFill>
                <a:schemeClr val="tx1">
                  <a:lumMod val="65000"/>
                  <a:lumOff val="35000"/>
                </a:schemeClr>
              </a:solidFill>
              <a:effectLst/>
              <a:uLnTx/>
              <a:uFillTx/>
              <a:latin typeface="Verlag Book"/>
              <a:ea typeface="小塚ゴシック Pro R"/>
              <a:cs typeface="+mn-cs"/>
            </a:endParaRPr>
          </a:p>
        </p:txBody>
      </p:sp>
      <p:sp>
        <p:nvSpPr>
          <p:cNvPr id="7" name="テキスト ボックス 6">
            <a:extLst>
              <a:ext uri="{FF2B5EF4-FFF2-40B4-BE49-F238E27FC236}">
                <a16:creationId xmlns:a16="http://schemas.microsoft.com/office/drawing/2014/main" id="{2CAE5016-8AFF-43C2-A14C-4453B737E417}"/>
              </a:ext>
            </a:extLst>
          </p:cNvPr>
          <p:cNvSpPr txBox="1"/>
          <p:nvPr/>
        </p:nvSpPr>
        <p:spPr>
          <a:xfrm>
            <a:off x="1834322" y="2266560"/>
            <a:ext cx="6496878"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chemeClr val="tx1">
                    <a:lumMod val="65000"/>
                    <a:lumOff val="35000"/>
                  </a:schemeClr>
                </a:solidFill>
                <a:effectLst/>
                <a:uLnTx/>
                <a:uFillTx/>
                <a:latin typeface="+mn-ea"/>
                <a:cs typeface="+mn-cs"/>
              </a:rPr>
              <a:t>はい、配慮しています。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chemeClr val="tx1">
                    <a:lumMod val="65000"/>
                    <a:lumOff val="35000"/>
                  </a:schemeClr>
                </a:solidFill>
                <a:effectLst/>
                <a:uLnTx/>
                <a:uFillTx/>
                <a:latin typeface="+mn-ea"/>
                <a:cs typeface="+mn-cs"/>
              </a:rPr>
              <a:t>ニュースキンではサステナビリティ（持続可能な環境）の向上に力を入れており、メタには</a:t>
            </a:r>
            <a:r>
              <a:rPr kumimoji="1" lang="ja-JP" altLang="en-US" sz="2800" b="0" i="0" u="none" strike="noStrike" kern="1200" cap="none" spc="0" normalizeH="0" baseline="0" noProof="0" dirty="0">
                <a:ln>
                  <a:noFill/>
                </a:ln>
                <a:solidFill>
                  <a:srgbClr val="853299"/>
                </a:solidFill>
                <a:effectLst/>
                <a:uLnTx/>
                <a:uFillTx/>
                <a:latin typeface="+mn-ea"/>
                <a:cs typeface="+mn-cs"/>
              </a:rPr>
              <a:t>再生プラスチックを</a:t>
            </a:r>
            <a:r>
              <a:rPr kumimoji="1" lang="en-US" altLang="ja-JP" sz="2800" b="0" i="0" u="none" strike="noStrike" kern="1200" cap="none" spc="0" normalizeH="0" baseline="0" noProof="0" dirty="0">
                <a:ln>
                  <a:noFill/>
                </a:ln>
                <a:solidFill>
                  <a:srgbClr val="853299"/>
                </a:solidFill>
                <a:effectLst/>
                <a:uLnTx/>
                <a:uFillTx/>
                <a:latin typeface="+mn-ea"/>
                <a:cs typeface="+mn-cs"/>
              </a:rPr>
              <a:t>100%</a:t>
            </a:r>
            <a:r>
              <a:rPr kumimoji="1" lang="ja-JP" altLang="en-US" sz="2800" b="0" i="0" u="none" strike="noStrike" kern="1200" cap="none" spc="0" normalizeH="0" baseline="0" noProof="0" dirty="0">
                <a:ln>
                  <a:noFill/>
                </a:ln>
                <a:solidFill>
                  <a:srgbClr val="853299"/>
                </a:solidFill>
                <a:effectLst/>
                <a:uLnTx/>
                <a:uFillTx/>
                <a:latin typeface="+mn-ea"/>
                <a:cs typeface="+mn-cs"/>
              </a:rPr>
              <a:t>使用</a:t>
            </a:r>
            <a:r>
              <a:rPr kumimoji="1" lang="ja-JP" altLang="en-US" sz="2800" b="0" i="0" u="none" strike="noStrike" kern="1200" cap="none" spc="0" normalizeH="0" baseline="0" noProof="0" dirty="0">
                <a:ln>
                  <a:noFill/>
                </a:ln>
                <a:solidFill>
                  <a:schemeClr val="tx1">
                    <a:lumMod val="65000"/>
                    <a:lumOff val="35000"/>
                  </a:schemeClr>
                </a:solidFill>
                <a:effectLst/>
                <a:uLnTx/>
                <a:uFillTx/>
                <a:latin typeface="+mn-ea"/>
                <a:cs typeface="+mn-cs"/>
              </a:rPr>
              <a:t>しているボトルを採用しています。</a:t>
            </a:r>
            <a:endParaRPr kumimoji="1" lang="en-US" altLang="ja-JP" sz="2800" b="0" i="0" u="none" strike="noStrike" kern="1200" cap="none" spc="0" normalizeH="0" baseline="0" noProof="0" dirty="0">
              <a:ln>
                <a:noFill/>
              </a:ln>
              <a:solidFill>
                <a:schemeClr val="tx1">
                  <a:lumMod val="65000"/>
                  <a:lumOff val="35000"/>
                </a:schemeClr>
              </a:solidFill>
              <a:effectLst/>
              <a:uLnTx/>
              <a:uFillTx/>
              <a:latin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dirty="0">
                <a:solidFill>
                  <a:schemeClr val="tx1">
                    <a:lumMod val="65000"/>
                    <a:lumOff val="35000"/>
                  </a:schemeClr>
                </a:solidFill>
                <a:latin typeface="+mn-ea"/>
              </a:rPr>
              <a:t>ボトルの裏面には環境へ配慮していることを示すニュースキン独自のロゴマークが入っています。</a:t>
            </a:r>
            <a:endParaRPr kumimoji="1" lang="ja-JP" altLang="en-US" sz="2800" b="0" i="0" u="none" strike="noStrike" kern="1200" cap="none" spc="0" normalizeH="0" baseline="0" noProof="0" dirty="0">
              <a:ln>
                <a:noFill/>
              </a:ln>
              <a:solidFill>
                <a:schemeClr val="tx1">
                  <a:lumMod val="65000"/>
                  <a:lumOff val="35000"/>
                </a:schemeClr>
              </a:solidFill>
              <a:effectLst/>
              <a:uLnTx/>
              <a:uFillTx/>
              <a:latin typeface="+mn-ea"/>
              <a:cs typeface="+mn-cs"/>
            </a:endParaRPr>
          </a:p>
        </p:txBody>
      </p:sp>
      <p:pic>
        <p:nvPicPr>
          <p:cNvPr id="10" name="Picture 4">
            <a:extLst>
              <a:ext uri="{FF2B5EF4-FFF2-40B4-BE49-F238E27FC236}">
                <a16:creationId xmlns:a16="http://schemas.microsoft.com/office/drawing/2014/main" id="{D79A4FBD-FFF3-4950-B41A-A401065A4E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8438" y="2315554"/>
            <a:ext cx="3912095" cy="31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050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CB37050-7F1B-4195-8C38-16147C923C7B}"/>
              </a:ext>
            </a:extLst>
          </p:cNvPr>
          <p:cNvPicPr>
            <a:picLocks noChangeAspect="1"/>
          </p:cNvPicPr>
          <p:nvPr/>
        </p:nvPicPr>
        <p:blipFill>
          <a:blip r:embed="rId3"/>
          <a:stretch>
            <a:fillRect/>
          </a:stretch>
        </p:blipFill>
        <p:spPr>
          <a:xfrm>
            <a:off x="2832" y="0"/>
            <a:ext cx="12186335" cy="6858000"/>
          </a:xfrm>
          <a:prstGeom prst="rect">
            <a:avLst/>
          </a:prstGeom>
        </p:spPr>
      </p:pic>
    </p:spTree>
    <p:extLst>
      <p:ext uri="{BB962C8B-B14F-4D97-AF65-F5344CB8AC3E}">
        <p14:creationId xmlns:p14="http://schemas.microsoft.com/office/powerpoint/2010/main" val="2777489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B2ACE74-EF04-486B-8D49-DDFA291C7106}"/>
              </a:ext>
            </a:extLst>
          </p:cNvPr>
          <p:cNvSpPr/>
          <p:nvPr/>
        </p:nvSpPr>
        <p:spPr>
          <a:xfrm>
            <a:off x="2669723" y="5195072"/>
            <a:ext cx="7275947" cy="662332"/>
          </a:xfrm>
          <a:prstGeom prst="rect">
            <a:avLst/>
          </a:prstGeom>
          <a:noFill/>
        </p:spPr>
        <p:txBody>
          <a:bodyPr wrap="square" lIns="107287" tIns="53643" rIns="107287" bIns="53643" rtlCol="0">
            <a:spAutoFit/>
          </a:bodyPr>
          <a:lstStyle/>
          <a:p>
            <a:pPr defTabSz="914377">
              <a:defRPr/>
            </a:pPr>
            <a:r>
              <a:rPr lang="en-US" altLang="ja-JP" dirty="0">
                <a:solidFill>
                  <a:srgbClr val="595959"/>
                </a:solidFill>
                <a:latin typeface="Verlag Book" pitchFamily="50" charset="0"/>
                <a:ea typeface="小塚ゴシック Pro R" panose="020B0400000000000000"/>
                <a:cs typeface="ヒラギノ角ゴ Pro W6"/>
              </a:rPr>
              <a:t> </a:t>
            </a:r>
            <a:r>
              <a:rPr lang="en-US" dirty="0">
                <a:latin typeface="Verlag Book" pitchFamily="50" charset="0"/>
                <a:ea typeface="小塚ゴシック Pro R" panose="020B0400000000000000"/>
                <a:cs typeface="Times New Roman"/>
              </a:rPr>
              <a:t>©20</a:t>
            </a:r>
            <a:r>
              <a:rPr lang="en-US" altLang="ja-JP" dirty="0">
                <a:latin typeface="Verlag Book" pitchFamily="50" charset="0"/>
                <a:ea typeface="小塚ゴシック Pro R" panose="020B0400000000000000"/>
                <a:cs typeface="Times New Roman"/>
              </a:rPr>
              <a:t>21</a:t>
            </a:r>
            <a:r>
              <a:rPr lang="en-US" dirty="0">
                <a:latin typeface="Verlag Book" pitchFamily="50" charset="0"/>
                <a:ea typeface="小塚ゴシック Pro R" panose="020B0400000000000000"/>
                <a:cs typeface="Times New Roman"/>
              </a:rPr>
              <a:t> Nu Skin Japan Co., Ltd</a:t>
            </a:r>
            <a:r>
              <a:rPr lang="en-US" dirty="0">
                <a:latin typeface="Verlag Book"/>
                <a:ea typeface="小塚ゴシック Pro R" panose="020B0400000000000000"/>
                <a:cs typeface="Times New Roman"/>
              </a:rPr>
              <a:t>. </a:t>
            </a:r>
            <a:endParaRPr lang="ja-JP" altLang="en-US" dirty="0">
              <a:solidFill>
                <a:prstClr val="black"/>
              </a:solidFill>
              <a:latin typeface="ＭＳ Ｐゴシック"/>
              <a:ea typeface="小塚ゴシック Pro R" panose="020B0400000000000000"/>
              <a:cs typeface="ＭＳ Ｐゴシック"/>
            </a:endParaRPr>
          </a:p>
          <a:p>
            <a:pPr defTabSz="914377">
              <a:defRPr/>
            </a:pPr>
            <a:r>
              <a:rPr lang="ja-JP" altLang="en-US" dirty="0">
                <a:latin typeface="ＭＳ Ｐゴシック"/>
                <a:ea typeface="小塚ゴシック Pro R" panose="020B0400000000000000"/>
                <a:cs typeface="Times New Roman"/>
              </a:rPr>
              <a:t>掲載されている画像等の無断転載および改変は禁じられています。</a:t>
            </a:r>
            <a:endParaRPr lang="ja-JP" altLang="en-US" dirty="0">
              <a:solidFill>
                <a:prstClr val="black"/>
              </a:solidFill>
              <a:latin typeface="ＭＳ Ｐゴシック"/>
              <a:ea typeface="小塚ゴシック Pro R" panose="020B0400000000000000"/>
              <a:cs typeface="ＭＳ Ｐゴシック"/>
            </a:endParaRPr>
          </a:p>
        </p:txBody>
      </p:sp>
      <p:pic>
        <p:nvPicPr>
          <p:cNvPr id="4" name="Picture 2" descr="C:\Users\yaetorii\AppData\Local\Microsoft\Windows\Temporary Internet Files\Content.IE5\7TBWHVNJ\MC900411320[1].wmf">
            <a:extLst>
              <a:ext uri="{FF2B5EF4-FFF2-40B4-BE49-F238E27FC236}">
                <a16:creationId xmlns:a16="http://schemas.microsoft.com/office/drawing/2014/main" id="{360BB578-EF00-431D-BA90-BFA029F47FB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52782" y="5266929"/>
            <a:ext cx="732621" cy="511439"/>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descr="ロゴ&#10;&#10;自動的に生成された説明">
            <a:extLst>
              <a:ext uri="{FF2B5EF4-FFF2-40B4-BE49-F238E27FC236}">
                <a16:creationId xmlns:a16="http://schemas.microsoft.com/office/drawing/2014/main" id="{05579A88-9AB2-4961-BD4C-E6D83EC916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6381" y="2115000"/>
            <a:ext cx="3439238" cy="2628000"/>
          </a:xfrm>
          <a:prstGeom prst="rect">
            <a:avLst/>
          </a:prstGeom>
        </p:spPr>
      </p:pic>
    </p:spTree>
    <p:extLst>
      <p:ext uri="{BB962C8B-B14F-4D97-AF65-F5344CB8AC3E}">
        <p14:creationId xmlns:p14="http://schemas.microsoft.com/office/powerpoint/2010/main" val="2878106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図 4" descr="バブル チャート&#10;&#10;自動的に生成された説明">
            <a:extLst>
              <a:ext uri="{FF2B5EF4-FFF2-40B4-BE49-F238E27FC236}">
                <a16:creationId xmlns:a16="http://schemas.microsoft.com/office/drawing/2014/main" id="{71DCA568-E277-431E-B781-07BCA0F5FDCA}"/>
              </a:ext>
            </a:extLst>
          </p:cNvPr>
          <p:cNvPicPr>
            <a:picLocks noChangeAspect="1"/>
          </p:cNvPicPr>
          <p:nvPr/>
        </p:nvPicPr>
        <p:blipFill rotWithShape="1">
          <a:blip r:embed="rId3">
            <a:extLst>
              <a:ext uri="{28A0092B-C50C-407E-A947-70E740481C1C}">
                <a14:useLocalDpi xmlns:a14="http://schemas.microsoft.com/office/drawing/2010/main" val="0"/>
              </a:ext>
            </a:extLst>
          </a:blip>
          <a:srcRect t="9721" b="20845"/>
          <a:stretch/>
        </p:blipFill>
        <p:spPr>
          <a:xfrm>
            <a:off x="696588" y="-258417"/>
            <a:ext cx="11178341" cy="7812000"/>
          </a:xfrm>
          <a:prstGeom prst="rect">
            <a:avLst/>
          </a:prstGeom>
        </p:spPr>
      </p:pic>
      <p:sp>
        <p:nvSpPr>
          <p:cNvPr id="10" name="正方形/長方形 9">
            <a:extLst>
              <a:ext uri="{FF2B5EF4-FFF2-40B4-BE49-F238E27FC236}">
                <a16:creationId xmlns:a16="http://schemas.microsoft.com/office/drawing/2014/main" id="{3873D297-396C-42CD-974A-5A17292BFF25}"/>
              </a:ext>
            </a:extLst>
          </p:cNvPr>
          <p:cNvSpPr/>
          <p:nvPr/>
        </p:nvSpPr>
        <p:spPr>
          <a:xfrm>
            <a:off x="0" y="0"/>
            <a:ext cx="12192000" cy="6858000"/>
          </a:xfrm>
          <a:prstGeom prst="rect">
            <a:avLst/>
          </a:prstGeom>
          <a:solidFill>
            <a:srgbClr val="824AAC">
              <a:alpha val="8078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endParaRPr>
          </a:p>
        </p:txBody>
      </p:sp>
      <p:sp>
        <p:nvSpPr>
          <p:cNvPr id="3" name="テキスト ボックス 2">
            <a:extLst>
              <a:ext uri="{FF2B5EF4-FFF2-40B4-BE49-F238E27FC236}">
                <a16:creationId xmlns:a16="http://schemas.microsoft.com/office/drawing/2014/main" id="{C80CCF80-3A15-4B29-ADAE-072DBBF7CA18}"/>
              </a:ext>
            </a:extLst>
          </p:cNvPr>
          <p:cNvSpPr txBox="1"/>
          <p:nvPr/>
        </p:nvSpPr>
        <p:spPr>
          <a:xfrm>
            <a:off x="0" y="1247812"/>
            <a:ext cx="12192000" cy="4093428"/>
          </a:xfrm>
          <a:prstGeom prst="rect">
            <a:avLst/>
          </a:prstGeom>
          <a:noFill/>
        </p:spPr>
        <p:txBody>
          <a:bodyPr wrap="square">
            <a:spAutoFit/>
          </a:bodyPr>
          <a:lstStyle/>
          <a:p>
            <a:pPr algn="ctr">
              <a:spcBef>
                <a:spcPts val="1200"/>
              </a:spcBef>
            </a:pPr>
            <a:r>
              <a:rPr kumimoji="1" lang="ja-JP" altLang="en-US" sz="3200" dirty="0">
                <a:solidFill>
                  <a:schemeClr val="bg1"/>
                </a:solidFill>
              </a:rPr>
              <a:t>蓄積に挑む、「紫」のサイエンス。</a:t>
            </a:r>
            <a:endParaRPr kumimoji="1" lang="en-US" altLang="ja-JP" sz="3200" dirty="0">
              <a:solidFill>
                <a:schemeClr val="bg1"/>
              </a:solidFill>
            </a:endParaRPr>
          </a:p>
          <a:p>
            <a:pPr algn="ctr">
              <a:spcBef>
                <a:spcPts val="1200"/>
              </a:spcBef>
            </a:pPr>
            <a:endParaRPr lang="en-US" altLang="ja-JP" sz="2800" spc="300" dirty="0">
              <a:solidFill>
                <a:schemeClr val="bg1"/>
              </a:solidFill>
              <a:latin typeface="+mn-ea"/>
            </a:endParaRPr>
          </a:p>
          <a:p>
            <a:pPr algn="ctr">
              <a:spcBef>
                <a:spcPts val="1200"/>
              </a:spcBef>
            </a:pPr>
            <a:r>
              <a:rPr lang="ja-JP" altLang="en-US" sz="2800" i="0" u="none" strike="noStrike" spc="300" baseline="0" dirty="0">
                <a:solidFill>
                  <a:schemeClr val="bg1"/>
                </a:solidFill>
                <a:latin typeface="+mn-ea"/>
              </a:rPr>
              <a:t>人々の健康維持のために挑み続けるニュースキンが、</a:t>
            </a:r>
            <a:endParaRPr lang="en-US" altLang="ja-JP" sz="2800" i="0" u="none" strike="noStrike" spc="300" baseline="0" dirty="0">
              <a:solidFill>
                <a:schemeClr val="bg1"/>
              </a:solidFill>
              <a:latin typeface="+mn-ea"/>
            </a:endParaRPr>
          </a:p>
          <a:p>
            <a:pPr algn="ctr">
              <a:spcBef>
                <a:spcPts val="1200"/>
              </a:spcBef>
            </a:pPr>
            <a:r>
              <a:rPr lang="ja-JP" altLang="en-US" sz="2800" i="0" u="none" strike="noStrike" spc="300" baseline="0" dirty="0">
                <a:solidFill>
                  <a:schemeClr val="bg1"/>
                </a:solidFill>
                <a:latin typeface="+mn-ea"/>
              </a:rPr>
              <a:t>またひとつ、希望の扉を開きました。</a:t>
            </a:r>
          </a:p>
          <a:p>
            <a:pPr algn="ctr">
              <a:spcBef>
                <a:spcPts val="1200"/>
              </a:spcBef>
            </a:pPr>
            <a:r>
              <a:rPr lang="ja-JP" altLang="en-US" sz="2800" i="0" u="none" strike="noStrike" spc="300" baseline="0" dirty="0">
                <a:solidFill>
                  <a:schemeClr val="bg1"/>
                </a:solidFill>
                <a:latin typeface="+mn-ea"/>
              </a:rPr>
              <a:t>生活習慣蓄積を科学し、たどり着いたのは、</a:t>
            </a:r>
            <a:endParaRPr lang="en-US" altLang="ja-JP" sz="2800" i="0" u="none" strike="noStrike" spc="300" baseline="0" dirty="0">
              <a:solidFill>
                <a:schemeClr val="bg1"/>
              </a:solidFill>
              <a:latin typeface="+mn-ea"/>
            </a:endParaRPr>
          </a:p>
          <a:p>
            <a:pPr algn="ctr">
              <a:spcBef>
                <a:spcPts val="1200"/>
              </a:spcBef>
            </a:pPr>
            <a:r>
              <a:rPr lang="ja-JP" altLang="en-US" sz="2800" i="0" u="none" strike="noStrike" spc="300" baseline="0" dirty="0">
                <a:solidFill>
                  <a:schemeClr val="bg1"/>
                </a:solidFill>
                <a:latin typeface="+mn-ea"/>
              </a:rPr>
              <a:t>世界が知らなかった*「紫」のチカラ。</a:t>
            </a:r>
          </a:p>
          <a:p>
            <a:pPr algn="ctr">
              <a:spcBef>
                <a:spcPts val="1200"/>
              </a:spcBef>
            </a:pPr>
            <a:r>
              <a:rPr lang="ja-JP" altLang="en-US" sz="2800" i="0" u="none" strike="noStrike" spc="300" baseline="0" dirty="0">
                <a:solidFill>
                  <a:schemeClr val="bg1"/>
                </a:solidFill>
                <a:latin typeface="+mn-ea"/>
              </a:rPr>
              <a:t>「蓄積」は、もう、あきらめない時代へ。</a:t>
            </a:r>
            <a:endParaRPr lang="ja-JP" altLang="en-US" sz="2800" spc="300" dirty="0">
              <a:solidFill>
                <a:schemeClr val="bg1"/>
              </a:solidFill>
              <a:latin typeface="+mn-ea"/>
            </a:endParaRPr>
          </a:p>
        </p:txBody>
      </p:sp>
      <p:sp>
        <p:nvSpPr>
          <p:cNvPr id="19" name="テキスト ボックス 18">
            <a:extLst>
              <a:ext uri="{FF2B5EF4-FFF2-40B4-BE49-F238E27FC236}">
                <a16:creationId xmlns:a16="http://schemas.microsoft.com/office/drawing/2014/main" id="{C271A77E-3C74-4AF5-B4E4-A0D0ACE5B4ED}"/>
              </a:ext>
            </a:extLst>
          </p:cNvPr>
          <p:cNvSpPr txBox="1"/>
          <p:nvPr/>
        </p:nvSpPr>
        <p:spPr>
          <a:xfrm>
            <a:off x="0" y="6589052"/>
            <a:ext cx="3104214" cy="261610"/>
          </a:xfrm>
          <a:prstGeom prst="rect">
            <a:avLst/>
          </a:prstGeom>
          <a:noFill/>
        </p:spPr>
        <p:txBody>
          <a:bodyPr wrap="square">
            <a:spAutoFit/>
          </a:bodyPr>
          <a:lstStyle/>
          <a:p>
            <a:r>
              <a:rPr lang="ja-JP" altLang="en-US" sz="1100" dirty="0">
                <a:solidFill>
                  <a:schemeClr val="bg1"/>
                </a:solidFill>
                <a:latin typeface="+mn-ea"/>
              </a:rPr>
              <a:t>＊ ニュースキンの研究・開発において。　</a:t>
            </a:r>
          </a:p>
        </p:txBody>
      </p:sp>
    </p:spTree>
    <p:extLst>
      <p:ext uri="{BB962C8B-B14F-4D97-AF65-F5344CB8AC3E}">
        <p14:creationId xmlns:p14="http://schemas.microsoft.com/office/powerpoint/2010/main" val="572388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B2D9C436-5CD9-43BD-B717-E1E3CABDB4B7}"/>
              </a:ext>
            </a:extLst>
          </p:cNvPr>
          <p:cNvGrpSpPr/>
          <p:nvPr/>
        </p:nvGrpSpPr>
        <p:grpSpPr>
          <a:xfrm>
            <a:off x="0" y="0"/>
            <a:ext cx="5734050" cy="6867525"/>
            <a:chOff x="0" y="0"/>
            <a:chExt cx="5734050" cy="6867525"/>
          </a:xfrm>
        </p:grpSpPr>
        <p:pic>
          <p:nvPicPr>
            <p:cNvPr id="2053" name="Picture 5">
              <a:extLst>
                <a:ext uri="{FF2B5EF4-FFF2-40B4-BE49-F238E27FC236}">
                  <a16:creationId xmlns:a16="http://schemas.microsoft.com/office/drawing/2014/main" id="{4E000EA9-410F-4D5B-99E1-08FC07F768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005"/>
            <a:stretch/>
          </p:blipFill>
          <p:spPr bwMode="auto">
            <a:xfrm>
              <a:off x="0" y="0"/>
              <a:ext cx="573405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08CE9F79-1960-4ECB-B636-0F5DD18C4E69}"/>
                </a:ext>
              </a:extLst>
            </p:cNvPr>
            <p:cNvSpPr/>
            <p:nvPr/>
          </p:nvSpPr>
          <p:spPr>
            <a:xfrm>
              <a:off x="790575" y="2505075"/>
              <a:ext cx="4143375" cy="1981200"/>
            </a:xfrm>
            <a:prstGeom prst="rect">
              <a:avLst/>
            </a:prstGeom>
            <a:solidFill>
              <a:srgbClr val="853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テキスト ボックス 1">
            <a:extLst>
              <a:ext uri="{FF2B5EF4-FFF2-40B4-BE49-F238E27FC236}">
                <a16:creationId xmlns:a16="http://schemas.microsoft.com/office/drawing/2014/main" id="{6D64F538-A41A-4DE0-BFCA-08FC89B4C7F3}"/>
              </a:ext>
            </a:extLst>
          </p:cNvPr>
          <p:cNvSpPr txBox="1"/>
          <p:nvPr/>
        </p:nvSpPr>
        <p:spPr>
          <a:xfrm>
            <a:off x="0" y="2951232"/>
            <a:ext cx="5734050" cy="707886"/>
          </a:xfrm>
          <a:prstGeom prst="rect">
            <a:avLst/>
          </a:prstGeom>
          <a:noFill/>
        </p:spPr>
        <p:txBody>
          <a:bodyPr wrap="square" rtlCol="0">
            <a:spAutoFit/>
          </a:bodyPr>
          <a:lstStyle/>
          <a:p>
            <a:pPr algn="ctr"/>
            <a:r>
              <a:rPr kumimoji="1" lang="ja-JP" altLang="en-US" sz="4000" dirty="0">
                <a:solidFill>
                  <a:schemeClr val="bg1"/>
                </a:solidFill>
              </a:rPr>
              <a:t>製品特長</a:t>
            </a:r>
          </a:p>
        </p:txBody>
      </p:sp>
      <p:pic>
        <p:nvPicPr>
          <p:cNvPr id="9" name="図 8" descr="グラフィカル ユーザー インターフェイス, アプリケーション&#10;&#10;自動的に生成された説明">
            <a:extLst>
              <a:ext uri="{FF2B5EF4-FFF2-40B4-BE49-F238E27FC236}">
                <a16:creationId xmlns:a16="http://schemas.microsoft.com/office/drawing/2014/main" id="{4E597A1A-6910-4689-9F9F-8685DD1306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4486" y="-153375"/>
            <a:ext cx="2524500" cy="1584000"/>
          </a:xfrm>
          <a:prstGeom prst="rect">
            <a:avLst/>
          </a:prstGeom>
        </p:spPr>
      </p:pic>
      <p:pic>
        <p:nvPicPr>
          <p:cNvPr id="11" name="図 10" descr="バブル チャート&#10;&#10;自動的に生成された説明">
            <a:extLst>
              <a:ext uri="{FF2B5EF4-FFF2-40B4-BE49-F238E27FC236}">
                <a16:creationId xmlns:a16="http://schemas.microsoft.com/office/drawing/2014/main" id="{24F992A8-A0A2-4764-BD12-7A2984CFBED3}"/>
              </a:ext>
            </a:extLst>
          </p:cNvPr>
          <p:cNvPicPr>
            <a:picLocks noChangeAspect="1"/>
          </p:cNvPicPr>
          <p:nvPr/>
        </p:nvPicPr>
        <p:blipFill rotWithShape="1">
          <a:blip r:embed="rId5">
            <a:extLst>
              <a:ext uri="{28A0092B-C50C-407E-A947-70E740481C1C}">
                <a14:useLocalDpi xmlns:a14="http://schemas.microsoft.com/office/drawing/2010/main" val="0"/>
              </a:ext>
            </a:extLst>
          </a:blip>
          <a:srcRect t="30197" r="53988"/>
          <a:stretch/>
        </p:blipFill>
        <p:spPr>
          <a:xfrm>
            <a:off x="10185000" y="2146852"/>
            <a:ext cx="3143374" cy="4799660"/>
          </a:xfrm>
          <a:prstGeom prst="rect">
            <a:avLst/>
          </a:prstGeom>
        </p:spPr>
      </p:pic>
      <p:pic>
        <p:nvPicPr>
          <p:cNvPr id="12" name="Picture 2">
            <a:extLst>
              <a:ext uri="{FF2B5EF4-FFF2-40B4-BE49-F238E27FC236}">
                <a16:creationId xmlns:a16="http://schemas.microsoft.com/office/drawing/2014/main" id="{163892A8-A247-421D-870B-BCDD9EBF78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3845" y="1571118"/>
            <a:ext cx="1738701" cy="417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02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24AAC"/>
        </a:solidFill>
        <a:effectLst/>
      </p:bgPr>
    </p:bg>
    <p:spTree>
      <p:nvGrpSpPr>
        <p:cNvPr id="1" name=""/>
        <p:cNvGrpSpPr/>
        <p:nvPr/>
      </p:nvGrpSpPr>
      <p:grpSpPr>
        <a:xfrm>
          <a:off x="0" y="0"/>
          <a:ext cx="0" cy="0"/>
          <a:chOff x="0" y="0"/>
          <a:chExt cx="0" cy="0"/>
        </a:xfrm>
      </p:grpSpPr>
      <p:sp>
        <p:nvSpPr>
          <p:cNvPr id="45" name="Freeform: Shape 44">
            <a:extLst>
              <a:ext uri="{FF2B5EF4-FFF2-40B4-BE49-F238E27FC236}">
                <a16:creationId xmlns:a16="http://schemas.microsoft.com/office/drawing/2014/main" id="{7638B808-3128-4131-916F-713C3B7F2D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331534" cy="6858000"/>
          </a:xfrm>
          <a:custGeom>
            <a:avLst/>
            <a:gdLst>
              <a:gd name="connsiteX0" fmla="*/ 5331534 w 5331534"/>
              <a:gd name="connsiteY0" fmla="*/ 0 h 6858000"/>
              <a:gd name="connsiteX1" fmla="*/ 69075 w 5331534"/>
              <a:gd name="connsiteY1" fmla="*/ 0 h 6858000"/>
              <a:gd name="connsiteX2" fmla="*/ 35131 w 5331534"/>
              <a:gd name="connsiteY2" fmla="*/ 267128 h 6858000"/>
              <a:gd name="connsiteX3" fmla="*/ 0 w 5331534"/>
              <a:gd name="connsiteY3" fmla="*/ 962845 h 6858000"/>
              <a:gd name="connsiteX4" fmla="*/ 3276103 w 5331534"/>
              <a:gd name="connsiteY4" fmla="*/ 6782205 h 6858000"/>
              <a:gd name="connsiteX5" fmla="*/ 3407923 w 5331534"/>
              <a:gd name="connsiteY5" fmla="*/ 6858000 h 6858000"/>
              <a:gd name="connsiteX6" fmla="*/ 5331534 w 533153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1534" h="6858000">
                <a:moveTo>
                  <a:pt x="5331534" y="0"/>
                </a:moveTo>
                <a:lnTo>
                  <a:pt x="69075" y="0"/>
                </a:lnTo>
                <a:lnTo>
                  <a:pt x="35131" y="267128"/>
                </a:lnTo>
                <a:cubicBezTo>
                  <a:pt x="11901" y="495874"/>
                  <a:pt x="0" y="727970"/>
                  <a:pt x="0" y="962845"/>
                </a:cubicBezTo>
                <a:cubicBezTo>
                  <a:pt x="0" y="3429034"/>
                  <a:pt x="1312002" y="5588789"/>
                  <a:pt x="3276103" y="6782205"/>
                </a:cubicBezTo>
                <a:lnTo>
                  <a:pt x="3407923" y="6858000"/>
                </a:lnTo>
                <a:lnTo>
                  <a:pt x="5331534"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E9928CB4-FA8A-471E-A802-B1B3E34FDF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173318" cy="6860381"/>
          </a:xfrm>
          <a:custGeom>
            <a:avLst/>
            <a:gdLst>
              <a:gd name="connsiteX0" fmla="*/ 0 w 5203198"/>
              <a:gd name="connsiteY0" fmla="*/ 0 h 6858000"/>
              <a:gd name="connsiteX1" fmla="*/ 5142946 w 5203198"/>
              <a:gd name="connsiteY1" fmla="*/ 0 h 6858000"/>
              <a:gd name="connsiteX2" fmla="*/ 5161772 w 5203198"/>
              <a:gd name="connsiteY2" fmla="*/ 133740 h 6858000"/>
              <a:gd name="connsiteX3" fmla="*/ 5203198 w 5203198"/>
              <a:gd name="connsiteY3" fmla="*/ 874296 h 6858000"/>
              <a:gd name="connsiteX4" fmla="*/ 1980154 w 5203198"/>
              <a:gd name="connsiteY4" fmla="*/ 6678378 h 6858000"/>
              <a:gd name="connsiteX5" fmla="*/ 1700330 w 5203198"/>
              <a:gd name="connsiteY5" fmla="*/ 6858000 h 6858000"/>
              <a:gd name="connsiteX6" fmla="*/ 0 w 5203198"/>
              <a:gd name="connsiteY6" fmla="*/ 6858000 h 6858000"/>
              <a:gd name="connsiteX0" fmla="*/ 0 w 5203198"/>
              <a:gd name="connsiteY0" fmla="*/ 2381 h 6860381"/>
              <a:gd name="connsiteX1" fmla="*/ 5135802 w 5203198"/>
              <a:gd name="connsiteY1" fmla="*/ 0 h 6860381"/>
              <a:gd name="connsiteX2" fmla="*/ 5161772 w 5203198"/>
              <a:gd name="connsiteY2" fmla="*/ 136121 h 6860381"/>
              <a:gd name="connsiteX3" fmla="*/ 5203198 w 5203198"/>
              <a:gd name="connsiteY3" fmla="*/ 876677 h 6860381"/>
              <a:gd name="connsiteX4" fmla="*/ 1980154 w 5203198"/>
              <a:gd name="connsiteY4" fmla="*/ 6680759 h 6860381"/>
              <a:gd name="connsiteX5" fmla="*/ 1700330 w 5203198"/>
              <a:gd name="connsiteY5" fmla="*/ 6860381 h 6860381"/>
              <a:gd name="connsiteX6" fmla="*/ 0 w 5203198"/>
              <a:gd name="connsiteY6" fmla="*/ 6860381 h 6860381"/>
              <a:gd name="connsiteX7" fmla="*/ 0 w 5203198"/>
              <a:gd name="connsiteY7" fmla="*/ 2381 h 6860381"/>
              <a:gd name="connsiteX0" fmla="*/ 0 w 5203198"/>
              <a:gd name="connsiteY0" fmla="*/ 2381 h 6860381"/>
              <a:gd name="connsiteX1" fmla="*/ 5142946 w 5203198"/>
              <a:gd name="connsiteY1" fmla="*/ 0 h 6860381"/>
              <a:gd name="connsiteX2" fmla="*/ 5161772 w 5203198"/>
              <a:gd name="connsiteY2" fmla="*/ 136121 h 6860381"/>
              <a:gd name="connsiteX3" fmla="*/ 5203198 w 5203198"/>
              <a:gd name="connsiteY3" fmla="*/ 876677 h 6860381"/>
              <a:gd name="connsiteX4" fmla="*/ 1980154 w 5203198"/>
              <a:gd name="connsiteY4" fmla="*/ 6680759 h 6860381"/>
              <a:gd name="connsiteX5" fmla="*/ 1700330 w 5203198"/>
              <a:gd name="connsiteY5" fmla="*/ 6860381 h 6860381"/>
              <a:gd name="connsiteX6" fmla="*/ 0 w 5203198"/>
              <a:gd name="connsiteY6" fmla="*/ 6860381 h 6860381"/>
              <a:gd name="connsiteX7" fmla="*/ 0 w 5203198"/>
              <a:gd name="connsiteY7" fmla="*/ 2381 h 6860381"/>
              <a:gd name="connsiteX0" fmla="*/ 0 w 5203198"/>
              <a:gd name="connsiteY0" fmla="*/ 2381 h 6860381"/>
              <a:gd name="connsiteX1" fmla="*/ 5142946 w 5203198"/>
              <a:gd name="connsiteY1" fmla="*/ 0 h 6860381"/>
              <a:gd name="connsiteX2" fmla="*/ 5161772 w 5203198"/>
              <a:gd name="connsiteY2" fmla="*/ 136121 h 6860381"/>
              <a:gd name="connsiteX3" fmla="*/ 5203198 w 5203198"/>
              <a:gd name="connsiteY3" fmla="*/ 876677 h 6860381"/>
              <a:gd name="connsiteX4" fmla="*/ 1980154 w 5203198"/>
              <a:gd name="connsiteY4" fmla="*/ 6680759 h 6860381"/>
              <a:gd name="connsiteX5" fmla="*/ 1678899 w 5203198"/>
              <a:gd name="connsiteY5" fmla="*/ 6860381 h 6860381"/>
              <a:gd name="connsiteX6" fmla="*/ 0 w 5203198"/>
              <a:gd name="connsiteY6" fmla="*/ 6860381 h 6860381"/>
              <a:gd name="connsiteX7" fmla="*/ 0 w 5203198"/>
              <a:gd name="connsiteY7"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3198" h="6860381">
                <a:moveTo>
                  <a:pt x="0" y="2381"/>
                </a:moveTo>
                <a:lnTo>
                  <a:pt x="5142946" y="0"/>
                </a:lnTo>
                <a:cubicBezTo>
                  <a:pt x="5149221" y="44580"/>
                  <a:pt x="5155497" y="91541"/>
                  <a:pt x="5161772" y="136121"/>
                </a:cubicBezTo>
                <a:cubicBezTo>
                  <a:pt x="5189165" y="379610"/>
                  <a:pt x="5203198" y="626664"/>
                  <a:pt x="5203198" y="876677"/>
                </a:cubicBezTo>
                <a:cubicBezTo>
                  <a:pt x="5203198" y="3251799"/>
                  <a:pt x="3936740" y="5359908"/>
                  <a:pt x="1980154" y="6680759"/>
                </a:cubicBezTo>
                <a:lnTo>
                  <a:pt x="1678899" y="6860381"/>
                </a:lnTo>
                <a:lnTo>
                  <a:pt x="0" y="6860381"/>
                </a:lnTo>
                <a:lnTo>
                  <a:pt x="0" y="238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F3FA9F-E0DF-3645-82E6-80FB0A73DAA4}"/>
              </a:ext>
            </a:extLst>
          </p:cNvPr>
          <p:cNvSpPr>
            <a:spLocks noGrp="1"/>
          </p:cNvSpPr>
          <p:nvPr>
            <p:ph type="title"/>
          </p:nvPr>
        </p:nvSpPr>
        <p:spPr>
          <a:xfrm>
            <a:off x="409575" y="775604"/>
            <a:ext cx="3948071" cy="3475564"/>
          </a:xfrm>
        </p:spPr>
        <p:txBody>
          <a:bodyPr vert="horz" lIns="91440" tIns="45720" rIns="91440" bIns="45720" rtlCol="0" anchor="ctr" anchorCtr="0">
            <a:noAutofit/>
          </a:bodyPr>
          <a:lstStyle/>
          <a:p>
            <a:r>
              <a:rPr lang="ja-JP" altLang="en-US" sz="2800" kern="1200" dirty="0">
                <a:solidFill>
                  <a:schemeClr val="bg1">
                    <a:lumMod val="65000"/>
                    <a:lumOff val="35000"/>
                  </a:schemeClr>
                </a:solidFill>
                <a:latin typeface="小塚ゴシック Pro R" panose="020B0400000000000000" pitchFamily="34" charset="-128"/>
                <a:ea typeface="小塚ゴシック Pro R" panose="020B0400000000000000" pitchFamily="34" charset="-128"/>
              </a:rPr>
              <a:t>蓄積に挑む、</a:t>
            </a:r>
            <a:br>
              <a:rPr lang="en-US" altLang="ja-JP" sz="2800" kern="1200" dirty="0">
                <a:solidFill>
                  <a:schemeClr val="bg1">
                    <a:lumMod val="65000"/>
                    <a:lumOff val="35000"/>
                  </a:schemeClr>
                </a:solidFill>
                <a:latin typeface="小塚ゴシック Pro R" panose="020B0400000000000000" pitchFamily="34" charset="-128"/>
                <a:ea typeface="小塚ゴシック Pro R" panose="020B0400000000000000" pitchFamily="34" charset="-128"/>
              </a:rPr>
            </a:br>
            <a:r>
              <a:rPr lang="ja-JP" altLang="en-US" sz="2800" kern="1200" dirty="0">
                <a:solidFill>
                  <a:schemeClr val="bg1">
                    <a:lumMod val="65000"/>
                    <a:lumOff val="35000"/>
                  </a:schemeClr>
                </a:solidFill>
                <a:latin typeface="小塚ゴシック Pro R" panose="020B0400000000000000" pitchFamily="34" charset="-128"/>
                <a:ea typeface="小塚ゴシック Pro R" panose="020B0400000000000000" pitchFamily="34" charset="-128"/>
              </a:rPr>
              <a:t>「紫」のサイエンス。</a:t>
            </a:r>
            <a:br>
              <a:rPr lang="ja-JP" altLang="en-US" sz="2400" kern="1200" dirty="0">
                <a:solidFill>
                  <a:schemeClr val="bg1">
                    <a:lumMod val="65000"/>
                    <a:lumOff val="35000"/>
                  </a:schemeClr>
                </a:solidFill>
                <a:latin typeface="小塚ゴシック Pro R" panose="020B0400000000000000" pitchFamily="34" charset="-128"/>
                <a:ea typeface="小塚ゴシック Pro R" panose="020B0400000000000000" pitchFamily="34" charset="-128"/>
              </a:rPr>
            </a:br>
            <a:br>
              <a:rPr lang="en-US" kern="1200" dirty="0">
                <a:solidFill>
                  <a:schemeClr val="bg1">
                    <a:lumMod val="65000"/>
                    <a:lumOff val="35000"/>
                  </a:schemeClr>
                </a:solidFill>
                <a:latin typeface="小塚ゴシック Pro R" panose="020B0400000000000000" pitchFamily="34" charset="-128"/>
                <a:ea typeface="小塚ゴシック Pro R" panose="020B0400000000000000" pitchFamily="34" charset="-128"/>
              </a:rPr>
            </a:br>
            <a:r>
              <a:rPr lang="ja-JP" altLang="en-US" sz="2000" kern="1200" dirty="0">
                <a:solidFill>
                  <a:schemeClr val="bg1">
                    <a:lumMod val="65000"/>
                    <a:lumOff val="35000"/>
                  </a:schemeClr>
                </a:solidFill>
                <a:latin typeface="小塚ゴシック Pro R" panose="020B0400000000000000" pitchFamily="34" charset="-128"/>
                <a:ea typeface="小塚ゴシック Pro R" panose="020B0400000000000000" pitchFamily="34" charset="-128"/>
              </a:rPr>
              <a:t>気になる生活習慣の源へ。</a:t>
            </a:r>
            <a:r>
              <a:rPr lang="en-US" altLang="ja-JP" sz="2000" kern="1200" dirty="0" err="1">
                <a:solidFill>
                  <a:schemeClr val="bg1">
                    <a:lumMod val="65000"/>
                    <a:lumOff val="35000"/>
                  </a:schemeClr>
                </a:solidFill>
                <a:latin typeface="小塚ゴシック Pro R" panose="020B0400000000000000" pitchFamily="34" charset="-128"/>
                <a:ea typeface="小塚ゴシック Pro R" panose="020B0400000000000000" pitchFamily="34" charset="-128"/>
              </a:rPr>
              <a:t>ageLOC</a:t>
            </a:r>
            <a:r>
              <a:rPr lang="en-US" altLang="ja-JP" sz="2000" kern="1200" dirty="0">
                <a:solidFill>
                  <a:schemeClr val="bg1">
                    <a:lumMod val="65000"/>
                    <a:lumOff val="35000"/>
                  </a:schemeClr>
                </a:solidFill>
                <a:latin typeface="小塚ゴシック Pro R" panose="020B0400000000000000" pitchFamily="34" charset="-128"/>
                <a:ea typeface="小塚ゴシック Pro R" panose="020B0400000000000000" pitchFamily="34" charset="-128"/>
              </a:rPr>
              <a:t> </a:t>
            </a:r>
            <a:r>
              <a:rPr lang="ja-JP" altLang="en-US" sz="2000" kern="1200" dirty="0">
                <a:solidFill>
                  <a:schemeClr val="bg1">
                    <a:lumMod val="65000"/>
                    <a:lumOff val="35000"/>
                  </a:schemeClr>
                </a:solidFill>
                <a:latin typeface="小塚ゴシック Pro R" panose="020B0400000000000000" pitchFamily="34" charset="-128"/>
                <a:ea typeface="小塚ゴシック Pro R" panose="020B0400000000000000" pitchFamily="34" charset="-128"/>
              </a:rPr>
              <a:t>シリーズ「メタ」誕生。</a:t>
            </a:r>
            <a:br>
              <a:rPr lang="ja-JP" altLang="en-US" sz="3200" kern="1200" dirty="0">
                <a:solidFill>
                  <a:schemeClr val="bg1">
                    <a:lumMod val="65000"/>
                    <a:lumOff val="35000"/>
                  </a:schemeClr>
                </a:solidFill>
                <a:latin typeface="小塚ゴシック Pro R" panose="020B0400000000000000" pitchFamily="34" charset="-128"/>
                <a:ea typeface="小塚ゴシック Pro R" panose="020B0400000000000000" pitchFamily="34" charset="-128"/>
              </a:rPr>
            </a:br>
            <a:endParaRPr lang="en-US" sz="2400" kern="1200" dirty="0">
              <a:solidFill>
                <a:schemeClr val="bg1">
                  <a:lumMod val="65000"/>
                  <a:lumOff val="35000"/>
                </a:schemeClr>
              </a:solidFill>
              <a:latin typeface="小塚ゴシック Pro R" panose="020B0400000000000000" pitchFamily="34" charset="-128"/>
              <a:ea typeface="小塚ゴシック Pro R" panose="020B0400000000000000" pitchFamily="34" charset="-128"/>
            </a:endParaRPr>
          </a:p>
        </p:txBody>
      </p:sp>
      <p:sp>
        <p:nvSpPr>
          <p:cNvPr id="25" name="テキスト ボックス 24">
            <a:extLst>
              <a:ext uri="{FF2B5EF4-FFF2-40B4-BE49-F238E27FC236}">
                <a16:creationId xmlns:a16="http://schemas.microsoft.com/office/drawing/2014/main" id="{504E41F3-80D5-4BB7-A641-9161289EF41F}"/>
              </a:ext>
            </a:extLst>
          </p:cNvPr>
          <p:cNvSpPr txBox="1"/>
          <p:nvPr/>
        </p:nvSpPr>
        <p:spPr>
          <a:xfrm>
            <a:off x="5735101" y="2011904"/>
            <a:ext cx="6643626" cy="2784032"/>
          </a:xfrm>
          <a:prstGeom prst="rect">
            <a:avLst/>
          </a:prstGeom>
          <a:noFill/>
        </p:spPr>
        <p:txBody>
          <a:bodyPr wrap="square">
            <a:spAutoFit/>
          </a:bodyPr>
          <a:lstStyle/>
          <a:p>
            <a:pPr>
              <a:lnSpc>
                <a:spcPct val="150000"/>
              </a:lnSpc>
            </a:pPr>
            <a:r>
              <a:rPr lang="en-US" altLang="ja-JP" sz="4000" dirty="0">
                <a:latin typeface="小塚ゴシック Pro R" panose="020B0400000000000000" pitchFamily="34" charset="-128"/>
                <a:ea typeface="小塚ゴシック Pro R" panose="020B0400000000000000" pitchFamily="34" charset="-128"/>
              </a:rPr>
              <a:t>1</a:t>
            </a:r>
            <a:r>
              <a:rPr lang="ja-JP" altLang="en-US" sz="4000" dirty="0">
                <a:latin typeface="小塚ゴシック Pro R" panose="020B0400000000000000" pitchFamily="34" charset="-128"/>
                <a:ea typeface="小塚ゴシック Pro R" panose="020B0400000000000000" pitchFamily="34" charset="-128"/>
              </a:rPr>
              <a:t>．スッキリ*を究める</a:t>
            </a:r>
            <a:endParaRPr lang="en-US" altLang="ja-JP" sz="4000" dirty="0">
              <a:latin typeface="小塚ゴシック Pro R" panose="020B0400000000000000" pitchFamily="34" charset="-128"/>
              <a:ea typeface="小塚ゴシック Pro R" panose="020B0400000000000000" pitchFamily="34" charset="-128"/>
            </a:endParaRPr>
          </a:p>
          <a:p>
            <a:pPr>
              <a:lnSpc>
                <a:spcPct val="150000"/>
              </a:lnSpc>
            </a:pPr>
            <a:r>
              <a:rPr lang="en-US" altLang="ja-JP" sz="4000" dirty="0">
                <a:latin typeface="小塚ゴシック Pro R" panose="020B0400000000000000" pitchFamily="34" charset="-128"/>
                <a:ea typeface="小塚ゴシック Pro R" panose="020B0400000000000000" pitchFamily="34" charset="-128"/>
              </a:rPr>
              <a:t>2</a:t>
            </a:r>
            <a:r>
              <a:rPr lang="ja-JP" altLang="en-US" sz="4000" dirty="0">
                <a:latin typeface="小塚ゴシック Pro R" panose="020B0400000000000000" pitchFamily="34" charset="-128"/>
                <a:ea typeface="小塚ゴシック Pro R" panose="020B0400000000000000" pitchFamily="34" charset="-128"/>
              </a:rPr>
              <a:t>．領域を究める</a:t>
            </a:r>
            <a:endParaRPr lang="en-US" altLang="ja-JP" sz="4000" dirty="0">
              <a:latin typeface="小塚ゴシック Pro R" panose="020B0400000000000000" pitchFamily="34" charset="-128"/>
              <a:ea typeface="小塚ゴシック Pro R" panose="020B0400000000000000" pitchFamily="34" charset="-128"/>
            </a:endParaRPr>
          </a:p>
          <a:p>
            <a:pPr>
              <a:lnSpc>
                <a:spcPct val="150000"/>
              </a:lnSpc>
            </a:pPr>
            <a:r>
              <a:rPr lang="en-US" altLang="ja-JP" sz="4000" dirty="0">
                <a:latin typeface="小塚ゴシック Pro R" panose="020B0400000000000000" pitchFamily="34" charset="-128"/>
                <a:ea typeface="小塚ゴシック Pro R" panose="020B0400000000000000" pitchFamily="34" charset="-128"/>
              </a:rPr>
              <a:t>3</a:t>
            </a:r>
            <a:r>
              <a:rPr lang="ja-JP" altLang="en-US" sz="4000" dirty="0">
                <a:latin typeface="小塚ゴシック Pro R" panose="020B0400000000000000" pitchFamily="34" charset="-128"/>
                <a:ea typeface="小塚ゴシック Pro R" panose="020B0400000000000000" pitchFamily="34" charset="-128"/>
              </a:rPr>
              <a:t>．パワーを究める</a:t>
            </a:r>
          </a:p>
        </p:txBody>
      </p:sp>
      <p:sp>
        <p:nvSpPr>
          <p:cNvPr id="8" name="テキスト ボックス 7">
            <a:extLst>
              <a:ext uri="{FF2B5EF4-FFF2-40B4-BE49-F238E27FC236}">
                <a16:creationId xmlns:a16="http://schemas.microsoft.com/office/drawing/2014/main" id="{F219ABA1-AE43-4A22-BCE3-87A603A993DD}"/>
              </a:ext>
            </a:extLst>
          </p:cNvPr>
          <p:cNvSpPr txBox="1"/>
          <p:nvPr/>
        </p:nvSpPr>
        <p:spPr>
          <a:xfrm>
            <a:off x="0" y="6601285"/>
            <a:ext cx="1603513" cy="246221"/>
          </a:xfrm>
          <a:prstGeom prst="rect">
            <a:avLst/>
          </a:prstGeom>
          <a:noFill/>
        </p:spPr>
        <p:txBody>
          <a:bodyPr wrap="square">
            <a:spAutoFit/>
          </a:bodyPr>
          <a:lstStyle/>
          <a:p>
            <a:r>
              <a:rPr lang="ja-JP" altLang="en-US" sz="1000" dirty="0">
                <a:solidFill>
                  <a:prstClr val="black">
                    <a:lumMod val="65000"/>
                    <a:lumOff val="35000"/>
                  </a:prstClr>
                </a:solidFill>
                <a:latin typeface="Verlag Book"/>
                <a:ea typeface="小塚ゴシック Pro R"/>
              </a:rPr>
              <a:t>＊ 気分のこと。</a:t>
            </a:r>
          </a:p>
        </p:txBody>
      </p:sp>
    </p:spTree>
    <p:extLst>
      <p:ext uri="{BB962C8B-B14F-4D97-AF65-F5344CB8AC3E}">
        <p14:creationId xmlns:p14="http://schemas.microsoft.com/office/powerpoint/2010/main" val="125749176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D9ADC22A-7CF9-4D95-800F-B0631D7FAE03}"/>
              </a:ext>
            </a:extLst>
          </p:cNvPr>
          <p:cNvPicPr>
            <a:picLocks noChangeAspect="1"/>
          </p:cNvPicPr>
          <p:nvPr/>
        </p:nvPicPr>
        <p:blipFill rotWithShape="1">
          <a:blip r:embed="rId3"/>
          <a:srcRect l="16698" r="16698"/>
          <a:stretch/>
        </p:blipFill>
        <p:spPr>
          <a:xfrm>
            <a:off x="9335403" y="4863538"/>
            <a:ext cx="2520000" cy="2520000"/>
          </a:xfrm>
          <a:prstGeom prst="flowChartConnector">
            <a:avLst/>
          </a:prstGeom>
        </p:spPr>
      </p:pic>
      <p:pic>
        <p:nvPicPr>
          <p:cNvPr id="22" name="図 21">
            <a:extLst>
              <a:ext uri="{FF2B5EF4-FFF2-40B4-BE49-F238E27FC236}">
                <a16:creationId xmlns:a16="http://schemas.microsoft.com/office/drawing/2014/main" id="{8C542155-9BE5-42E6-8A8D-E485A8912138}"/>
              </a:ext>
            </a:extLst>
          </p:cNvPr>
          <p:cNvPicPr>
            <a:picLocks noChangeAspect="1"/>
          </p:cNvPicPr>
          <p:nvPr/>
        </p:nvPicPr>
        <p:blipFill rotWithShape="1">
          <a:blip r:embed="rId4"/>
          <a:srcRect l="13634" r="19762"/>
          <a:stretch/>
        </p:blipFill>
        <p:spPr>
          <a:xfrm>
            <a:off x="7662934" y="3519211"/>
            <a:ext cx="2484000" cy="2484000"/>
          </a:xfrm>
          <a:prstGeom prst="flowChartConnector">
            <a:avLst/>
          </a:prstGeom>
        </p:spPr>
      </p:pic>
      <p:pic>
        <p:nvPicPr>
          <p:cNvPr id="12" name="図 11">
            <a:extLst>
              <a:ext uri="{FF2B5EF4-FFF2-40B4-BE49-F238E27FC236}">
                <a16:creationId xmlns:a16="http://schemas.microsoft.com/office/drawing/2014/main" id="{CAA6B620-2800-4613-BBF1-EB57D1D367FD}"/>
              </a:ext>
            </a:extLst>
          </p:cNvPr>
          <p:cNvPicPr>
            <a:picLocks noChangeAspect="1"/>
          </p:cNvPicPr>
          <p:nvPr/>
        </p:nvPicPr>
        <p:blipFill rotWithShape="1">
          <a:blip r:embed="rId5"/>
          <a:srcRect l="8616" t="454" r="24780" b="-454"/>
          <a:stretch/>
        </p:blipFill>
        <p:spPr>
          <a:xfrm>
            <a:off x="9068884" y="2023483"/>
            <a:ext cx="2520000" cy="2520000"/>
          </a:xfrm>
          <a:prstGeom prst="flowChartConnector">
            <a:avLst/>
          </a:prstGeom>
        </p:spPr>
      </p:pic>
      <p:pic>
        <p:nvPicPr>
          <p:cNvPr id="6" name="図 5">
            <a:extLst>
              <a:ext uri="{FF2B5EF4-FFF2-40B4-BE49-F238E27FC236}">
                <a16:creationId xmlns:a16="http://schemas.microsoft.com/office/drawing/2014/main" id="{0A4BC542-A972-4D7F-8E7B-AC2FCF3A86D4}"/>
              </a:ext>
            </a:extLst>
          </p:cNvPr>
          <p:cNvPicPr>
            <a:picLocks noChangeAspect="1"/>
          </p:cNvPicPr>
          <p:nvPr/>
        </p:nvPicPr>
        <p:blipFill rotWithShape="1">
          <a:blip r:embed="rId6"/>
          <a:srcRect l="16653" r="16653"/>
          <a:stretch/>
        </p:blipFill>
        <p:spPr>
          <a:xfrm>
            <a:off x="7502484" y="714474"/>
            <a:ext cx="2484000" cy="2484000"/>
          </a:xfrm>
          <a:prstGeom prst="flowChartConnector">
            <a:avLst/>
          </a:prstGeom>
        </p:spPr>
      </p:pic>
      <p:sp>
        <p:nvSpPr>
          <p:cNvPr id="11" name="テキスト ボックス 10">
            <a:extLst>
              <a:ext uri="{FF2B5EF4-FFF2-40B4-BE49-F238E27FC236}">
                <a16:creationId xmlns:a16="http://schemas.microsoft.com/office/drawing/2014/main" id="{4C20EA3B-CBE2-48D6-BAA8-338B4E4A04AC}"/>
              </a:ext>
            </a:extLst>
          </p:cNvPr>
          <p:cNvSpPr txBox="1"/>
          <p:nvPr/>
        </p:nvSpPr>
        <p:spPr>
          <a:xfrm>
            <a:off x="463692" y="2815147"/>
            <a:ext cx="6902516" cy="1092607"/>
          </a:xfrm>
          <a:prstGeom prst="rect">
            <a:avLst/>
          </a:prstGeom>
          <a:noFill/>
        </p:spPr>
        <p:txBody>
          <a:bodyPr wrap="square">
            <a:spAutoFit/>
          </a:bodyPr>
          <a:lstStyle/>
          <a:p>
            <a:r>
              <a:rPr lang="ja-JP" altLang="en-US" sz="3000" dirty="0">
                <a:solidFill>
                  <a:schemeClr val="tx1">
                    <a:lumMod val="65000"/>
                    <a:lumOff val="35000"/>
                  </a:schemeClr>
                </a:solidFill>
              </a:rPr>
              <a:t>気になる「脂*</a:t>
            </a:r>
            <a:r>
              <a:rPr lang="en-US" altLang="ja-JP" sz="3000" baseline="30000" dirty="0">
                <a:solidFill>
                  <a:schemeClr val="tx1">
                    <a:lumMod val="65000"/>
                    <a:lumOff val="35000"/>
                  </a:schemeClr>
                </a:solidFill>
              </a:rPr>
              <a:t>2</a:t>
            </a:r>
            <a:r>
              <a:rPr lang="ja-JP" altLang="en-US" sz="3000" dirty="0">
                <a:solidFill>
                  <a:schemeClr val="tx1">
                    <a:lumMod val="65000"/>
                    <a:lumOff val="35000"/>
                  </a:schemeClr>
                </a:solidFill>
              </a:rPr>
              <a:t>」「糖*</a:t>
            </a:r>
            <a:r>
              <a:rPr lang="en-US" altLang="ja-JP" sz="3000" baseline="30000" dirty="0">
                <a:solidFill>
                  <a:schemeClr val="tx1">
                    <a:lumMod val="65000"/>
                    <a:lumOff val="35000"/>
                  </a:schemeClr>
                </a:solidFill>
              </a:rPr>
              <a:t>3</a:t>
            </a:r>
            <a:r>
              <a:rPr lang="ja-JP" altLang="en-US" sz="3000" dirty="0">
                <a:solidFill>
                  <a:schemeClr val="tx1">
                    <a:lumMod val="65000"/>
                    <a:lumOff val="35000"/>
                  </a:schemeClr>
                </a:solidFill>
              </a:rPr>
              <a:t>」「悪玉菌*</a:t>
            </a:r>
            <a:r>
              <a:rPr lang="en-US" altLang="ja-JP" sz="3000" baseline="30000" dirty="0">
                <a:solidFill>
                  <a:schemeClr val="tx1">
                    <a:lumMod val="65000"/>
                    <a:lumOff val="35000"/>
                  </a:schemeClr>
                </a:solidFill>
              </a:rPr>
              <a:t>4</a:t>
            </a:r>
            <a:r>
              <a:rPr lang="ja-JP" altLang="en-US" sz="3000" dirty="0">
                <a:solidFill>
                  <a:schemeClr val="tx1">
                    <a:lumMod val="65000"/>
                    <a:lumOff val="35000"/>
                  </a:schemeClr>
                </a:solidFill>
              </a:rPr>
              <a:t>」。</a:t>
            </a:r>
            <a:endParaRPr lang="en-US" altLang="ja-JP" sz="3000" dirty="0">
              <a:solidFill>
                <a:schemeClr val="tx1">
                  <a:lumMod val="65000"/>
                  <a:lumOff val="35000"/>
                </a:schemeClr>
              </a:solidFill>
            </a:endParaRPr>
          </a:p>
          <a:p>
            <a:pPr>
              <a:spcBef>
                <a:spcPts val="600"/>
              </a:spcBef>
            </a:pPr>
            <a:r>
              <a:rPr lang="ja-JP" altLang="en-US" sz="3000" dirty="0">
                <a:solidFill>
                  <a:schemeClr val="tx1">
                    <a:lumMod val="65000"/>
                    <a:lumOff val="35000"/>
                  </a:schemeClr>
                </a:solidFill>
              </a:rPr>
              <a:t>生活習慣蓄積の根源に迫る</a:t>
            </a:r>
            <a:r>
              <a:rPr lang="en-US" altLang="ja-JP" sz="3000" baseline="30000" dirty="0">
                <a:solidFill>
                  <a:schemeClr val="tx1">
                    <a:lumMod val="65000"/>
                    <a:lumOff val="35000"/>
                  </a:schemeClr>
                </a:solidFill>
              </a:rPr>
              <a:t>*5</a:t>
            </a:r>
            <a:r>
              <a:rPr lang="ja-JP" altLang="en-US" sz="3000" dirty="0">
                <a:solidFill>
                  <a:schemeClr val="tx1">
                    <a:lumMod val="65000"/>
                    <a:lumOff val="35000"/>
                  </a:schemeClr>
                </a:solidFill>
              </a:rPr>
              <a:t>。</a:t>
            </a:r>
          </a:p>
        </p:txBody>
      </p:sp>
      <p:grpSp>
        <p:nvGrpSpPr>
          <p:cNvPr id="18" name="グループ化 17">
            <a:extLst>
              <a:ext uri="{FF2B5EF4-FFF2-40B4-BE49-F238E27FC236}">
                <a16:creationId xmlns:a16="http://schemas.microsoft.com/office/drawing/2014/main" id="{2FD147A4-AB2B-4BDE-AD41-5199CB93CF08}"/>
              </a:ext>
            </a:extLst>
          </p:cNvPr>
          <p:cNvGrpSpPr/>
          <p:nvPr/>
        </p:nvGrpSpPr>
        <p:grpSpPr>
          <a:xfrm>
            <a:off x="0" y="-13648"/>
            <a:ext cx="12192000" cy="1145202"/>
            <a:chOff x="-600" y="-12934"/>
            <a:chExt cx="12192000" cy="1145202"/>
          </a:xfrm>
        </p:grpSpPr>
        <p:sp>
          <p:nvSpPr>
            <p:cNvPr id="19" name="テキスト ボックス 18">
              <a:extLst>
                <a:ext uri="{FF2B5EF4-FFF2-40B4-BE49-F238E27FC236}">
                  <a16:creationId xmlns:a16="http://schemas.microsoft.com/office/drawing/2014/main" id="{44D6386A-AD87-4D9A-9182-B6A74623D700}"/>
                </a:ext>
              </a:extLst>
            </p:cNvPr>
            <p:cNvSpPr txBox="1"/>
            <p:nvPr/>
          </p:nvSpPr>
          <p:spPr>
            <a:xfrm>
              <a:off x="-600" y="482"/>
              <a:ext cx="12192000" cy="1131786"/>
            </a:xfrm>
            <a:prstGeom prst="rect">
              <a:avLst/>
            </a:prstGeom>
            <a:gradFill flip="none" rotWithShape="1">
              <a:gsLst>
                <a:gs pos="46000">
                  <a:srgbClr val="7AD1EF"/>
                </a:gs>
                <a:gs pos="100000">
                  <a:srgbClr val="1DAFE3"/>
                </a:gs>
              </a:gsLst>
              <a:lin ang="10800000" scaled="1"/>
              <a:tileRect/>
            </a:gradFill>
          </p:spPr>
          <p:txBody>
            <a:bodyPr wrap="square" anchor="ctr" anchorCtr="0">
              <a:noAutofit/>
            </a:bodyPr>
            <a:lstStyle/>
            <a:p>
              <a:pPr algn="ctr"/>
              <a:endParaRPr lang="en-US" altLang="ja-JP" sz="3200" dirty="0">
                <a:solidFill>
                  <a:schemeClr val="bg1"/>
                </a:solidFill>
              </a:endParaRPr>
            </a:p>
          </p:txBody>
        </p:sp>
        <p:sp>
          <p:nvSpPr>
            <p:cNvPr id="20" name="テキスト ボックス 19">
              <a:extLst>
                <a:ext uri="{FF2B5EF4-FFF2-40B4-BE49-F238E27FC236}">
                  <a16:creationId xmlns:a16="http://schemas.microsoft.com/office/drawing/2014/main" id="{98E0D4B8-C38D-4A36-84D2-5D7BFEB547E6}"/>
                </a:ext>
              </a:extLst>
            </p:cNvPr>
            <p:cNvSpPr txBox="1"/>
            <p:nvPr/>
          </p:nvSpPr>
          <p:spPr>
            <a:xfrm>
              <a:off x="5867400" y="-12934"/>
              <a:ext cx="6324000" cy="1131786"/>
            </a:xfrm>
            <a:prstGeom prst="rect">
              <a:avLst/>
            </a:prstGeom>
            <a:gradFill flip="none" rotWithShape="1">
              <a:gsLst>
                <a:gs pos="28000">
                  <a:srgbClr val="7AD1EF"/>
                </a:gs>
                <a:gs pos="100000">
                  <a:srgbClr val="1DAFE3"/>
                </a:gs>
              </a:gsLst>
              <a:lin ang="13500000" scaled="1"/>
              <a:tileRect/>
            </a:gradFill>
          </p:spPr>
          <p:txBody>
            <a:bodyPr wrap="square" anchor="ctr" anchorCtr="0">
              <a:noAutofit/>
            </a:bodyPr>
            <a:lstStyle/>
            <a:p>
              <a:pPr algn="ctr"/>
              <a:endParaRPr lang="en-US" altLang="ja-JP" sz="3200" dirty="0">
                <a:gradFill flip="none" rotWithShape="1">
                  <a:gsLst>
                    <a:gs pos="47000">
                      <a:srgbClr val="7AD1EF"/>
                    </a:gs>
                    <a:gs pos="100000">
                      <a:srgbClr val="44BDE8"/>
                    </a:gs>
                  </a:gsLst>
                  <a:lin ang="5400000" scaled="1"/>
                  <a:tileRect/>
                </a:gradFill>
              </a:endParaRPr>
            </a:p>
          </p:txBody>
        </p:sp>
      </p:grpSp>
      <p:sp>
        <p:nvSpPr>
          <p:cNvPr id="2" name="テキスト ボックス 1">
            <a:extLst>
              <a:ext uri="{FF2B5EF4-FFF2-40B4-BE49-F238E27FC236}">
                <a16:creationId xmlns:a16="http://schemas.microsoft.com/office/drawing/2014/main" id="{6D64F538-A41A-4DE0-BFCA-08FC89B4C7F3}"/>
              </a:ext>
            </a:extLst>
          </p:cNvPr>
          <p:cNvSpPr txBox="1"/>
          <p:nvPr/>
        </p:nvSpPr>
        <p:spPr>
          <a:xfrm>
            <a:off x="212656" y="330588"/>
            <a:ext cx="2347269" cy="584775"/>
          </a:xfrm>
          <a:prstGeom prst="rect">
            <a:avLst/>
          </a:prstGeom>
          <a:noFill/>
        </p:spPr>
        <p:txBody>
          <a:bodyPr wrap="square" rtlCol="0" anchor="b" anchorCtr="0">
            <a:spAutoFit/>
          </a:bodyPr>
          <a:lstStyle/>
          <a:p>
            <a:pPr algn="ctr"/>
            <a:r>
              <a:rPr kumimoji="1" lang="ja-JP" altLang="en-US" sz="3200" dirty="0">
                <a:solidFill>
                  <a:schemeClr val="bg1"/>
                </a:solidFill>
              </a:rPr>
              <a:t>特長１</a:t>
            </a:r>
          </a:p>
        </p:txBody>
      </p:sp>
      <p:sp>
        <p:nvSpPr>
          <p:cNvPr id="8" name="テキスト ボックス 7">
            <a:extLst>
              <a:ext uri="{FF2B5EF4-FFF2-40B4-BE49-F238E27FC236}">
                <a16:creationId xmlns:a16="http://schemas.microsoft.com/office/drawing/2014/main" id="{596857C4-83E5-45A8-9FCE-2647F39334EE}"/>
              </a:ext>
            </a:extLst>
          </p:cNvPr>
          <p:cNvSpPr txBox="1"/>
          <p:nvPr/>
        </p:nvSpPr>
        <p:spPr>
          <a:xfrm>
            <a:off x="2271051" y="269032"/>
            <a:ext cx="5848350" cy="646331"/>
          </a:xfrm>
          <a:prstGeom prst="rect">
            <a:avLst/>
          </a:prstGeom>
          <a:noFill/>
        </p:spPr>
        <p:txBody>
          <a:bodyPr wrap="square" anchor="b" anchorCtr="0">
            <a:spAutoFit/>
          </a:bodyPr>
          <a:lstStyle/>
          <a:p>
            <a:pPr>
              <a:spcBef>
                <a:spcPts val="1200"/>
              </a:spcBef>
            </a:pPr>
            <a:r>
              <a:rPr lang="ja-JP" altLang="en-US" sz="3600" b="0" i="0" u="none" strike="noStrike" baseline="0" dirty="0">
                <a:solidFill>
                  <a:schemeClr val="bg1"/>
                </a:solidFill>
                <a:latin typeface="+mn-ea"/>
              </a:rPr>
              <a:t>スッキリ*</a:t>
            </a:r>
            <a:r>
              <a:rPr lang="en-US" altLang="ja-JP" sz="3600" b="0" i="0" u="none" strike="noStrike" baseline="30000" dirty="0">
                <a:solidFill>
                  <a:schemeClr val="bg1"/>
                </a:solidFill>
                <a:latin typeface="+mn-ea"/>
              </a:rPr>
              <a:t>1</a:t>
            </a:r>
            <a:r>
              <a:rPr lang="ja-JP" altLang="en-US" sz="3600" b="0" i="0" u="none" strike="noStrike" baseline="0" dirty="0">
                <a:solidFill>
                  <a:schemeClr val="bg1"/>
                </a:solidFill>
                <a:latin typeface="+mn-ea"/>
              </a:rPr>
              <a:t>を究める</a:t>
            </a:r>
            <a:endParaRPr lang="ja-JP" altLang="en-US" sz="3600" dirty="0">
              <a:solidFill>
                <a:schemeClr val="bg1"/>
              </a:solidFill>
              <a:latin typeface="+mn-ea"/>
            </a:endParaRPr>
          </a:p>
        </p:txBody>
      </p:sp>
      <p:cxnSp>
        <p:nvCxnSpPr>
          <p:cNvPr id="5" name="直線コネクタ 4">
            <a:extLst>
              <a:ext uri="{FF2B5EF4-FFF2-40B4-BE49-F238E27FC236}">
                <a16:creationId xmlns:a16="http://schemas.microsoft.com/office/drawing/2014/main" id="{F433B631-A808-4482-B8A0-72D8B79018FE}"/>
              </a:ext>
            </a:extLst>
          </p:cNvPr>
          <p:cNvCxnSpPr>
            <a:cxnSpLocks/>
          </p:cNvCxnSpPr>
          <p:nvPr/>
        </p:nvCxnSpPr>
        <p:spPr>
          <a:xfrm>
            <a:off x="0" y="4040273"/>
            <a:ext cx="7023652" cy="0"/>
          </a:xfrm>
          <a:prstGeom prst="line">
            <a:avLst/>
          </a:prstGeom>
          <a:ln w="76200">
            <a:solidFill>
              <a:srgbClr val="824AAC"/>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CBD7A31E-6814-41AE-951F-0432C2A04C84}"/>
              </a:ext>
            </a:extLst>
          </p:cNvPr>
          <p:cNvSpPr txBox="1"/>
          <p:nvPr/>
        </p:nvSpPr>
        <p:spPr>
          <a:xfrm>
            <a:off x="0" y="6494605"/>
            <a:ext cx="9274404" cy="400110"/>
          </a:xfrm>
          <a:prstGeom prst="rect">
            <a:avLst/>
          </a:prstGeom>
          <a:noFill/>
        </p:spPr>
        <p:txBody>
          <a:bodyPr wrap="square">
            <a:spAutoFit/>
          </a:bodyPr>
          <a:lstStyle/>
          <a:p>
            <a:r>
              <a:rPr lang="ja-JP" altLang="en-US" sz="1000" dirty="0">
                <a:solidFill>
                  <a:schemeClr val="tx1">
                    <a:lumMod val="65000"/>
                    <a:lumOff val="35000"/>
                  </a:schemeClr>
                </a:solidFill>
              </a:rPr>
              <a:t>＊</a:t>
            </a:r>
            <a:r>
              <a:rPr lang="en-US" altLang="ja-JP" sz="1000" dirty="0">
                <a:solidFill>
                  <a:schemeClr val="tx1">
                    <a:lumMod val="65000"/>
                    <a:lumOff val="35000"/>
                  </a:schemeClr>
                </a:solidFill>
              </a:rPr>
              <a:t>1</a:t>
            </a:r>
            <a:r>
              <a:rPr lang="ja-JP" altLang="en-US" sz="1000" dirty="0">
                <a:solidFill>
                  <a:schemeClr val="tx1">
                    <a:lumMod val="65000"/>
                    <a:lumOff val="35000"/>
                  </a:schemeClr>
                </a:solidFill>
              </a:rPr>
              <a:t> 気分のこと。　＊</a:t>
            </a:r>
            <a:r>
              <a:rPr lang="en-US" altLang="ja-JP" sz="1000" dirty="0">
                <a:solidFill>
                  <a:schemeClr val="tx1">
                    <a:lumMod val="65000"/>
                    <a:lumOff val="35000"/>
                  </a:schemeClr>
                </a:solidFill>
              </a:rPr>
              <a:t>2 </a:t>
            </a:r>
            <a:r>
              <a:rPr lang="ja-JP" altLang="en-US" sz="1000" dirty="0">
                <a:solidFill>
                  <a:schemeClr val="tx1">
                    <a:lumMod val="65000"/>
                    <a:lumOff val="35000"/>
                  </a:schemeClr>
                </a:solidFill>
              </a:rPr>
              <a:t>脂肪の多い食事を好まれること。　＊</a:t>
            </a:r>
            <a:r>
              <a:rPr lang="en-US" altLang="ja-JP" sz="1000" dirty="0">
                <a:solidFill>
                  <a:schemeClr val="tx1">
                    <a:lumMod val="65000"/>
                    <a:lumOff val="35000"/>
                  </a:schemeClr>
                </a:solidFill>
              </a:rPr>
              <a:t>3 </a:t>
            </a:r>
            <a:r>
              <a:rPr lang="ja-JP" altLang="en-US" sz="1000" dirty="0">
                <a:solidFill>
                  <a:schemeClr val="tx1">
                    <a:lumMod val="65000"/>
                    <a:lumOff val="35000"/>
                  </a:schemeClr>
                </a:solidFill>
              </a:rPr>
              <a:t>糖質の多い食事を好まれること。　＊</a:t>
            </a:r>
            <a:r>
              <a:rPr lang="en-US" altLang="ja-JP" sz="1000" dirty="0">
                <a:solidFill>
                  <a:schemeClr val="tx1">
                    <a:lumMod val="65000"/>
                    <a:lumOff val="35000"/>
                  </a:schemeClr>
                </a:solidFill>
              </a:rPr>
              <a:t>4 </a:t>
            </a:r>
            <a:r>
              <a:rPr lang="ja-JP" altLang="en-US" sz="1000" dirty="0">
                <a:solidFill>
                  <a:schemeClr val="tx1">
                    <a:lumMod val="65000"/>
                    <a:lumOff val="35000"/>
                  </a:schemeClr>
                </a:solidFill>
              </a:rPr>
              <a:t>健康に有益ではない菌が増えるような環境にあること。</a:t>
            </a:r>
            <a:endParaRPr lang="en-US" altLang="ja-JP" sz="1000" dirty="0">
              <a:solidFill>
                <a:schemeClr val="tx1">
                  <a:lumMod val="65000"/>
                  <a:lumOff val="35000"/>
                </a:schemeClr>
              </a:solidFill>
            </a:endParaRPr>
          </a:p>
          <a:p>
            <a:r>
              <a:rPr lang="ja-JP" altLang="en-US" sz="1000" dirty="0">
                <a:solidFill>
                  <a:schemeClr val="tx1">
                    <a:lumMod val="65000"/>
                    <a:lumOff val="35000"/>
                  </a:schemeClr>
                </a:solidFill>
              </a:rPr>
              <a:t>＊</a:t>
            </a:r>
            <a:r>
              <a:rPr lang="en-US" altLang="ja-JP" sz="1000" dirty="0">
                <a:solidFill>
                  <a:schemeClr val="tx1">
                    <a:lumMod val="65000"/>
                    <a:lumOff val="35000"/>
                  </a:schemeClr>
                </a:solidFill>
              </a:rPr>
              <a:t>5</a:t>
            </a:r>
            <a:r>
              <a:rPr lang="ja-JP" altLang="en-US" sz="1000" dirty="0">
                <a:solidFill>
                  <a:schemeClr val="tx1">
                    <a:lumMod val="65000"/>
                    <a:lumOff val="35000"/>
                  </a:schemeClr>
                </a:solidFill>
              </a:rPr>
              <a:t> ニュースキンでの研究結果に基づく。　</a:t>
            </a:r>
          </a:p>
        </p:txBody>
      </p:sp>
    </p:spTree>
    <p:extLst>
      <p:ext uri="{BB962C8B-B14F-4D97-AF65-F5344CB8AC3E}">
        <p14:creationId xmlns:p14="http://schemas.microsoft.com/office/powerpoint/2010/main" val="2283442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D122915-76A2-4B0A-9E86-8D88F37802AF}"/>
              </a:ext>
            </a:extLst>
          </p:cNvPr>
          <p:cNvSpPr/>
          <p:nvPr/>
        </p:nvSpPr>
        <p:spPr>
          <a:xfrm>
            <a:off x="0" y="286212"/>
            <a:ext cx="12192000" cy="25955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D6214EB-88FB-4400-8395-7B1BDC2E25B1}"/>
              </a:ext>
            </a:extLst>
          </p:cNvPr>
          <p:cNvSpPr txBox="1"/>
          <p:nvPr/>
        </p:nvSpPr>
        <p:spPr>
          <a:xfrm>
            <a:off x="1929855" y="1129436"/>
            <a:ext cx="9472436" cy="1554272"/>
          </a:xfrm>
          <a:prstGeom prst="rect">
            <a:avLst/>
          </a:prstGeom>
          <a:noFill/>
        </p:spPr>
        <p:txBody>
          <a:bodyPr wrap="square">
            <a:spAutoFit/>
          </a:bodyPr>
          <a:lstStyle/>
          <a:p>
            <a:pPr marL="342900" indent="-342900">
              <a:spcBef>
                <a:spcPts val="300"/>
              </a:spcBef>
              <a:buFont typeface="Wingdings" panose="05000000000000000000" pitchFamily="2" charset="2"/>
              <a:buChar char="ü"/>
            </a:pPr>
            <a:r>
              <a:rPr lang="ja-JP" altLang="en-US" sz="3000" dirty="0">
                <a:solidFill>
                  <a:schemeClr val="tx1">
                    <a:lumMod val="65000"/>
                    <a:lumOff val="35000"/>
                  </a:schemeClr>
                </a:solidFill>
              </a:rPr>
              <a:t>脂肪の多い食事を好む</a:t>
            </a:r>
            <a:r>
              <a:rPr lang="en-US" altLang="ja-JP" sz="3000" dirty="0">
                <a:solidFill>
                  <a:schemeClr val="tx1">
                    <a:lumMod val="65000"/>
                    <a:lumOff val="35000"/>
                  </a:schemeClr>
                </a:solidFill>
              </a:rPr>
              <a:t>……</a:t>
            </a:r>
          </a:p>
          <a:p>
            <a:pPr marL="342900" indent="-342900">
              <a:spcBef>
                <a:spcPts val="300"/>
              </a:spcBef>
              <a:buFont typeface="Wingdings" panose="05000000000000000000" pitchFamily="2" charset="2"/>
              <a:buChar char="ü"/>
            </a:pPr>
            <a:r>
              <a:rPr lang="ja-JP" altLang="en-US" sz="3000" dirty="0">
                <a:solidFill>
                  <a:schemeClr val="tx1">
                    <a:lumMod val="65000"/>
                    <a:lumOff val="35000"/>
                  </a:schemeClr>
                </a:solidFill>
              </a:rPr>
              <a:t>糖質の多い食事を好む</a:t>
            </a:r>
            <a:r>
              <a:rPr lang="en-US" altLang="ja-JP" sz="3000" dirty="0">
                <a:solidFill>
                  <a:schemeClr val="tx1">
                    <a:lumMod val="65000"/>
                    <a:lumOff val="35000"/>
                  </a:schemeClr>
                </a:solidFill>
              </a:rPr>
              <a:t>……</a:t>
            </a:r>
          </a:p>
          <a:p>
            <a:pPr marL="342900" indent="-342900">
              <a:spcBef>
                <a:spcPts val="300"/>
              </a:spcBef>
              <a:buFont typeface="Wingdings" panose="05000000000000000000" pitchFamily="2" charset="2"/>
              <a:buChar char="ü"/>
            </a:pPr>
            <a:r>
              <a:rPr lang="ja-JP" altLang="en-US" sz="3000" dirty="0">
                <a:solidFill>
                  <a:schemeClr val="tx1">
                    <a:lumMod val="65000"/>
                    <a:lumOff val="35000"/>
                  </a:schemeClr>
                </a:solidFill>
              </a:rPr>
              <a:t>健康に有益でない菌が増えるような環境にある</a:t>
            </a:r>
            <a:r>
              <a:rPr lang="en-US" altLang="ja-JP" sz="3000" dirty="0">
                <a:solidFill>
                  <a:schemeClr val="tx1">
                    <a:lumMod val="65000"/>
                    <a:lumOff val="35000"/>
                  </a:schemeClr>
                </a:solidFill>
              </a:rPr>
              <a:t>……</a:t>
            </a:r>
          </a:p>
        </p:txBody>
      </p:sp>
      <p:sp>
        <p:nvSpPr>
          <p:cNvPr id="8" name="テキスト ボックス 7">
            <a:extLst>
              <a:ext uri="{FF2B5EF4-FFF2-40B4-BE49-F238E27FC236}">
                <a16:creationId xmlns:a16="http://schemas.microsoft.com/office/drawing/2014/main" id="{C24B6DE2-02DD-4AEC-BB84-734D4BC47054}"/>
              </a:ext>
            </a:extLst>
          </p:cNvPr>
          <p:cNvSpPr txBox="1"/>
          <p:nvPr/>
        </p:nvSpPr>
        <p:spPr>
          <a:xfrm>
            <a:off x="0" y="5404713"/>
            <a:ext cx="12192000" cy="688686"/>
          </a:xfrm>
          <a:prstGeom prst="rect">
            <a:avLst/>
          </a:prstGeom>
          <a:solidFill>
            <a:srgbClr val="824AAC"/>
          </a:solidFill>
        </p:spPr>
        <p:txBody>
          <a:bodyPr wrap="square" anchor="ctr" anchorCtr="0">
            <a:noAutofit/>
          </a:bodyPr>
          <a:lstStyle/>
          <a:p>
            <a:pPr algn="ctr"/>
            <a:r>
              <a:rPr lang="ja-JP" altLang="en-US" sz="3200" dirty="0">
                <a:solidFill>
                  <a:schemeClr val="bg1"/>
                </a:solidFill>
              </a:rPr>
              <a:t>「紫」のチカラが生活習慣蓄積の核心にアプローチ*</a:t>
            </a:r>
            <a:endParaRPr lang="en-US" altLang="ja-JP" sz="3200" dirty="0">
              <a:solidFill>
                <a:schemeClr val="bg1"/>
              </a:solidFill>
            </a:endParaRPr>
          </a:p>
        </p:txBody>
      </p:sp>
      <p:sp>
        <p:nvSpPr>
          <p:cNvPr id="14" name="テキスト ボックス 13">
            <a:extLst>
              <a:ext uri="{FF2B5EF4-FFF2-40B4-BE49-F238E27FC236}">
                <a16:creationId xmlns:a16="http://schemas.microsoft.com/office/drawing/2014/main" id="{7C34723C-5ECA-4E52-8D82-C6BA44AD399F}"/>
              </a:ext>
            </a:extLst>
          </p:cNvPr>
          <p:cNvSpPr txBox="1"/>
          <p:nvPr/>
        </p:nvSpPr>
        <p:spPr>
          <a:xfrm>
            <a:off x="370781" y="463071"/>
            <a:ext cx="6570346" cy="523220"/>
          </a:xfrm>
          <a:prstGeom prst="rect">
            <a:avLst/>
          </a:prstGeom>
          <a:noFill/>
        </p:spPr>
        <p:txBody>
          <a:bodyPr wrap="square">
            <a:spAutoFit/>
          </a:bodyPr>
          <a:lstStyle/>
          <a:p>
            <a:r>
              <a:rPr lang="ja-JP" altLang="ja-JP" sz="2800" kern="100" dirty="0">
                <a:solidFill>
                  <a:srgbClr val="1DAFE3"/>
                </a:solidFill>
                <a:effectLst/>
                <a:latin typeface="+mn-ea"/>
                <a:cs typeface="Times New Roman" panose="02020603050405020304" pitchFamily="18" charset="0"/>
              </a:rPr>
              <a:t>現代人を悩ませる生活習慣蓄積</a:t>
            </a:r>
            <a:endParaRPr lang="ja-JP" altLang="en-US" sz="2800" dirty="0">
              <a:solidFill>
                <a:srgbClr val="1DAFE3"/>
              </a:solidFill>
            </a:endParaRPr>
          </a:p>
        </p:txBody>
      </p:sp>
      <p:sp>
        <p:nvSpPr>
          <p:cNvPr id="12" name="テキスト ボックス 11">
            <a:extLst>
              <a:ext uri="{FF2B5EF4-FFF2-40B4-BE49-F238E27FC236}">
                <a16:creationId xmlns:a16="http://schemas.microsoft.com/office/drawing/2014/main" id="{4F71E21E-C8A8-4589-A687-5359D5EE08BB}"/>
              </a:ext>
            </a:extLst>
          </p:cNvPr>
          <p:cNvSpPr txBox="1"/>
          <p:nvPr/>
        </p:nvSpPr>
        <p:spPr>
          <a:xfrm>
            <a:off x="0" y="6611544"/>
            <a:ext cx="3585456" cy="246221"/>
          </a:xfrm>
          <a:prstGeom prst="rect">
            <a:avLst/>
          </a:prstGeom>
          <a:noFill/>
        </p:spPr>
        <p:txBody>
          <a:bodyPr wrap="square">
            <a:spAutoFit/>
          </a:bodyPr>
          <a:lstStyle/>
          <a:p>
            <a:r>
              <a:rPr lang="ja-JP" altLang="en-US" sz="1000" dirty="0">
                <a:solidFill>
                  <a:schemeClr val="tx1">
                    <a:lumMod val="65000"/>
                    <a:lumOff val="35000"/>
                  </a:schemeClr>
                </a:solidFill>
              </a:rPr>
              <a:t>＊</a:t>
            </a:r>
            <a:r>
              <a:rPr lang="en-US" altLang="ja-JP" sz="1000" dirty="0">
                <a:solidFill>
                  <a:schemeClr val="tx1">
                    <a:lumMod val="65000"/>
                    <a:lumOff val="35000"/>
                  </a:schemeClr>
                </a:solidFill>
              </a:rPr>
              <a:t> </a:t>
            </a:r>
            <a:r>
              <a:rPr lang="ja-JP" altLang="en-US" sz="1000" dirty="0">
                <a:solidFill>
                  <a:schemeClr val="tx1">
                    <a:lumMod val="65000"/>
                    <a:lumOff val="35000"/>
                  </a:schemeClr>
                </a:solidFill>
              </a:rPr>
              <a:t>ニュースキンでの研究結果に基づく。</a:t>
            </a:r>
          </a:p>
        </p:txBody>
      </p:sp>
      <p:pic>
        <p:nvPicPr>
          <p:cNvPr id="2050" name="Picture 2">
            <a:extLst>
              <a:ext uri="{FF2B5EF4-FFF2-40B4-BE49-F238E27FC236}">
                <a16:creationId xmlns:a16="http://schemas.microsoft.com/office/drawing/2014/main" id="{5E08E1CD-C6A3-4227-AB72-4EFDF3B4D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972" y="3064438"/>
            <a:ext cx="2972833" cy="1980000"/>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44680CB1-2C9D-4226-B233-C7C6BA49619E}"/>
              </a:ext>
            </a:extLst>
          </p:cNvPr>
          <p:cNvPicPr>
            <a:picLocks noChangeAspect="1"/>
          </p:cNvPicPr>
          <p:nvPr/>
        </p:nvPicPr>
        <p:blipFill>
          <a:blip r:embed="rId4"/>
          <a:stretch>
            <a:fillRect/>
          </a:stretch>
        </p:blipFill>
        <p:spPr>
          <a:xfrm>
            <a:off x="4541582" y="3079983"/>
            <a:ext cx="2972833" cy="1980000"/>
          </a:xfrm>
          <a:prstGeom prst="rect">
            <a:avLst/>
          </a:prstGeom>
        </p:spPr>
      </p:pic>
      <p:pic>
        <p:nvPicPr>
          <p:cNvPr id="6" name="図 5">
            <a:extLst>
              <a:ext uri="{FF2B5EF4-FFF2-40B4-BE49-F238E27FC236}">
                <a16:creationId xmlns:a16="http://schemas.microsoft.com/office/drawing/2014/main" id="{C6B75DBA-5594-4CC3-AC9E-33C3D1001822}"/>
              </a:ext>
            </a:extLst>
          </p:cNvPr>
          <p:cNvPicPr>
            <a:picLocks noChangeAspect="1"/>
          </p:cNvPicPr>
          <p:nvPr/>
        </p:nvPicPr>
        <p:blipFill>
          <a:blip r:embed="rId5"/>
          <a:stretch>
            <a:fillRect/>
          </a:stretch>
        </p:blipFill>
        <p:spPr>
          <a:xfrm>
            <a:off x="8015192" y="3079983"/>
            <a:ext cx="2968598" cy="1980000"/>
          </a:xfrm>
          <a:prstGeom prst="rect">
            <a:avLst/>
          </a:prstGeom>
        </p:spPr>
      </p:pic>
    </p:spTree>
    <p:extLst>
      <p:ext uri="{BB962C8B-B14F-4D97-AF65-F5344CB8AC3E}">
        <p14:creationId xmlns:p14="http://schemas.microsoft.com/office/powerpoint/2010/main" val="2092892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ACC3C41-B747-46C4-B7B5-9CF15077A20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27718" t="9409" r="25542" b="18939"/>
          <a:stretch/>
        </p:blipFill>
        <p:spPr>
          <a:xfrm flipH="1">
            <a:off x="7201772" y="961970"/>
            <a:ext cx="3846017" cy="5896030"/>
          </a:xfrm>
          <a:prstGeom prst="rect">
            <a:avLst/>
          </a:prstGeom>
        </p:spPr>
      </p:pic>
      <p:pic>
        <p:nvPicPr>
          <p:cNvPr id="20" name="図 19" descr="バブル チャート&#10;&#10;自動的に生成された説明">
            <a:extLst>
              <a:ext uri="{FF2B5EF4-FFF2-40B4-BE49-F238E27FC236}">
                <a16:creationId xmlns:a16="http://schemas.microsoft.com/office/drawing/2014/main" id="{954C87F1-F18C-4A72-9097-8F31A401AAC5}"/>
              </a:ext>
            </a:extLst>
          </p:cNvPr>
          <p:cNvPicPr>
            <a:picLocks noChangeAspect="1"/>
          </p:cNvPicPr>
          <p:nvPr/>
        </p:nvPicPr>
        <p:blipFill rotWithShape="1">
          <a:blip r:embed="rId5">
            <a:extLst>
              <a:ext uri="{28A0092B-C50C-407E-A947-70E740481C1C}">
                <a14:useLocalDpi xmlns:a14="http://schemas.microsoft.com/office/drawing/2010/main" val="0"/>
              </a:ext>
            </a:extLst>
          </a:blip>
          <a:srcRect l="16326" t="18535" r="1255" b="40819"/>
          <a:stretch/>
        </p:blipFill>
        <p:spPr>
          <a:xfrm rot="6435302">
            <a:off x="8234712" y="3018470"/>
            <a:ext cx="6560384" cy="3256414"/>
          </a:xfrm>
          <a:prstGeom prst="rect">
            <a:avLst/>
          </a:prstGeom>
        </p:spPr>
      </p:pic>
      <p:sp>
        <p:nvSpPr>
          <p:cNvPr id="11" name="テキスト ボックス 10">
            <a:extLst>
              <a:ext uri="{FF2B5EF4-FFF2-40B4-BE49-F238E27FC236}">
                <a16:creationId xmlns:a16="http://schemas.microsoft.com/office/drawing/2014/main" id="{4C20EA3B-CBE2-48D6-BAA8-338B4E4A04AC}"/>
              </a:ext>
            </a:extLst>
          </p:cNvPr>
          <p:cNvSpPr txBox="1"/>
          <p:nvPr/>
        </p:nvSpPr>
        <p:spPr>
          <a:xfrm>
            <a:off x="463692" y="2907908"/>
            <a:ext cx="5772150" cy="1015663"/>
          </a:xfrm>
          <a:prstGeom prst="rect">
            <a:avLst/>
          </a:prstGeom>
          <a:noFill/>
        </p:spPr>
        <p:txBody>
          <a:bodyPr wrap="square">
            <a:spAutoFit/>
          </a:bodyPr>
          <a:lstStyle/>
          <a:p>
            <a:r>
              <a:rPr lang="ja-JP" altLang="en-US" sz="3000" dirty="0">
                <a:solidFill>
                  <a:schemeClr val="tx1">
                    <a:lumMod val="65000"/>
                    <a:lumOff val="35000"/>
                  </a:schemeClr>
                </a:solidFill>
              </a:rPr>
              <a:t>アントシアニンの領域*を変える。生活習慣対策の常識が変わる。</a:t>
            </a:r>
          </a:p>
        </p:txBody>
      </p:sp>
      <p:grpSp>
        <p:nvGrpSpPr>
          <p:cNvPr id="10" name="グループ化 9">
            <a:extLst>
              <a:ext uri="{FF2B5EF4-FFF2-40B4-BE49-F238E27FC236}">
                <a16:creationId xmlns:a16="http://schemas.microsoft.com/office/drawing/2014/main" id="{5833B0D7-1DAE-4E36-8A46-FA5EA7D020F3}"/>
              </a:ext>
            </a:extLst>
          </p:cNvPr>
          <p:cNvGrpSpPr/>
          <p:nvPr/>
        </p:nvGrpSpPr>
        <p:grpSpPr>
          <a:xfrm>
            <a:off x="0" y="-13648"/>
            <a:ext cx="12192000" cy="1145202"/>
            <a:chOff x="-600" y="-12934"/>
            <a:chExt cx="12192000" cy="1145202"/>
          </a:xfrm>
        </p:grpSpPr>
        <p:sp>
          <p:nvSpPr>
            <p:cNvPr id="12" name="テキスト ボックス 11">
              <a:extLst>
                <a:ext uri="{FF2B5EF4-FFF2-40B4-BE49-F238E27FC236}">
                  <a16:creationId xmlns:a16="http://schemas.microsoft.com/office/drawing/2014/main" id="{AC53B277-C683-47D3-894B-4316F71C4C93}"/>
                </a:ext>
              </a:extLst>
            </p:cNvPr>
            <p:cNvSpPr txBox="1"/>
            <p:nvPr/>
          </p:nvSpPr>
          <p:spPr>
            <a:xfrm>
              <a:off x="-600" y="482"/>
              <a:ext cx="12192000" cy="1131786"/>
            </a:xfrm>
            <a:prstGeom prst="rect">
              <a:avLst/>
            </a:prstGeom>
            <a:gradFill flip="none" rotWithShape="1">
              <a:gsLst>
                <a:gs pos="46000">
                  <a:srgbClr val="7AD1EF"/>
                </a:gs>
                <a:gs pos="100000">
                  <a:srgbClr val="1DAFE3"/>
                </a:gs>
              </a:gsLst>
              <a:lin ang="10800000" scaled="1"/>
              <a:tileRect/>
            </a:gradFill>
          </p:spPr>
          <p:txBody>
            <a:bodyPr wrap="square" anchor="ctr" anchorCtr="0">
              <a:noAutofit/>
            </a:bodyPr>
            <a:lstStyle/>
            <a:p>
              <a:pPr algn="ctr"/>
              <a:endParaRPr lang="en-US" altLang="ja-JP" sz="3200" dirty="0">
                <a:solidFill>
                  <a:schemeClr val="bg1"/>
                </a:solidFill>
              </a:endParaRPr>
            </a:p>
          </p:txBody>
        </p:sp>
        <p:sp>
          <p:nvSpPr>
            <p:cNvPr id="13" name="テキスト ボックス 12">
              <a:extLst>
                <a:ext uri="{FF2B5EF4-FFF2-40B4-BE49-F238E27FC236}">
                  <a16:creationId xmlns:a16="http://schemas.microsoft.com/office/drawing/2014/main" id="{64AFA641-70A5-49A2-9ED9-8D7880B4E26F}"/>
                </a:ext>
              </a:extLst>
            </p:cNvPr>
            <p:cNvSpPr txBox="1"/>
            <p:nvPr/>
          </p:nvSpPr>
          <p:spPr>
            <a:xfrm>
              <a:off x="5867400" y="-12934"/>
              <a:ext cx="6324000" cy="1131786"/>
            </a:xfrm>
            <a:prstGeom prst="rect">
              <a:avLst/>
            </a:prstGeom>
            <a:gradFill flip="none" rotWithShape="1">
              <a:gsLst>
                <a:gs pos="28000">
                  <a:srgbClr val="7AD1EF"/>
                </a:gs>
                <a:gs pos="100000">
                  <a:srgbClr val="1DAFE3"/>
                </a:gs>
              </a:gsLst>
              <a:lin ang="13500000" scaled="1"/>
              <a:tileRect/>
            </a:gradFill>
          </p:spPr>
          <p:txBody>
            <a:bodyPr wrap="square" anchor="ctr" anchorCtr="0">
              <a:noAutofit/>
            </a:bodyPr>
            <a:lstStyle/>
            <a:p>
              <a:pPr algn="ctr"/>
              <a:endParaRPr lang="en-US" altLang="ja-JP" sz="3200" dirty="0">
                <a:gradFill flip="none" rotWithShape="1">
                  <a:gsLst>
                    <a:gs pos="47000">
                      <a:srgbClr val="7AD1EF"/>
                    </a:gs>
                    <a:gs pos="100000">
                      <a:srgbClr val="44BDE8"/>
                    </a:gs>
                  </a:gsLst>
                  <a:lin ang="5400000" scaled="1"/>
                  <a:tileRect/>
                </a:gradFill>
              </a:endParaRPr>
            </a:p>
          </p:txBody>
        </p:sp>
      </p:grpSp>
      <p:sp>
        <p:nvSpPr>
          <p:cNvPr id="14" name="テキスト ボックス 13">
            <a:extLst>
              <a:ext uri="{FF2B5EF4-FFF2-40B4-BE49-F238E27FC236}">
                <a16:creationId xmlns:a16="http://schemas.microsoft.com/office/drawing/2014/main" id="{6B69F252-4667-481C-8947-A2D6F6E9AFEF}"/>
              </a:ext>
            </a:extLst>
          </p:cNvPr>
          <p:cNvSpPr txBox="1"/>
          <p:nvPr/>
        </p:nvSpPr>
        <p:spPr>
          <a:xfrm>
            <a:off x="212656" y="330588"/>
            <a:ext cx="2347269" cy="584775"/>
          </a:xfrm>
          <a:prstGeom prst="rect">
            <a:avLst/>
          </a:prstGeom>
          <a:noFill/>
        </p:spPr>
        <p:txBody>
          <a:bodyPr wrap="square" rtlCol="0">
            <a:spAutoFit/>
          </a:bodyPr>
          <a:lstStyle/>
          <a:p>
            <a:pPr algn="ctr"/>
            <a:r>
              <a:rPr kumimoji="1" lang="ja-JP" altLang="en-US" sz="3200" dirty="0">
                <a:solidFill>
                  <a:schemeClr val="bg1"/>
                </a:solidFill>
              </a:rPr>
              <a:t>特長２</a:t>
            </a:r>
          </a:p>
        </p:txBody>
      </p:sp>
      <p:sp>
        <p:nvSpPr>
          <p:cNvPr id="15" name="テキスト ボックス 14">
            <a:extLst>
              <a:ext uri="{FF2B5EF4-FFF2-40B4-BE49-F238E27FC236}">
                <a16:creationId xmlns:a16="http://schemas.microsoft.com/office/drawing/2014/main" id="{A861995D-FD36-4C86-867F-2830EA80FA9C}"/>
              </a:ext>
            </a:extLst>
          </p:cNvPr>
          <p:cNvSpPr txBox="1"/>
          <p:nvPr/>
        </p:nvSpPr>
        <p:spPr>
          <a:xfrm>
            <a:off x="2908363" y="269032"/>
            <a:ext cx="5848350" cy="646331"/>
          </a:xfrm>
          <a:prstGeom prst="rect">
            <a:avLst/>
          </a:prstGeom>
          <a:noFill/>
        </p:spPr>
        <p:txBody>
          <a:bodyPr wrap="square">
            <a:spAutoFit/>
          </a:bodyPr>
          <a:lstStyle/>
          <a:p>
            <a:pPr>
              <a:spcBef>
                <a:spcPts val="1200"/>
              </a:spcBef>
            </a:pPr>
            <a:r>
              <a:rPr lang="ja-JP" altLang="en-US" sz="3600" b="0" i="0" u="none" strike="noStrike" baseline="0" dirty="0">
                <a:solidFill>
                  <a:schemeClr val="bg1"/>
                </a:solidFill>
                <a:latin typeface="+mn-ea"/>
              </a:rPr>
              <a:t>領域を究める</a:t>
            </a:r>
            <a:endParaRPr lang="ja-JP" altLang="en-US" sz="3600" dirty="0">
              <a:solidFill>
                <a:schemeClr val="bg1"/>
              </a:solidFill>
              <a:latin typeface="+mn-ea"/>
            </a:endParaRPr>
          </a:p>
        </p:txBody>
      </p:sp>
      <p:cxnSp>
        <p:nvCxnSpPr>
          <p:cNvPr id="16" name="直線コネクタ 15">
            <a:extLst>
              <a:ext uri="{FF2B5EF4-FFF2-40B4-BE49-F238E27FC236}">
                <a16:creationId xmlns:a16="http://schemas.microsoft.com/office/drawing/2014/main" id="{583D236D-04B9-45DD-BDFC-1B98B1C7EE81}"/>
              </a:ext>
            </a:extLst>
          </p:cNvPr>
          <p:cNvCxnSpPr>
            <a:cxnSpLocks/>
          </p:cNvCxnSpPr>
          <p:nvPr/>
        </p:nvCxnSpPr>
        <p:spPr>
          <a:xfrm>
            <a:off x="0" y="4040273"/>
            <a:ext cx="7023652" cy="0"/>
          </a:xfrm>
          <a:prstGeom prst="line">
            <a:avLst/>
          </a:prstGeom>
          <a:ln w="76200">
            <a:solidFill>
              <a:srgbClr val="824AAC"/>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D659C68E-CC8E-49A0-9514-B66F90283002}"/>
              </a:ext>
            </a:extLst>
          </p:cNvPr>
          <p:cNvSpPr txBox="1"/>
          <p:nvPr/>
        </p:nvSpPr>
        <p:spPr>
          <a:xfrm>
            <a:off x="26504" y="6606924"/>
            <a:ext cx="7023652" cy="246221"/>
          </a:xfrm>
          <a:prstGeom prst="rect">
            <a:avLst/>
          </a:prstGeom>
          <a:noFill/>
        </p:spPr>
        <p:txBody>
          <a:bodyPr wrap="square">
            <a:spAutoFit/>
          </a:bodyPr>
          <a:lstStyle/>
          <a:p>
            <a:r>
              <a:rPr lang="ja-JP" altLang="en-US" sz="1000" dirty="0">
                <a:solidFill>
                  <a:schemeClr val="tx1">
                    <a:lumMod val="65000"/>
                    <a:lumOff val="35000"/>
                  </a:schemeClr>
                </a:solidFill>
              </a:rPr>
              <a:t>＊ ニュースキンが開発・販売している栄養補助食品における、アントシアニンが消費者に与えている領域の認識のこと。</a:t>
            </a:r>
          </a:p>
        </p:txBody>
      </p:sp>
      <p:sp>
        <p:nvSpPr>
          <p:cNvPr id="2" name="楕円 1">
            <a:extLst>
              <a:ext uri="{FF2B5EF4-FFF2-40B4-BE49-F238E27FC236}">
                <a16:creationId xmlns:a16="http://schemas.microsoft.com/office/drawing/2014/main" id="{238E25EC-DA15-4A8F-A4B2-C245C4E4A325}"/>
              </a:ext>
            </a:extLst>
          </p:cNvPr>
          <p:cNvSpPr/>
          <p:nvPr/>
        </p:nvSpPr>
        <p:spPr>
          <a:xfrm>
            <a:off x="10485120" y="1894367"/>
            <a:ext cx="228600" cy="259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C5CBE9AA-8AC2-4A3A-80A6-08DA4A104E25}"/>
              </a:ext>
            </a:extLst>
          </p:cNvPr>
          <p:cNvSpPr/>
          <p:nvPr/>
        </p:nvSpPr>
        <p:spPr>
          <a:xfrm>
            <a:off x="7050156" y="6047874"/>
            <a:ext cx="457549" cy="821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21926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382AFC4F-40B0-42B8-8DCC-1F7E5B41BC18}"/>
              </a:ext>
            </a:extLst>
          </p:cNvPr>
          <p:cNvSpPr txBox="1"/>
          <p:nvPr/>
        </p:nvSpPr>
        <p:spPr>
          <a:xfrm>
            <a:off x="0" y="447991"/>
            <a:ext cx="12192000" cy="1077218"/>
          </a:xfrm>
          <a:prstGeom prst="rect">
            <a:avLst/>
          </a:prstGeom>
          <a:solidFill>
            <a:srgbClr val="824AAC"/>
          </a:solidFill>
        </p:spPr>
        <p:txBody>
          <a:bodyPr wrap="square">
            <a:spAutoFit/>
          </a:bodyPr>
          <a:lstStyle/>
          <a:p>
            <a:pPr algn="ctr"/>
            <a:r>
              <a:rPr lang="ja-JP" altLang="en-US" sz="3200" dirty="0">
                <a:solidFill>
                  <a:schemeClr val="bg1"/>
                </a:solidFill>
              </a:rPr>
              <a:t>アントシアニンとは</a:t>
            </a:r>
            <a:endParaRPr lang="en-US" altLang="ja-JP" sz="3200" dirty="0">
              <a:solidFill>
                <a:schemeClr val="bg1"/>
              </a:solidFill>
            </a:endParaRPr>
          </a:p>
          <a:p>
            <a:pPr algn="ctr"/>
            <a:r>
              <a:rPr lang="ja-JP" altLang="en-US" sz="3200" dirty="0">
                <a:solidFill>
                  <a:schemeClr val="bg1"/>
                </a:solidFill>
              </a:rPr>
              <a:t>特定の果物や野菜に含まれる、鮮やかな青紫や赤の色素</a:t>
            </a:r>
          </a:p>
        </p:txBody>
      </p:sp>
      <p:sp>
        <p:nvSpPr>
          <p:cNvPr id="16" name="テキスト ボックス 15">
            <a:extLst>
              <a:ext uri="{FF2B5EF4-FFF2-40B4-BE49-F238E27FC236}">
                <a16:creationId xmlns:a16="http://schemas.microsoft.com/office/drawing/2014/main" id="{3BC22B22-B518-40A4-AC83-0508B0D3E3A2}"/>
              </a:ext>
            </a:extLst>
          </p:cNvPr>
          <p:cNvSpPr txBox="1"/>
          <p:nvPr/>
        </p:nvSpPr>
        <p:spPr>
          <a:xfrm>
            <a:off x="6655960" y="2638038"/>
            <a:ext cx="5134988" cy="1015663"/>
          </a:xfrm>
          <a:prstGeom prst="rect">
            <a:avLst/>
          </a:prstGeom>
          <a:noFill/>
        </p:spPr>
        <p:txBody>
          <a:bodyPr wrap="square">
            <a:spAutoFit/>
          </a:bodyPr>
          <a:lstStyle/>
          <a:p>
            <a:pPr algn="ctr"/>
            <a:r>
              <a:rPr lang="ja-JP" altLang="en-US" sz="3000" dirty="0">
                <a:solidFill>
                  <a:srgbClr val="330054"/>
                </a:solidFill>
              </a:rPr>
              <a:t>世界の</a:t>
            </a:r>
            <a:r>
              <a:rPr lang="en-US" altLang="ja-JP" sz="3000" dirty="0">
                <a:solidFill>
                  <a:srgbClr val="330054"/>
                </a:solidFill>
              </a:rPr>
              <a:t>1</a:t>
            </a:r>
            <a:r>
              <a:rPr lang="ja-JP" altLang="en-US" sz="3000" dirty="0">
                <a:solidFill>
                  <a:srgbClr val="330054"/>
                </a:solidFill>
              </a:rPr>
              <a:t>日当たりの</a:t>
            </a:r>
            <a:endParaRPr lang="en-US" altLang="ja-JP" sz="3000" dirty="0">
              <a:solidFill>
                <a:srgbClr val="330054"/>
              </a:solidFill>
            </a:endParaRPr>
          </a:p>
          <a:p>
            <a:pPr algn="ctr"/>
            <a:r>
              <a:rPr lang="ja-JP" altLang="en-US" sz="3000" dirty="0">
                <a:solidFill>
                  <a:srgbClr val="330054"/>
                </a:solidFill>
              </a:rPr>
              <a:t>アントシアニン平均摂取量</a:t>
            </a:r>
          </a:p>
        </p:txBody>
      </p:sp>
      <p:sp>
        <p:nvSpPr>
          <p:cNvPr id="17" name="テキスト ボックス 16">
            <a:extLst>
              <a:ext uri="{FF2B5EF4-FFF2-40B4-BE49-F238E27FC236}">
                <a16:creationId xmlns:a16="http://schemas.microsoft.com/office/drawing/2014/main" id="{884EE51B-334E-4F25-8E74-462DDD133F71}"/>
              </a:ext>
            </a:extLst>
          </p:cNvPr>
          <p:cNvSpPr txBox="1"/>
          <p:nvPr/>
        </p:nvSpPr>
        <p:spPr>
          <a:xfrm>
            <a:off x="6655960" y="3788811"/>
            <a:ext cx="5134988" cy="1435008"/>
          </a:xfrm>
          <a:prstGeom prst="rect">
            <a:avLst/>
          </a:prstGeom>
          <a:noFill/>
        </p:spPr>
        <p:txBody>
          <a:bodyPr wrap="square">
            <a:spAutoFit/>
          </a:bodyPr>
          <a:lstStyle/>
          <a:p>
            <a:pPr algn="ctr"/>
            <a:r>
              <a:rPr lang="en-US" altLang="ja-JP" sz="4400" dirty="0">
                <a:solidFill>
                  <a:srgbClr val="330054"/>
                </a:solidFill>
              </a:rPr>
              <a:t>II</a:t>
            </a:r>
          </a:p>
          <a:p>
            <a:pPr algn="ctr">
              <a:lnSpc>
                <a:spcPts val="5000"/>
              </a:lnSpc>
            </a:pPr>
            <a:r>
              <a:rPr lang="en-US" altLang="ja-JP" sz="6000" dirty="0">
                <a:solidFill>
                  <a:srgbClr val="330054"/>
                </a:solidFill>
              </a:rPr>
              <a:t>25</a:t>
            </a:r>
            <a:r>
              <a:rPr lang="ja-JP" altLang="en-US" sz="4400" dirty="0">
                <a:solidFill>
                  <a:srgbClr val="330054"/>
                </a:solidFill>
              </a:rPr>
              <a:t>㎎</a:t>
            </a:r>
            <a:r>
              <a:rPr lang="ja-JP" altLang="en-US" sz="3200" dirty="0">
                <a:solidFill>
                  <a:srgbClr val="330054"/>
                </a:solidFill>
              </a:rPr>
              <a:t>未満</a:t>
            </a:r>
            <a:endParaRPr lang="ja-JP" altLang="en-US" sz="2800" dirty="0">
              <a:solidFill>
                <a:srgbClr val="330054"/>
              </a:solidFill>
            </a:endParaRPr>
          </a:p>
        </p:txBody>
      </p:sp>
      <p:sp>
        <p:nvSpPr>
          <p:cNvPr id="10" name="テキスト ボックス 9">
            <a:extLst>
              <a:ext uri="{FF2B5EF4-FFF2-40B4-BE49-F238E27FC236}">
                <a16:creationId xmlns:a16="http://schemas.microsoft.com/office/drawing/2014/main" id="{A3656A2A-EA2D-4591-9A37-983399AF38DA}"/>
              </a:ext>
            </a:extLst>
          </p:cNvPr>
          <p:cNvSpPr txBox="1"/>
          <p:nvPr/>
        </p:nvSpPr>
        <p:spPr>
          <a:xfrm>
            <a:off x="32025" y="6334780"/>
            <a:ext cx="5446650" cy="461665"/>
          </a:xfrm>
          <a:prstGeom prst="rect">
            <a:avLst/>
          </a:prstGeom>
          <a:noFill/>
        </p:spPr>
        <p:txBody>
          <a:bodyPr wrap="square">
            <a:spAutoFit/>
          </a:bodyPr>
          <a:lstStyle/>
          <a:p>
            <a:r>
              <a:rPr lang="ja-JP" altLang="en-US" sz="1200" dirty="0">
                <a:solidFill>
                  <a:schemeClr val="tx1">
                    <a:lumMod val="50000"/>
                    <a:lumOff val="50000"/>
                  </a:schemeClr>
                </a:solidFill>
              </a:rPr>
              <a:t>出典</a:t>
            </a:r>
            <a:r>
              <a:rPr lang="en-US" altLang="ja-JP" sz="1200" dirty="0">
                <a:solidFill>
                  <a:schemeClr val="tx1">
                    <a:lumMod val="50000"/>
                    <a:lumOff val="50000"/>
                  </a:schemeClr>
                </a:solidFill>
              </a:rPr>
              <a:t>: https://www.ncbi.nlm.nih.gov/pmc/articles/PMC4442120/ </a:t>
            </a:r>
          </a:p>
          <a:p>
            <a:r>
              <a:rPr lang="en-US" altLang="ja-JP" sz="1200" dirty="0">
                <a:solidFill>
                  <a:schemeClr val="tx1">
                    <a:lumMod val="50000"/>
                    <a:lumOff val="50000"/>
                  </a:schemeClr>
                </a:solidFill>
              </a:rPr>
              <a:t>https://www.ncbi.nlm.nih.gov/pmc/articles/PMC4442120/table/tbl5/</a:t>
            </a:r>
          </a:p>
        </p:txBody>
      </p:sp>
      <p:grpSp>
        <p:nvGrpSpPr>
          <p:cNvPr id="9" name="グループ化 8">
            <a:extLst>
              <a:ext uri="{FF2B5EF4-FFF2-40B4-BE49-F238E27FC236}">
                <a16:creationId xmlns:a16="http://schemas.microsoft.com/office/drawing/2014/main" id="{8D7762D6-48D7-4E57-99FE-D49E8FB125C0}"/>
              </a:ext>
            </a:extLst>
          </p:cNvPr>
          <p:cNvGrpSpPr/>
          <p:nvPr/>
        </p:nvGrpSpPr>
        <p:grpSpPr>
          <a:xfrm>
            <a:off x="649350" y="1970273"/>
            <a:ext cx="5655197" cy="4334611"/>
            <a:chOff x="649350" y="1970273"/>
            <a:chExt cx="5655197" cy="4334611"/>
          </a:xfrm>
        </p:grpSpPr>
        <p:pic>
          <p:nvPicPr>
            <p:cNvPr id="6" name="図 5">
              <a:extLst>
                <a:ext uri="{FF2B5EF4-FFF2-40B4-BE49-F238E27FC236}">
                  <a16:creationId xmlns:a16="http://schemas.microsoft.com/office/drawing/2014/main" id="{6CFB1EB5-11EF-4260-B7D5-DD1ED25E9F04}"/>
                </a:ext>
              </a:extLst>
            </p:cNvPr>
            <p:cNvPicPr>
              <a:picLocks noChangeAspect="1"/>
            </p:cNvPicPr>
            <p:nvPr/>
          </p:nvPicPr>
          <p:blipFill rotWithShape="1">
            <a:blip r:embed="rId3"/>
            <a:srcRect r="8587"/>
            <a:stretch/>
          </p:blipFill>
          <p:spPr>
            <a:xfrm>
              <a:off x="3677503" y="1983790"/>
              <a:ext cx="2627044" cy="4320000"/>
            </a:xfrm>
            <a:prstGeom prst="rect">
              <a:avLst/>
            </a:prstGeom>
          </p:spPr>
        </p:pic>
        <p:pic>
          <p:nvPicPr>
            <p:cNvPr id="3" name="図 2">
              <a:extLst>
                <a:ext uri="{FF2B5EF4-FFF2-40B4-BE49-F238E27FC236}">
                  <a16:creationId xmlns:a16="http://schemas.microsoft.com/office/drawing/2014/main" id="{26C1E6E6-1F01-4DE4-93DD-1BBF65B1042C}"/>
                </a:ext>
              </a:extLst>
            </p:cNvPr>
            <p:cNvPicPr>
              <a:picLocks noChangeAspect="1"/>
            </p:cNvPicPr>
            <p:nvPr/>
          </p:nvPicPr>
          <p:blipFill>
            <a:blip r:embed="rId4"/>
            <a:stretch>
              <a:fillRect/>
            </a:stretch>
          </p:blipFill>
          <p:spPr>
            <a:xfrm flipH="1">
              <a:off x="649350" y="1970273"/>
              <a:ext cx="3513348" cy="2340000"/>
            </a:xfrm>
            <a:prstGeom prst="rect">
              <a:avLst/>
            </a:prstGeom>
          </p:spPr>
        </p:pic>
        <p:pic>
          <p:nvPicPr>
            <p:cNvPr id="8" name="図 7">
              <a:extLst>
                <a:ext uri="{FF2B5EF4-FFF2-40B4-BE49-F238E27FC236}">
                  <a16:creationId xmlns:a16="http://schemas.microsoft.com/office/drawing/2014/main" id="{5A0189FC-B552-45E3-BE13-A6B13327F77D}"/>
                </a:ext>
              </a:extLst>
            </p:cNvPr>
            <p:cNvPicPr>
              <a:picLocks noChangeAspect="1"/>
            </p:cNvPicPr>
            <p:nvPr/>
          </p:nvPicPr>
          <p:blipFill>
            <a:blip r:embed="rId5"/>
            <a:stretch>
              <a:fillRect/>
            </a:stretch>
          </p:blipFill>
          <p:spPr>
            <a:xfrm>
              <a:off x="649350" y="4000884"/>
              <a:ext cx="3459296" cy="2304000"/>
            </a:xfrm>
            <a:prstGeom prst="rect">
              <a:avLst/>
            </a:prstGeom>
          </p:spPr>
        </p:pic>
      </p:grpSp>
    </p:spTree>
    <p:extLst>
      <p:ext uri="{BB962C8B-B14F-4D97-AF65-F5344CB8AC3E}">
        <p14:creationId xmlns:p14="http://schemas.microsoft.com/office/powerpoint/2010/main" val="82509970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
      <a:majorFont>
        <a:latin typeface="小塚ゴシック Pro R"/>
        <a:ea typeface="小塚ゴシック Pro R"/>
        <a:cs typeface=""/>
      </a:majorFont>
      <a:minorFont>
        <a:latin typeface="Verlag Book"/>
        <a:ea typeface="小塚ゴシック Pro 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x0032_020 xmlns="15e4c3d0-d31e-4afa-910b-8e6505f5da3e" xsi:nil="true"/>
    <TaxCatchAll xmlns="d117520f-80a2-40e6-a6a8-3ee6fb5de8d8" xsi:nil="true"/>
    <lcf76f155ced4ddcb4097134ff3c332f xmlns="15e4c3d0-d31e-4afa-910b-8e6505f5da3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1D5E9B2C08F345409EE4D3463AC0A5EF" ma:contentTypeVersion="19" ma:contentTypeDescription="新しいドキュメントを作成します。" ma:contentTypeScope="" ma:versionID="03ccd29d7f63b06d5dc61e62caf68aad">
  <xsd:schema xmlns:xsd="http://www.w3.org/2001/XMLSchema" xmlns:xs="http://www.w3.org/2001/XMLSchema" xmlns:p="http://schemas.microsoft.com/office/2006/metadata/properties" xmlns:ns1="http://schemas.microsoft.com/sharepoint/v3" xmlns:ns2="15e4c3d0-d31e-4afa-910b-8e6505f5da3e" xmlns:ns3="4413b6af-c24a-4846-b129-151ba3fea5cc" xmlns:ns4="d117520f-80a2-40e6-a6a8-3ee6fb5de8d8" targetNamespace="http://schemas.microsoft.com/office/2006/metadata/properties" ma:root="true" ma:fieldsID="5a77d4902674170839d726f1f0c63c1e" ns1:_="" ns2:_="" ns3:_="" ns4:_="">
    <xsd:import namespace="http://schemas.microsoft.com/sharepoint/v3"/>
    <xsd:import namespace="15e4c3d0-d31e-4afa-910b-8e6505f5da3e"/>
    <xsd:import namespace="4413b6af-c24a-4846-b129-151ba3fea5cc"/>
    <xsd:import namespace="d117520f-80a2-40e6-a6a8-3ee6fb5de8d8"/>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_x0032_020"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統合コンプライアンス ポリシーのプロパティ" ma:hidden="true" ma:internalName="_ip_UnifiedCompliancePolicyProperties">
      <xsd:simpleType>
        <xsd:restriction base="dms:Note"/>
      </xsd:simpleType>
    </xsd:element>
    <xsd:element name="_ip_UnifiedCompliancePolicyUIAction" ma:index="21" nillable="true" ma:displayName="統合コンプライアンス ポリシーの UI アクション"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e4c3d0-d31e-4afa-910b-8e6505f5da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x0032_020" ma:index="17" nillable="true" ma:displayName="2020" ma:format="Dropdown" ma:internalName="_x0032_020">
      <xsd:simpleType>
        <xsd:restriction base="dms:Text">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画像タグ" ma:readOnly="false" ma:fieldId="{5cf76f15-5ced-4ddc-b409-7134ff3c332f}" ma:taxonomyMulti="true" ma:sspId="e044233d-9ec5-4d42-8f30-126b46c9070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413b6af-c24a-4846-b129-151ba3fea5cc" elementFormDefault="qualified">
    <xsd:import namespace="http://schemas.microsoft.com/office/2006/documentManagement/types"/>
    <xsd:import namespace="http://schemas.microsoft.com/office/infopath/2007/PartnerControls"/>
    <xsd:element name="SharedWithUsers" ma:index="15"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共有相手の詳細情報"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17520f-80a2-40e6-a6a8-3ee6fb5de8d8"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b0b004ee-7d59-49d7-8d36-bad0fbf6fee9}" ma:internalName="TaxCatchAll" ma:showField="CatchAllData" ma:web="4413b6af-c24a-4846-b129-151ba3fea5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AFDE41-6C54-44A0-B3B5-BC0840C50075}">
  <ds:schemaRefs>
    <ds:schemaRef ds:uri="http://purl.org/dc/elements/1.1/"/>
    <ds:schemaRef ds:uri="http://www.w3.org/XML/1998/namespace"/>
    <ds:schemaRef ds:uri="http://purl.org/dc/dcmitype/"/>
    <ds:schemaRef ds:uri="http://schemas.microsoft.com/office/2006/documentManagement/types"/>
    <ds:schemaRef ds:uri="http://schemas.microsoft.com/office/2006/metadata/properties"/>
    <ds:schemaRef ds:uri="15e4c3d0-d31e-4afa-910b-8e6505f5da3e"/>
    <ds:schemaRef ds:uri="d117520f-80a2-40e6-a6a8-3ee6fb5de8d8"/>
    <ds:schemaRef ds:uri="http://purl.org/dc/terms/"/>
    <ds:schemaRef ds:uri="http://schemas.microsoft.com/office/infopath/2007/PartnerControls"/>
    <ds:schemaRef ds:uri="http://schemas.openxmlformats.org/package/2006/metadata/core-properties"/>
    <ds:schemaRef ds:uri="4413b6af-c24a-4846-b129-151ba3fea5cc"/>
    <ds:schemaRef ds:uri="http://schemas.microsoft.com/sharepoint/v3"/>
  </ds:schemaRefs>
</ds:datastoreItem>
</file>

<file path=customXml/itemProps2.xml><?xml version="1.0" encoding="utf-8"?>
<ds:datastoreItem xmlns:ds="http://schemas.openxmlformats.org/officeDocument/2006/customXml" ds:itemID="{90FD968B-A0F4-4471-A4A8-565A0E4D30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5e4c3d0-d31e-4afa-910b-8e6505f5da3e"/>
    <ds:schemaRef ds:uri="4413b6af-c24a-4846-b129-151ba3fea5cc"/>
    <ds:schemaRef ds:uri="d117520f-80a2-40e6-a6a8-3ee6fb5de8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11297E8-60C2-4744-B5BD-1A4363D9FD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4072</Words>
  <Application>Microsoft Office PowerPoint</Application>
  <PresentationFormat>ワイド画面</PresentationFormat>
  <Paragraphs>331</Paragraphs>
  <Slides>22</Slides>
  <Notes>22</Notes>
  <HiddenSlides>0</HiddenSlides>
  <MMClips>0</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22</vt:i4>
      </vt:variant>
    </vt:vector>
  </HeadingPairs>
  <TitlesOfParts>
    <vt:vector size="32" baseType="lpstr">
      <vt:lpstr>ＭＳ Ｐゴシック</vt:lpstr>
      <vt:lpstr>小塚ゴシック Pro R</vt:lpstr>
      <vt:lpstr>游ゴシック</vt:lpstr>
      <vt:lpstr>Arial</vt:lpstr>
      <vt:lpstr>Calibri</vt:lpstr>
      <vt:lpstr>Calibri Light</vt:lpstr>
      <vt:lpstr>Verlag Book</vt:lpstr>
      <vt:lpstr>Wingdings</vt:lpstr>
      <vt:lpstr>Office テーマ</vt:lpstr>
      <vt:lpstr>Office Theme</vt:lpstr>
      <vt:lpstr>PowerPoint プレゼンテーション</vt:lpstr>
      <vt:lpstr>PowerPoint プレゼンテーション</vt:lpstr>
      <vt:lpstr>PowerPoint プレゼンテーション</vt:lpstr>
      <vt:lpstr>PowerPoint プレゼンテーション</vt:lpstr>
      <vt:lpstr>蓄積に挑む、 「紫」のサイエンス。  気になる生活習慣の源へ。ageLOC シリーズ「メタ」誕生。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172</cp:revision>
  <cp:lastPrinted>2021-07-12T09:37:18Z</cp:lastPrinted>
  <dcterms:created xsi:type="dcterms:W3CDTF">2021-07-07T10:16:30Z</dcterms:created>
  <dcterms:modified xsi:type="dcterms:W3CDTF">2022-03-14T03:15:30Z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-1460556629</vt:i4>
  </property>
  <property fmtid="{D5CDD505-2E9C-101B-9397-08002B2CF9AE}" pid="3" name="_NewReviewCycle">
    <vt:lpwstr/>
  </property>
  <property fmtid="{D5CDD505-2E9C-101B-9397-08002B2CF9AE}" pid="4" name="ContentTypeId">
    <vt:lpwstr>0x0101001D5E9B2C08F345409EE4D3463AC0A5EF</vt:lpwstr>
  </property>
  <property fmtid="{D5CDD505-2E9C-101B-9397-08002B2CF9AE}" pid="5" name="MediaServiceImageTags">
    <vt:lpwstr/>
  </property>
</Properties>
</file>