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7" r:id="rId5"/>
    <p:sldId id="13308" r:id="rId6"/>
    <p:sldId id="13382" r:id="rId7"/>
    <p:sldId id="13397" r:id="rId8"/>
    <p:sldId id="13383" r:id="rId9"/>
    <p:sldId id="13376" r:id="rId10"/>
    <p:sldId id="329" r:id="rId11"/>
    <p:sldId id="13384" r:id="rId12"/>
    <p:sldId id="13319" r:id="rId13"/>
    <p:sldId id="13392" r:id="rId14"/>
    <p:sldId id="13390" r:id="rId15"/>
    <p:sldId id="13394" r:id="rId16"/>
    <p:sldId id="13405" r:id="rId17"/>
    <p:sldId id="13389" r:id="rId18"/>
    <p:sldId id="13386" r:id="rId19"/>
    <p:sldId id="13320" r:id="rId20"/>
    <p:sldId id="13403" r:id="rId21"/>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7U7yQnht5WNwNJ9shu1sQ==" hashData="TqE28FMeizza9V0hkILKvzFww9iokzw0B68FPb5G7/hBuC8wXoGqWZdbXhXIf+7lCMPIRAIvRfEZdvp5KsFke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6AB"/>
    <a:srgbClr val="6AC6C3"/>
    <a:srgbClr val="78D3F4"/>
    <a:srgbClr val="F5E51B"/>
    <a:srgbClr val="E6E6E6"/>
    <a:srgbClr val="F8EE5F"/>
    <a:srgbClr val="F9EE5B"/>
    <a:srgbClr val="8ACCBC"/>
    <a:srgbClr val="001E61"/>
    <a:srgbClr val="A1D6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0" autoAdjust="0"/>
    <p:restoredTop sz="79357" autoAdjust="0"/>
  </p:normalViewPr>
  <p:slideViewPr>
    <p:cSldViewPr snapToGrid="0">
      <p:cViewPr varScale="1">
        <p:scale>
          <a:sx n="89" d="100"/>
          <a:sy n="89" d="100"/>
        </p:scale>
        <p:origin x="15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higuro, Chisato" userId="ba8db4bf-2a41-4502-87fa-139d3c308f95" providerId="ADAL" clId="{EAC03C6A-CB61-4050-850F-C6126559980E}"/>
    <pc:docChg chg="modSld">
      <pc:chgData name="Ishiguro, Chisato" userId="ba8db4bf-2a41-4502-87fa-139d3c308f95" providerId="ADAL" clId="{EAC03C6A-CB61-4050-850F-C6126559980E}" dt="2022-03-11T06:34:44.462" v="9" actId="1035"/>
      <pc:docMkLst>
        <pc:docMk/>
      </pc:docMkLst>
      <pc:sldChg chg="modSp mod">
        <pc:chgData name="Ishiguro, Chisato" userId="ba8db4bf-2a41-4502-87fa-139d3c308f95" providerId="ADAL" clId="{EAC03C6A-CB61-4050-850F-C6126559980E}" dt="2022-03-11T06:34:44.462" v="9" actId="1035"/>
        <pc:sldMkLst>
          <pc:docMk/>
          <pc:sldMk cId="947131825" sldId="13389"/>
        </pc:sldMkLst>
        <pc:picChg chg="mod">
          <ac:chgData name="Ishiguro, Chisato" userId="ba8db4bf-2a41-4502-87fa-139d3c308f95" providerId="ADAL" clId="{EAC03C6A-CB61-4050-850F-C6126559980E}" dt="2022-03-11T06:34:44.462" v="9" actId="1035"/>
          <ac:picMkLst>
            <pc:docMk/>
            <pc:sldMk cId="947131825" sldId="13389"/>
            <ac:picMk id="11" creationId="{94F2D05B-DC0C-471E-B910-0C6B67FE59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1" y="0"/>
            <a:ext cx="3078428" cy="513508"/>
          </a:xfrm>
          <a:prstGeom prst="rect">
            <a:avLst/>
          </a:prstGeom>
        </p:spPr>
        <p:txBody>
          <a:bodyPr vert="horz" lIns="95491" tIns="47745" rIns="95491" bIns="47745" rtlCol="0"/>
          <a:lstStyle>
            <a:lvl1pPr algn="r">
              <a:defRPr sz="1300"/>
            </a:lvl1pPr>
          </a:lstStyle>
          <a:p>
            <a:fld id="{989F1E06-C633-4136-AB99-D8575DD76919}" type="datetimeFigureOut">
              <a:rPr kumimoji="1" lang="ja-JP" altLang="en-US" smtClean="0"/>
              <a:t>2022/3/11</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1" y="9721107"/>
            <a:ext cx="3078428" cy="513507"/>
          </a:xfrm>
          <a:prstGeom prst="rect">
            <a:avLst/>
          </a:prstGeom>
        </p:spPr>
        <p:txBody>
          <a:bodyPr vert="horz" lIns="95491" tIns="47745" rIns="95491" bIns="47745" rtlCol="0" anchor="b"/>
          <a:lstStyle>
            <a:lvl1pPr algn="r">
              <a:defRPr sz="1300"/>
            </a:lvl1pPr>
          </a:lstStyle>
          <a:p>
            <a:fld id="{B46E73AA-5DC2-4FE0-9BE9-93A8F0A481C2}" type="slidenum">
              <a:rPr kumimoji="1" lang="ja-JP" altLang="en-US" smtClean="0"/>
              <a:t>‹#›</a:t>
            </a:fld>
            <a:endParaRPr kumimoji="1" lang="ja-JP" altLang="en-US"/>
          </a:p>
        </p:txBody>
      </p:sp>
    </p:spTree>
    <p:extLst>
      <p:ext uri="{BB962C8B-B14F-4D97-AF65-F5344CB8AC3E}">
        <p14:creationId xmlns:p14="http://schemas.microsoft.com/office/powerpoint/2010/main" val="9553582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208041">
              <a:defRPr/>
            </a:pPr>
            <a:r>
              <a:rPr lang="ja-JP" altLang="en-US" sz="1100" dirty="0">
                <a:latin typeface="Yu Gothic Medium" panose="020B0500000000000000" pitchFamily="50" charset="-128"/>
                <a:ea typeface="Yu Gothic Medium" panose="020B0500000000000000" pitchFamily="50" charset="-128"/>
              </a:rPr>
              <a:t>「ニュートリセンシャルズ」のスペシャル ケア製品についての説明をさせていただきます。</a:t>
            </a:r>
            <a:endParaRPr lang="en-US" altLang="ja-JP" sz="1100" dirty="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69764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362069">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スクラブのブライター デイ （エクスフォリエント スクラブ）とニュースキンの他のスクラブやパックを同じ日に併用してもいいですか？</a:t>
            </a:r>
            <a:endPar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200531">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スクラブとパックは合わせて週</a:t>
            </a:r>
            <a:r>
              <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rPr>
              <a:t>1</a:t>
            </a: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a:t>
            </a:r>
            <a:r>
              <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rPr>
              <a:t>2</a:t>
            </a: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回までご利用いただけます。</a:t>
            </a:r>
            <a:endPar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そのため、使用日を変えて</a:t>
            </a:r>
            <a:r>
              <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rPr>
              <a:t>1</a:t>
            </a: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日に</a:t>
            </a:r>
            <a:r>
              <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rPr>
              <a:t>1</a:t>
            </a: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回、スクラブとパックをどちらかの１製品だけに留めることをおすすめします。</a:t>
            </a: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いずれのスクラブとパックも、同じ日に両方を使われることはおすすめしません。</a:t>
            </a:r>
          </a:p>
          <a:p>
            <a:pPr defTabSz="200531">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a:endParaRPr>
          </a:p>
        </p:txBody>
      </p:sp>
    </p:spTree>
    <p:extLst>
      <p:ext uri="{BB962C8B-B14F-4D97-AF65-F5344CB8AC3E}">
        <p14:creationId xmlns:p14="http://schemas.microsoft.com/office/powerpoint/2010/main" val="273044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362069">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スクラブのブライター デイ（エクスフォリエント スクラブ）と美容液のセルトレックス オールウェイズ ライト（アドバンス セラム）は</a:t>
            </a:r>
            <a:endPar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以前、同じような名前の製品があったのですが、同一ですか？</a:t>
            </a:r>
          </a:p>
          <a:p>
            <a:pPr defTabSz="200531">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スクラブは名前の一部が同じとなっておりますが、全く異なる製品です。</a:t>
            </a:r>
            <a:endPar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美容液は肌をしなやかに整えるというイメージは踏襲し製品名の一部が同じとなっておりますが、主な配合成分など新たに数々のアップグレードが行われた別の美容液です。</a:t>
            </a:r>
            <a:endParaRPr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95010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200531">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美容液とマスクは同じセルトレックス オールウェイズ ライトという名前で</a:t>
            </a:r>
            <a:r>
              <a:rPr lang="ja-JP" altLang="en-US" sz="1100" dirty="0">
                <a:solidFill>
                  <a:schemeClr val="tx1"/>
                </a:solidFill>
                <a:latin typeface="Yu Gothic Medium" panose="020B0500000000000000" pitchFamily="50" charset="-128"/>
                <a:ea typeface="Yu Gothic Medium" panose="020B0500000000000000" pitchFamily="50" charset="-128"/>
              </a:rPr>
              <a:t>すが</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a:t>
            </a:r>
            <a:r>
              <a:rPr lang="ja-JP" altLang="en-US" sz="1100" dirty="0">
                <a:solidFill>
                  <a:schemeClr val="tx1"/>
                </a:solidFill>
                <a:latin typeface="Yu Gothic Medium" panose="020B0500000000000000" pitchFamily="50" charset="-128"/>
                <a:ea typeface="Yu Gothic Medium" panose="020B0500000000000000" pitchFamily="50" charset="-128"/>
              </a:rPr>
              <a:t>両方の</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製品に「ハイドラ フレックス ブレンド（保湿成分）」は含まれています</a:t>
            </a:r>
            <a:r>
              <a:rPr lang="ja-JP" altLang="en-US" sz="1100" dirty="0">
                <a:solidFill>
                  <a:schemeClr val="tx1"/>
                </a:solidFill>
                <a:latin typeface="Yu Gothic Medium" panose="020B0500000000000000" pitchFamily="50" charset="-128"/>
                <a:ea typeface="Yu Gothic Medium" panose="020B0500000000000000" pitchFamily="50" charset="-128"/>
              </a:rPr>
              <a:t>か？</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362069" hangingPunct="0">
              <a:defRPr/>
            </a:pPr>
            <a:endParaRPr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362069" hangingPunct="0">
              <a:defRPr/>
            </a:pP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「ハイドラ フレックス ブレンド</a:t>
            </a:r>
            <a:r>
              <a:rPr lang="zh-CN" altLang="en-US" sz="1100" kern="0" dirty="0">
                <a:solidFill>
                  <a:schemeClr val="tx1"/>
                </a:solidFill>
                <a:latin typeface="Yu Gothic Medium" panose="020B0500000000000000" pitchFamily="50" charset="-128"/>
                <a:ea typeface="Yu Gothic Medium" panose="020B0500000000000000" pitchFamily="50" charset="-128"/>
                <a:sym typeface="Helvetica Neue"/>
              </a:rPr>
              <a:t>（保湿成分）</a:t>
            </a:r>
            <a:r>
              <a:rPr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」は</a:t>
            </a:r>
            <a:r>
              <a:rPr lang="ja-JP" altLang="en-US" sz="1100" dirty="0">
                <a:solidFill>
                  <a:schemeClr val="tx1"/>
                </a:solidFill>
                <a:latin typeface="Yu Gothic Medium" panose="020B0500000000000000" pitchFamily="50" charset="-128"/>
                <a:ea typeface="Yu Gothic Medium" panose="020B0500000000000000" pitchFamily="50" charset="-128"/>
              </a:rPr>
              <a:t>美容液の</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a:rPr>
              <a:t>アドバンス セラム</a:t>
            </a:r>
            <a:r>
              <a:rPr lang="ja-JP" altLang="en-US" sz="1100" dirty="0">
                <a:solidFill>
                  <a:schemeClr val="tx1"/>
                </a:solidFill>
                <a:latin typeface="Yu Gothic Medium" panose="020B0500000000000000" pitchFamily="50" charset="-128"/>
                <a:ea typeface="Yu Gothic Medium" panose="020B0500000000000000" pitchFamily="50" charset="-128"/>
              </a:rPr>
              <a:t>のみに配合されています。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a:endParaRPr>
          </a:p>
        </p:txBody>
      </p:sp>
    </p:spTree>
    <p:extLst>
      <p:ext uri="{BB962C8B-B14F-4D97-AF65-F5344CB8AC3E}">
        <p14:creationId xmlns:p14="http://schemas.microsoft.com/office/powerpoint/2010/main" val="421877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053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セラム）と他のニュースキンの美容液を併用する際の使用順を教えてください。 </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053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053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美容液の中では、まず「</a:t>
            </a:r>
            <a:r>
              <a:rPr kumimoji="1" lang="en-US" altLang="ja-JP" sz="1100" kern="1200" dirty="0" err="1">
                <a:solidFill>
                  <a:schemeClr val="tx1"/>
                </a:solidFill>
                <a:latin typeface="Yu Gothic Medium" panose="020B0500000000000000" pitchFamily="50" charset="-128"/>
                <a:ea typeface="Yu Gothic Medium" panose="020B0500000000000000" pitchFamily="50" charset="-128"/>
                <a:cs typeface="+mn-cs"/>
              </a:rPr>
              <a:t>ageLOC</a:t>
            </a:r>
            <a:r>
              <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rPr>
              <a:t> Me</a:t>
            </a:r>
            <a:r>
              <a:rPr kumimoji="1" lang="ja-JP" altLang="en-US" sz="1100" dirty="0">
                <a:solidFill>
                  <a:schemeClr val="tx1"/>
                </a:solidFill>
                <a:latin typeface="Yu Gothic Medium" panose="020B0500000000000000" pitchFamily="50" charset="-128"/>
                <a:ea typeface="Yu Gothic Medium" panose="020B0500000000000000" pitchFamily="50" charset="-128"/>
              </a:rPr>
              <a:t>（エイジロック ミー）</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」の美容液を一番先にお使いください。次に部分美容液をお使いください。</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053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その後、全顔美容液をお使いください。全顔美容液の中での順番についてはこちらの表をご覧ください。</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69173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362069">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a:rPr>
              <a:t>セルトレックス オールウェイズ ライト（アドバンス マスク）は以前販売していたモイスチャーライジング マスクと比べてどういった点が異なりますか？ </a:t>
            </a:r>
            <a:endPar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200531">
              <a:defRPr/>
            </a:pPr>
            <a:endPar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a:endParaRPr>
          </a:p>
          <a:p>
            <a:pPr defTabSz="200531">
              <a:defRPr/>
            </a:pPr>
            <a:r>
              <a:rPr lang="ja-JP" altLang="en-US" sz="1100" dirty="0">
                <a:solidFill>
                  <a:schemeClr val="tx1"/>
                </a:solidFill>
                <a:latin typeface="Yu Gothic Medium" panose="020B0500000000000000" pitchFamily="50" charset="-128"/>
                <a:ea typeface="Yu Gothic Medium" panose="020B0500000000000000" pitchFamily="50" charset="-128"/>
              </a:rPr>
              <a:t>こちらの一覧表をご覧ください。</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0531">
              <a:defRPr/>
            </a:pPr>
            <a:r>
              <a:rPr lang="en-US" altLang="ja-JP" sz="1100" dirty="0">
                <a:solidFill>
                  <a:schemeClr val="tx1"/>
                </a:solidFill>
                <a:latin typeface="Yu Gothic Medium" panose="020B0500000000000000" pitchFamily="50" charset="-128"/>
                <a:ea typeface="Yu Gothic Medium" panose="020B0500000000000000" pitchFamily="50" charset="-128"/>
              </a:rPr>
              <a:t>2021</a:t>
            </a:r>
            <a:r>
              <a:rPr lang="ja-JP" altLang="en-US" sz="1100" dirty="0">
                <a:solidFill>
                  <a:schemeClr val="tx1"/>
                </a:solidFill>
                <a:latin typeface="Yu Gothic Medium" panose="020B0500000000000000" pitchFamily="50" charset="-128"/>
                <a:ea typeface="Yu Gothic Medium" panose="020B0500000000000000" pitchFamily="50" charset="-128"/>
              </a:rPr>
              <a:t>年</a:t>
            </a:r>
            <a:r>
              <a:rPr lang="en-US" altLang="ja-JP" sz="1100" dirty="0">
                <a:solidFill>
                  <a:schemeClr val="tx1"/>
                </a:solidFill>
                <a:latin typeface="Yu Gothic Medium" panose="020B0500000000000000" pitchFamily="50" charset="-128"/>
                <a:ea typeface="Yu Gothic Medium" panose="020B0500000000000000" pitchFamily="50" charset="-128"/>
              </a:rPr>
              <a:t>1</a:t>
            </a:r>
            <a:r>
              <a:rPr lang="ja-JP" altLang="en-US" sz="1100" dirty="0">
                <a:solidFill>
                  <a:schemeClr val="tx1"/>
                </a:solidFill>
                <a:latin typeface="Yu Gothic Medium" panose="020B0500000000000000" pitchFamily="50" charset="-128"/>
                <a:ea typeface="Yu Gothic Medium" panose="020B0500000000000000" pitchFamily="50" charset="-128"/>
              </a:rPr>
              <a:t>月に販売終了したモイスチャーライジング マスクは内容量が１箱</a:t>
            </a:r>
            <a:r>
              <a:rPr lang="en-US" altLang="ja-JP" sz="1100" dirty="0">
                <a:solidFill>
                  <a:schemeClr val="tx1"/>
                </a:solidFill>
                <a:latin typeface="Yu Gothic Medium" panose="020B0500000000000000" pitchFamily="50" charset="-128"/>
                <a:ea typeface="Yu Gothic Medium" panose="020B0500000000000000" pitchFamily="50" charset="-128"/>
              </a:rPr>
              <a:t>8</a:t>
            </a:r>
            <a:r>
              <a:rPr lang="ja-JP" altLang="en-US" sz="1100" dirty="0">
                <a:solidFill>
                  <a:schemeClr val="tx1"/>
                </a:solidFill>
                <a:latin typeface="Yu Gothic Medium" panose="020B0500000000000000" pitchFamily="50" charset="-128"/>
                <a:ea typeface="Yu Gothic Medium" panose="020B0500000000000000" pitchFamily="50" charset="-128"/>
              </a:rPr>
              <a:t>枚に対し、セルトレックス オールウェイズ ライト（アドバンス マスク）は</a:t>
            </a:r>
            <a:r>
              <a:rPr lang="en-US" altLang="ja-JP" sz="1100" dirty="0">
                <a:solidFill>
                  <a:schemeClr val="tx1"/>
                </a:solidFill>
                <a:latin typeface="Yu Gothic Medium" panose="020B0500000000000000" pitchFamily="50" charset="-128"/>
                <a:ea typeface="Yu Gothic Medium" panose="020B0500000000000000" pitchFamily="50" charset="-128"/>
              </a:rPr>
              <a:t>5</a:t>
            </a:r>
            <a:r>
              <a:rPr lang="ja-JP" altLang="en-US" sz="1100" dirty="0">
                <a:solidFill>
                  <a:schemeClr val="tx1"/>
                </a:solidFill>
                <a:latin typeface="Yu Gothic Medium" panose="020B0500000000000000" pitchFamily="50" charset="-128"/>
                <a:ea typeface="Yu Gothic Medium" panose="020B0500000000000000" pitchFamily="50" charset="-128"/>
              </a:rPr>
              <a:t>袋と異なっており、マスク１つ当たりの価格を含め、セルトレックス オールウェイズ ライト（アドバンス マスク）の方がお求めやすくなっています。また、香りはモイスチャーライジング マスクがローズ、アドバンス マスクはキューカンバーと異なっています。２製品の製品特長はモイスチャーライジング マスクは、美容液成分が角層へじんわり浸透。肌本来の保湿機能を整えて、みずみずしいハリが感じられる健やかな素肌へ導くのに対し、アドバンス マスクは日々の環境ストレス*を跳ね返す肌の力を包括的にサポート。肌にしっかりとうるおいを与え、やわらかくなめらかにし、いきいきとした肌へ導くという特長をもっています。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a:endParaRPr>
          </a:p>
        </p:txBody>
      </p:sp>
    </p:spTree>
    <p:extLst>
      <p:ext uri="{BB962C8B-B14F-4D97-AF65-F5344CB8AC3E}">
        <p14:creationId xmlns:p14="http://schemas.microsoft.com/office/powerpoint/2010/main" val="84149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100" dirty="0">
                <a:latin typeface="Yu Gothic Medium" panose="020B0500000000000000" pitchFamily="50" charset="-128"/>
                <a:ea typeface="Yu Gothic Medium" panose="020B0500000000000000" pitchFamily="50" charset="-128"/>
              </a:rPr>
              <a:t>９つの製品の中での使用感別のお手入れステップを教えてください。</a:t>
            </a:r>
            <a:endParaRPr lang="en-US" altLang="ja-JP" sz="1100" dirty="0">
              <a:latin typeface="Yu Gothic Medium" panose="020B0500000000000000" pitchFamily="50" charset="-128"/>
              <a:ea typeface="Yu Gothic Medium" panose="020B0500000000000000" pitchFamily="50" charset="-128"/>
            </a:endParaRPr>
          </a:p>
          <a:p>
            <a:pPr>
              <a:lnSpc>
                <a:spcPct val="100000"/>
              </a:lnSpc>
            </a:pPr>
            <a:endParaRPr lang="en-US" altLang="ja-JP" sz="1100" dirty="0">
              <a:latin typeface="Yu Gothic Medium" panose="020B0500000000000000" pitchFamily="50" charset="-128"/>
              <a:ea typeface="Yu Gothic Medium" panose="020B0500000000000000" pitchFamily="50" charset="-128"/>
            </a:endParaRPr>
          </a:p>
          <a:p>
            <a:pPr>
              <a:lnSpc>
                <a:spcPct val="100000"/>
              </a:lnSpc>
            </a:pPr>
            <a:r>
              <a:rPr lang="ja-JP" altLang="en-US" sz="1100" dirty="0">
                <a:latin typeface="Yu Gothic Medium" panose="020B0500000000000000" pitchFamily="50" charset="-128"/>
                <a:ea typeface="Yu Gothic Medium" panose="020B0500000000000000" pitchFamily="50" charset="-128"/>
              </a:rPr>
              <a:t>こちらの一覧表をご覧ください。</a:t>
            </a:r>
            <a:endParaRPr lang="en-US" altLang="ja-JP" sz="1100" dirty="0">
              <a:latin typeface="Yu Gothic Medium" panose="020B0500000000000000" pitchFamily="50" charset="-128"/>
              <a:ea typeface="Yu Gothic Medium" panose="020B0500000000000000" pitchFamily="50" charset="-128"/>
            </a:endParaRPr>
          </a:p>
          <a:p>
            <a:pPr>
              <a:lnSpc>
                <a:spcPct val="100000"/>
              </a:lnSpc>
            </a:pPr>
            <a:r>
              <a:rPr lang="ja-JP" altLang="en-US" sz="1100" dirty="0">
                <a:latin typeface="Yu Gothic Medium" panose="020B0500000000000000" pitchFamily="50" charset="-128"/>
                <a:ea typeface="Yu Gothic Medium" panose="020B0500000000000000" pitchFamily="50" charset="-128"/>
              </a:rPr>
              <a:t>表の上段に「しっとり」とした使用感の製品を、下段に「さっぱり」とした使用感の製品を表示しています。</a:t>
            </a:r>
            <a:endParaRPr lang="en-US" altLang="ja-JP" sz="1100" dirty="0">
              <a:latin typeface="Yu Gothic Medium" panose="020B0500000000000000" pitchFamily="50" charset="-128"/>
              <a:ea typeface="Yu Gothic Medium" panose="020B0500000000000000" pitchFamily="50" charset="-128"/>
            </a:endParaRPr>
          </a:p>
          <a:p>
            <a:pPr>
              <a:lnSpc>
                <a:spcPct val="100000"/>
              </a:lnSpc>
            </a:pPr>
            <a:r>
              <a:rPr lang="ja-JP" altLang="en-US" sz="1100" dirty="0">
                <a:latin typeface="Yu Gothic Medium" panose="020B0500000000000000" pitchFamily="50" charset="-128"/>
                <a:ea typeface="Yu Gothic Medium" panose="020B0500000000000000" pitchFamily="50" charset="-128"/>
              </a:rPr>
              <a:t>お手入れステップは、左側の洗顔料から始めて、スクラブ、化粧水、美容液、マスク、ジェルやクリームを使用し、最後に</a:t>
            </a:r>
            <a:r>
              <a:rPr lang="en-US" altLang="ja-JP" sz="1100" dirty="0">
                <a:latin typeface="Yu Gothic Medium" panose="020B0500000000000000" pitchFamily="50" charset="-128"/>
                <a:ea typeface="Yu Gothic Medium" panose="020B0500000000000000" pitchFamily="50" charset="-128"/>
              </a:rPr>
              <a:t>SPF</a:t>
            </a:r>
            <a:r>
              <a:rPr lang="ja-JP" altLang="en-US" sz="1100" dirty="0">
                <a:latin typeface="Yu Gothic Medium" panose="020B0500000000000000" pitchFamily="50" charset="-128"/>
                <a:ea typeface="Yu Gothic Medium" panose="020B0500000000000000" pitchFamily="50" charset="-128"/>
              </a:rPr>
              <a:t>の付いた乳液を使用します。美容液とマスクは表の順番で同じ日に使用することができます。乳液は、紫外線やブルーライトが気になるときにお使いください。</a:t>
            </a:r>
            <a:endParaRPr lang="en-US" altLang="ja-JP" sz="1100" dirty="0">
              <a:latin typeface="Yu Gothic Medium" panose="020B0500000000000000" pitchFamily="50" charset="-128"/>
              <a:ea typeface="Yu Gothic Medium" panose="020B0500000000000000" pitchFamily="50" charset="-128"/>
            </a:endParaRPr>
          </a:p>
          <a:p>
            <a:pPr>
              <a:lnSpc>
                <a:spcPct val="100000"/>
              </a:lnSpc>
            </a:pPr>
            <a:r>
              <a:rPr lang="en-US" altLang="ja-JP" sz="1100" dirty="0">
                <a:latin typeface="Yu Gothic Medium" panose="020B0500000000000000" pitchFamily="50" charset="-128"/>
                <a:ea typeface="Yu Gothic Medium" panose="020B0500000000000000" pitchFamily="50" charset="-128"/>
              </a:rPr>
              <a:t>※</a:t>
            </a:r>
            <a:r>
              <a:rPr lang="ja-JP" altLang="en-US" sz="1100" dirty="0">
                <a:latin typeface="Yu Gothic Medium" panose="020B0500000000000000" pitchFamily="50" charset="-128"/>
                <a:ea typeface="Yu Gothic Medium" panose="020B0500000000000000" pitchFamily="50" charset="-128"/>
              </a:rPr>
              <a:t>スクラブは週</a:t>
            </a:r>
            <a:r>
              <a:rPr lang="en-US" altLang="ja-JP" sz="1100" dirty="0">
                <a:latin typeface="Yu Gothic Medium" panose="020B0500000000000000" pitchFamily="50" charset="-128"/>
                <a:ea typeface="Yu Gothic Medium" panose="020B0500000000000000" pitchFamily="50" charset="-128"/>
              </a:rPr>
              <a:t>1</a:t>
            </a:r>
            <a:r>
              <a:rPr lang="ja-JP" altLang="en-US" sz="1100" dirty="0">
                <a:latin typeface="Yu Gothic Medium" panose="020B0500000000000000" pitchFamily="50" charset="-128"/>
                <a:ea typeface="Yu Gothic Medium" panose="020B0500000000000000" pitchFamily="50" charset="-128"/>
              </a:rPr>
              <a:t>～</a:t>
            </a:r>
            <a:r>
              <a:rPr lang="en-US" altLang="ja-JP" sz="1100" dirty="0">
                <a:latin typeface="Yu Gothic Medium" panose="020B0500000000000000" pitchFamily="50" charset="-128"/>
                <a:ea typeface="Yu Gothic Medium" panose="020B0500000000000000" pitchFamily="50" charset="-128"/>
              </a:rPr>
              <a:t>2</a:t>
            </a:r>
            <a:r>
              <a:rPr lang="ja-JP" altLang="en-US" sz="1100" dirty="0">
                <a:latin typeface="Yu Gothic Medium" panose="020B0500000000000000" pitchFamily="50" charset="-128"/>
                <a:ea typeface="Yu Gothic Medium" panose="020B0500000000000000" pitchFamily="50" charset="-128"/>
              </a:rPr>
              <a:t>回、マスクは週</a:t>
            </a:r>
            <a:r>
              <a:rPr lang="en-US" altLang="ja-JP" sz="1100" dirty="0">
                <a:latin typeface="Yu Gothic Medium" panose="020B0500000000000000" pitchFamily="50" charset="-128"/>
                <a:ea typeface="Yu Gothic Medium" panose="020B0500000000000000" pitchFamily="50" charset="-128"/>
              </a:rPr>
              <a:t>2</a:t>
            </a:r>
            <a:r>
              <a:rPr lang="ja-JP" altLang="en-US" sz="1100" dirty="0">
                <a:latin typeface="Yu Gothic Medium" panose="020B0500000000000000" pitchFamily="50" charset="-128"/>
                <a:ea typeface="Yu Gothic Medium" panose="020B0500000000000000" pitchFamily="50" charset="-128"/>
              </a:rPr>
              <a:t>～</a:t>
            </a:r>
            <a:r>
              <a:rPr lang="en-US" altLang="ja-JP" sz="1100" dirty="0">
                <a:latin typeface="Yu Gothic Medium" panose="020B0500000000000000" pitchFamily="50" charset="-128"/>
                <a:ea typeface="Yu Gothic Medium" panose="020B0500000000000000" pitchFamily="50" charset="-128"/>
              </a:rPr>
              <a:t>3</a:t>
            </a:r>
            <a:r>
              <a:rPr lang="ja-JP" altLang="en-US" sz="1100" dirty="0">
                <a:latin typeface="Yu Gothic Medium" panose="020B0500000000000000" pitchFamily="50" charset="-128"/>
                <a:ea typeface="Yu Gothic Medium" panose="020B0500000000000000" pitchFamily="50" charset="-128"/>
              </a:rPr>
              <a:t>回を目安に肌の状態に合わせてお使いください。</a:t>
            </a:r>
            <a:endParaRPr lang="en-US" altLang="ja-JP" sz="1100" dirty="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412714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100" dirty="0">
                <a:latin typeface="Yu Gothic Medium" panose="020B0500000000000000" pitchFamily="50" charset="-128"/>
                <a:ea typeface="Yu Gothic Medium" panose="020B0500000000000000" pitchFamily="50" charset="-128"/>
              </a:rPr>
              <a:t>以上で「ニュートリセンシャルズ」のスペシャル ケア製品の説明を終わります。</a:t>
            </a:r>
            <a:endParaRPr lang="en-US" altLang="ja-JP" sz="1100" dirty="0">
              <a:latin typeface="Yu Gothic Medium" panose="020B0500000000000000" pitchFamily="50" charset="-128"/>
              <a:ea typeface="Yu Gothic Medium" panose="020B0500000000000000" pitchFamily="50" charset="-128"/>
            </a:endParaRPr>
          </a:p>
          <a:p>
            <a:pPr>
              <a:lnSpc>
                <a:spcPct val="100000"/>
              </a:lnSpc>
            </a:pPr>
            <a:r>
              <a:rPr lang="ja-JP" altLang="en-US" sz="1100" dirty="0">
                <a:latin typeface="Yu Gothic Medium" panose="020B0500000000000000" pitchFamily="50" charset="-128"/>
                <a:ea typeface="Yu Gothic Medium" panose="020B0500000000000000" pitchFamily="50" charset="-128"/>
              </a:rPr>
              <a:t>最後までご清聴いただき、ありがとうございました。</a:t>
            </a:r>
          </a:p>
        </p:txBody>
      </p:sp>
    </p:spTree>
    <p:extLst>
      <p:ext uri="{BB962C8B-B14F-4D97-AF65-F5344CB8AC3E}">
        <p14:creationId xmlns:p14="http://schemas.microsoft.com/office/powerpoint/2010/main" val="37272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lIns="99066" tIns="49534" rIns="99066" bIns="49534"/>
          <a:lstStyle/>
          <a:p>
            <a:pPr algn="r" defTabSz="990670" hangingPunct="1">
              <a:defRPr/>
            </a:pPr>
            <a:fld id="{FB771890-35E5-4C85-885B-931A695C4763}" type="slidenum">
              <a:rPr kumimoji="1" lang="ja-JP" altLang="en-US" sz="1300" b="0" kern="1200">
                <a:solidFill>
                  <a:prstClr val="black"/>
                </a:solidFill>
                <a:latin typeface="游ゴシック" panose="020F0502020204030204"/>
                <a:ea typeface="游ゴシック" panose="020B0400000000000000" pitchFamily="50" charset="-128"/>
                <a:cs typeface="+mn-cs"/>
              </a:rPr>
              <a:pPr algn="r" defTabSz="990670" hangingPunct="1">
                <a:defRPr/>
              </a:pPr>
              <a:t>17</a:t>
            </a:fld>
            <a:endParaRPr kumimoji="1" lang="ja-JP" altLang="en-US" sz="1300" b="0" kern="1200">
              <a:solidFill>
                <a:prstClr val="black"/>
              </a:solidFill>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64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100">
                <a:latin typeface="Yu Gothic Medium" panose="020B0500000000000000" pitchFamily="50" charset="-128"/>
                <a:ea typeface="Yu Gothic Medium" panose="020B0500000000000000" pitchFamily="50" charset="-128"/>
              </a:rPr>
              <a:t>まずは、ニュートリセンシャルズ 全体のコンセプトについてご紹介しましょう。</a:t>
            </a:r>
            <a:endParaRPr lang="en-US" altLang="ja-JP" sz="1100">
              <a:latin typeface="Yu Gothic Medium" panose="020B0500000000000000" pitchFamily="50" charset="-128"/>
              <a:ea typeface="Yu Gothic Medium" panose="020B0500000000000000" pitchFamily="50" charset="-128"/>
            </a:endParaRPr>
          </a:p>
          <a:p>
            <a:pPr defTabSz="954908">
              <a:defRPr/>
            </a:pP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肌は気分や環境に左右されやすい。</a:t>
            </a:r>
          </a:p>
          <a:p>
            <a:pPr>
              <a:lnSpc>
                <a:spcPct val="100000"/>
              </a:lnSpc>
            </a:pPr>
            <a:r>
              <a:rPr lang="ja-JP" altLang="en-US" sz="1100">
                <a:latin typeface="Yu Gothic Medium" panose="020B0500000000000000" pitchFamily="50" charset="-128"/>
                <a:ea typeface="Yu Gothic Medium" panose="020B0500000000000000" pitchFamily="50" charset="-128"/>
              </a:rPr>
              <a:t>そんなゆらぎに負けたくないあなたに。</a:t>
            </a:r>
          </a:p>
          <a:p>
            <a:pPr>
              <a:lnSpc>
                <a:spcPct val="100000"/>
              </a:lnSpc>
            </a:pPr>
            <a:r>
              <a:rPr lang="ja-JP" altLang="en-US" sz="1100">
                <a:latin typeface="Yu Gothic Medium" panose="020B0500000000000000" pitchFamily="50" charset="-128"/>
                <a:ea typeface="Yu Gothic Medium" panose="020B0500000000000000" pitchFamily="50" charset="-128"/>
              </a:rPr>
              <a:t>大気汚染、ブルーライト・赤外線・紫外線、乾燥</a:t>
            </a:r>
            <a:r>
              <a:rPr lang="en-US" altLang="ja-JP" sz="1100">
                <a:latin typeface="Yu Gothic Medium" panose="020B0500000000000000" pitchFamily="50" charset="-128"/>
                <a:ea typeface="Yu Gothic Medium" panose="020B0500000000000000" pitchFamily="50" charset="-128"/>
              </a:rPr>
              <a:t>……</a:t>
            </a:r>
          </a:p>
          <a:p>
            <a:pPr>
              <a:lnSpc>
                <a:spcPct val="100000"/>
              </a:lnSpc>
            </a:pPr>
            <a:r>
              <a:rPr lang="ja-JP" altLang="en-US" sz="1100">
                <a:latin typeface="Yu Gothic Medium" panose="020B0500000000000000" pitchFamily="50" charset="-128"/>
                <a:ea typeface="Yu Gothic Medium" panose="020B0500000000000000" pitchFamily="50" charset="-128"/>
              </a:rPr>
              <a:t>環境ストレスへの適応をサポートするバイオ アダプティブ ボタニカル ブレンドでバランスの取れた肌へ。</a:t>
            </a:r>
          </a:p>
          <a:p>
            <a:pPr>
              <a:lnSpc>
                <a:spcPct val="100000"/>
              </a:lnSpc>
            </a:pPr>
            <a:endParaRPr lang="ja-JP" altLang="en-US"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毎日、お気に入りの肌で過ごそう！</a:t>
            </a:r>
          </a:p>
          <a:p>
            <a:pPr>
              <a:lnSpc>
                <a:spcPct val="100000"/>
              </a:lnSpc>
            </a:pPr>
            <a:endParaRPr lang="ja-JP" altLang="en-US" sz="110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22317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208041">
              <a:defRPr/>
            </a:pPr>
            <a:r>
              <a:rPr lang="ja-JP" altLang="en-US" sz="1100">
                <a:latin typeface="Yu Gothic Medium" panose="020B0500000000000000" pitchFamily="50" charset="-128"/>
                <a:ea typeface="Yu Gothic Medium" panose="020B0500000000000000" pitchFamily="50" charset="-128"/>
              </a:rPr>
              <a:t>ニュートリセンシャルズのスペシャル ケア製品はこの</a:t>
            </a:r>
            <a:r>
              <a:rPr lang="en-US" altLang="ja-JP" sz="1100">
                <a:latin typeface="Yu Gothic Medium" panose="020B0500000000000000" pitchFamily="50" charset="-128"/>
                <a:ea typeface="Yu Gothic Medium" panose="020B0500000000000000" pitchFamily="50" charset="-128"/>
              </a:rPr>
              <a:t>3</a:t>
            </a:r>
            <a:r>
              <a:rPr lang="ja-JP" altLang="en-US" sz="1100">
                <a:latin typeface="Yu Gothic Medium" panose="020B0500000000000000" pitchFamily="50" charset="-128"/>
                <a:ea typeface="Yu Gothic Medium" panose="020B0500000000000000" pitchFamily="50" charset="-128"/>
              </a:rPr>
              <a:t>製品です。</a:t>
            </a:r>
            <a:endParaRPr lang="en-US" altLang="ja-JP" sz="110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85174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208041">
              <a:defRPr/>
            </a:pPr>
            <a:r>
              <a:rPr lang="ja-JP" altLang="en-US" sz="1100">
                <a:latin typeface="Yu Gothic Medium" panose="020B0500000000000000" pitchFamily="50" charset="-128"/>
                <a:ea typeface="Yu Gothic Medium" panose="020B0500000000000000" pitchFamily="50" charset="-128"/>
              </a:rPr>
              <a:t>スペシャル ケア３製品登場後のニュートリセンシャルズのライン アップはこの９製品になります。</a:t>
            </a:r>
            <a:endParaRPr lang="en-US" altLang="ja-JP" sz="1100">
              <a:latin typeface="Yu Gothic Medium" panose="020B0500000000000000" pitchFamily="50" charset="-128"/>
              <a:ea typeface="Yu Gothic Medium" panose="020B0500000000000000" pitchFamily="50" charset="-128"/>
            </a:endParaRPr>
          </a:p>
          <a:p>
            <a:pPr defTabSz="208041">
              <a:defRPr/>
            </a:pPr>
            <a:endParaRPr lang="en-US" altLang="ja-JP" sz="1100">
              <a:latin typeface="Yu Gothic Medium" panose="020B0500000000000000" pitchFamily="50" charset="-128"/>
              <a:ea typeface="Yu Gothic Medium" panose="020B0500000000000000" pitchFamily="50" charset="-128"/>
            </a:endParaRPr>
          </a:p>
          <a:p>
            <a:pPr defTabSz="208041">
              <a:defRPr/>
            </a:pPr>
            <a:r>
              <a:rPr lang="ja-JP" altLang="en-US" sz="1100">
                <a:latin typeface="Yu Gothic Medium" panose="020B0500000000000000" pitchFamily="50" charset="-128"/>
                <a:ea typeface="Yu Gothic Medium" panose="020B0500000000000000" pitchFamily="50" charset="-128"/>
              </a:rPr>
              <a:t>では、スペシャル ケア製品を１つずつ、ご紹介していきましょう。</a:t>
            </a:r>
            <a:endParaRPr lang="en-US" altLang="ja-JP" sz="110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65605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ja-JP" altLang="en-US" sz="1100" baseline="300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ブライター デイ（エクスフォリエント スクラブ）</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角質をケアするスクラブです。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肌を傷つけることなく、古くなった角質や毛穴の汚れを落とします。明るく、なめらかな肌へ。</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肌の状態に合わせて、週</a:t>
            </a:r>
            <a:r>
              <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Medium"/>
              </a:rPr>
              <a:t>1</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a:t>
            </a:r>
            <a:r>
              <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Medium"/>
              </a:rPr>
              <a:t>2</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回を目安にお使いください。</a:t>
            </a:r>
            <a:endPar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p>
        </p:txBody>
      </p:sp>
      <p:sp>
        <p:nvSpPr>
          <p:cNvPr id="4" name="Slide Number Placeholder 3"/>
          <p:cNvSpPr>
            <a:spLocks noGrp="1"/>
          </p:cNvSpPr>
          <p:nvPr>
            <p:ph type="sldNum" sz="quarter" idx="5"/>
          </p:nvPr>
        </p:nvSpPr>
        <p:spPr/>
        <p:txBody>
          <a:bodyPr lIns="99066" tIns="49534" rIns="99066" bIns="49534"/>
          <a:lstStyle/>
          <a:p>
            <a:pPr defTabSz="990670">
              <a:defRPr/>
            </a:pPr>
            <a:fld id="{BC391F80-1B6C-4C7D-B42D-20510A3CC4E3}" type="slidenum">
              <a:rPr lang="en-US">
                <a:solidFill>
                  <a:prstClr val="black"/>
                </a:solidFill>
                <a:latin typeface="Calibri" panose="020F0502020204030204"/>
              </a:rPr>
              <a:pPr defTabSz="99067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24582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ja-JP" altLang="en-US" sz="1100">
                <a:latin typeface="Yu Gothic Medium" panose="020B0500000000000000" pitchFamily="50" charset="-128"/>
                <a:ea typeface="Yu Gothic Medium" panose="020B0500000000000000" pitchFamily="50" charset="-128"/>
              </a:rPr>
              <a:t>ニュートリセンシャルズ</a:t>
            </a:r>
            <a:r>
              <a:rPr lang="ja-JP" altLang="en-US" sz="1100" baseline="30000">
                <a:latin typeface="Yu Gothic Medium" panose="020B0500000000000000" pitchFamily="50" charset="-128"/>
                <a:ea typeface="Yu Gothic Medium" panose="020B0500000000000000" pitchFamily="50" charset="-128"/>
              </a:rPr>
              <a:t> </a:t>
            </a:r>
            <a:r>
              <a:rPr lang="en-US" altLang="ja-JP" sz="1100">
                <a:latin typeface="Yu Gothic Medium" panose="020B0500000000000000" pitchFamily="50" charset="-128"/>
                <a:ea typeface="Yu Gothic Medium" panose="020B0500000000000000" pitchFamily="50" charset="-128"/>
              </a:rPr>
              <a:t> </a:t>
            </a:r>
            <a:r>
              <a:rPr lang="ja-JP" altLang="en-US" sz="1100">
                <a:latin typeface="Yu Gothic Medium" panose="020B0500000000000000" pitchFamily="50" charset="-128"/>
                <a:ea typeface="Yu Gothic Medium" panose="020B0500000000000000" pitchFamily="50" charset="-128"/>
              </a:rPr>
              <a:t>セルトレックス オールウェイズ ライト（アドバンス セラム）</a:t>
            </a: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肌の水分バランスを保つ美容液です。</a:t>
            </a:r>
            <a:endParaRPr lang="en-US" altLang="ja-JP" sz="1100">
              <a:latin typeface="Yu Gothic Medium" panose="020B0500000000000000" pitchFamily="50" charset="-128"/>
              <a:ea typeface="Yu Gothic Medium" panose="020B0500000000000000" pitchFamily="50" charset="-128"/>
            </a:endParaRPr>
          </a:p>
          <a:p>
            <a:pPr>
              <a:lnSpc>
                <a:spcPct val="100000"/>
              </a:lnSpc>
            </a:pPr>
            <a:endParaRPr lang="en-US" altLang="ja-JP" sz="1100">
              <a:latin typeface="Yu Gothic Medium" panose="020B0500000000000000" pitchFamily="50" charset="-128"/>
              <a:ea typeface="Yu Gothic Medium" panose="020B0500000000000000" pitchFamily="50" charset="-128"/>
            </a:endParaRPr>
          </a:p>
          <a:p>
            <a:pPr defTabSz="208041">
              <a:defRPr/>
            </a:pPr>
            <a:r>
              <a:rPr lang="ja-JP" altLang="en-US" sz="1100">
                <a:latin typeface="Yu Gothic Medium" panose="020B0500000000000000" pitchFamily="50" charset="-128"/>
                <a:ea typeface="Yu Gothic Medium" panose="020B0500000000000000" pitchFamily="50" charset="-128"/>
                <a:sym typeface="Helvetica Neue Medium"/>
              </a:rPr>
              <a:t>ハイドラ フレックス ブレンドが空気中の水分量を利用して肌の水分バランスを保ちます。軽いつけ心地でベタつきが残らず、なめらかでツヤのある肌へと導きます。</a:t>
            </a:r>
          </a:p>
          <a:p>
            <a:pPr defTabSz="208041">
              <a:defRPr/>
            </a:pPr>
            <a:endParaRPr lang="en-US" altLang="ja-JP" sz="1100">
              <a:latin typeface="Yu Gothic Medium" panose="020B0500000000000000" pitchFamily="50" charset="-128"/>
              <a:ea typeface="Yu Gothic Medium" panose="020B0500000000000000" pitchFamily="50" charset="-128"/>
              <a:sym typeface="Helvetica Neue Medium"/>
            </a:endParaRPr>
          </a:p>
          <a:p>
            <a:pPr defTabSz="208041">
              <a:defRPr/>
            </a:pPr>
            <a:r>
              <a:rPr lang="ja-JP" altLang="en-US" sz="1100">
                <a:latin typeface="Yu Gothic Medium" panose="020B0500000000000000" pitchFamily="50" charset="-128"/>
                <a:ea typeface="Yu Gothic Medium" panose="020B0500000000000000" pitchFamily="50" charset="-128"/>
                <a:sym typeface="Helvetica Neue Medium"/>
              </a:rPr>
              <a:t>すべての肌タイプの方におすすめです。</a:t>
            </a:r>
            <a:endParaRPr lang="en-US" altLang="ja-JP" sz="1100">
              <a:latin typeface="Yu Gothic Medium" panose="020B0500000000000000" pitchFamily="50" charset="-128"/>
              <a:ea typeface="Yu Gothic Medium" panose="020B0500000000000000" pitchFamily="50" charset="-128"/>
              <a:sym typeface="Helvetica Neue Medium"/>
            </a:endParaRPr>
          </a:p>
          <a:p>
            <a:pPr defTabSz="208041">
              <a:defRPr/>
            </a:pPr>
            <a:endParaRPr lang="en-US" altLang="ja-JP" sz="1100">
              <a:latin typeface="Yu Gothic Medium" panose="020B0500000000000000" pitchFamily="50" charset="-128"/>
              <a:ea typeface="Yu Gothic Medium" panose="020B0500000000000000" pitchFamily="50" charset="-128"/>
              <a:sym typeface="Helvetica Neue Medium"/>
            </a:endParaRPr>
          </a:p>
          <a:p>
            <a:pPr defTabSz="208041">
              <a:defRPr/>
            </a:pPr>
            <a:r>
              <a:rPr lang="ja-JP" altLang="en-US" sz="1100">
                <a:latin typeface="Yu Gothic Medium" panose="020B0500000000000000" pitchFamily="50" charset="-128"/>
                <a:ea typeface="Yu Gothic Medium" panose="020B0500000000000000" pitchFamily="50" charset="-128"/>
                <a:sym typeface="Helvetica Neue Medium"/>
              </a:rPr>
              <a:t>では、ここで、ハイドラ フレックス ブレンドの働きについて、ニュースキンの科学者の説明動画をご覧いただきましょう。</a:t>
            </a:r>
          </a:p>
        </p:txBody>
      </p:sp>
      <p:sp>
        <p:nvSpPr>
          <p:cNvPr id="4" name="Slide Number Placeholder 3"/>
          <p:cNvSpPr>
            <a:spLocks noGrp="1"/>
          </p:cNvSpPr>
          <p:nvPr>
            <p:ph type="sldNum" sz="quarter" idx="5"/>
          </p:nvPr>
        </p:nvSpPr>
        <p:spPr/>
        <p:txBody>
          <a:bodyPr lIns="99066" tIns="49534" rIns="99066" bIns="49534"/>
          <a:lstStyle/>
          <a:p>
            <a:pPr defTabSz="990670">
              <a:defRPr/>
            </a:pPr>
            <a:fld id="{BC391F80-1B6C-4C7D-B42D-20510A3CC4E3}" type="slidenum">
              <a:rPr lang="en-US">
                <a:solidFill>
                  <a:prstClr val="black"/>
                </a:solidFill>
                <a:latin typeface="Calibri" panose="020F0502020204030204"/>
              </a:rPr>
              <a:pPr defTabSz="990670">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50782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100">
                <a:latin typeface="Yu Gothic Medium" panose="020B0500000000000000" pitchFamily="50" charset="-128"/>
                <a:ea typeface="Yu Gothic Medium" panose="020B0500000000000000" pitchFamily="50" charset="-128"/>
              </a:rPr>
              <a:t>いかがでしたか？</a:t>
            </a: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動画の要点をまとめるとこのようになります。</a:t>
            </a:r>
            <a:endParaRPr lang="en-US" altLang="ja-JP" sz="1100">
              <a:latin typeface="Yu Gothic Medium" panose="020B0500000000000000" pitchFamily="50" charset="-128"/>
              <a:ea typeface="Yu Gothic Medium" panose="020B0500000000000000" pitchFamily="50" charset="-128"/>
            </a:endParaRPr>
          </a:p>
          <a:p>
            <a:pPr>
              <a:lnSpc>
                <a:spcPct val="100000"/>
              </a:lnSpc>
            </a:pP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「ハイドラ フレックス ブレンド」は、空気中の水分量を利用して肌の水分バランスを保ちます。</a:t>
            </a:r>
            <a:endParaRPr lang="en-US" altLang="ja-JP" sz="1100">
              <a:latin typeface="Yu Gothic Medium" panose="020B0500000000000000" pitchFamily="50" charset="-128"/>
              <a:ea typeface="Yu Gothic Medium" panose="020B0500000000000000" pitchFamily="50" charset="-128"/>
            </a:endParaRPr>
          </a:p>
          <a:p>
            <a:pPr>
              <a:lnSpc>
                <a:spcPct val="100000"/>
              </a:lnSpc>
            </a:pP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「ハイドラ フレックス ブレンド」は、どのような環境にあっても、適度なうるおいになるように自動的に適応する成分です。</a:t>
            </a:r>
            <a:endParaRPr lang="en-US" altLang="ja-JP" sz="1100">
              <a:latin typeface="Yu Gothic Medium" panose="020B0500000000000000" pitchFamily="50" charset="-128"/>
              <a:ea typeface="Yu Gothic Medium" panose="020B0500000000000000" pitchFamily="50" charset="-128"/>
            </a:endParaRPr>
          </a:p>
          <a:p>
            <a:pPr>
              <a:lnSpc>
                <a:spcPct val="100000"/>
              </a:lnSpc>
            </a:pP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乾燥して、肌が水分を必要とする環境では「ハイドラ フレックス ブレンド」が空気中の水分を引き込み、肌へうるおいを与えます。</a:t>
            </a: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しかし湿度の高い環境では、「ハイドラ フレックス ブレンド」が水分を過剰に吸収しないようにブロックします。</a:t>
            </a:r>
            <a:endParaRPr lang="en-US" altLang="ja-JP" sz="1100">
              <a:latin typeface="Yu Gothic Medium" panose="020B0500000000000000" pitchFamily="50" charset="-128"/>
              <a:ea typeface="Yu Gothic Medium" panose="020B0500000000000000" pitchFamily="50" charset="-128"/>
            </a:endParaRPr>
          </a:p>
          <a:p>
            <a:pPr>
              <a:lnSpc>
                <a:spcPct val="100000"/>
              </a:lnSpc>
            </a:pPr>
            <a:r>
              <a:rPr lang="ja-JP" altLang="en-US" sz="1100">
                <a:latin typeface="Yu Gothic Medium" panose="020B0500000000000000" pitchFamily="50" charset="-128"/>
                <a:ea typeface="Yu Gothic Medium" panose="020B0500000000000000" pitchFamily="50" charset="-128"/>
              </a:rPr>
              <a:t>そして、穏やかな環境では、「ハイドラ フレックス ブレンド」は、必要に応じて、水分を引きつけたり弾き返したりして、適度なうるおいを常に保とうとするのです。</a:t>
            </a:r>
            <a:endParaRPr lang="en-US" altLang="ja-JP" sz="110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08851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最後のスペシャルケア製品は、ニュートリセンシャルズ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マスク）です。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くつろぎとうるおいを与えるマスクです。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肌にしっかりとうるおいを与え、やわらかくなめらかにするマスク。やさしいキューカンバーの香りに包まれながら、いきいきとした肌へ。</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肌の状態に合わせて、週</a:t>
            </a:r>
            <a:r>
              <a:rPr kumimoji="0" lang="en-US" altLang="ja-JP" sz="1100" kern="0" dirty="0">
                <a:solidFill>
                  <a:schemeClr val="tx1"/>
                </a:solidFill>
                <a:latin typeface="Yu Gothic Medium" panose="020B0500000000000000" pitchFamily="50" charset="-128"/>
                <a:ea typeface="Yu Gothic Medium" panose="020B0500000000000000" pitchFamily="50" charset="-128"/>
              </a:rPr>
              <a:t>2</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a:t>
            </a:r>
            <a:r>
              <a:rPr kumimoji="0" lang="en-US" altLang="ja-JP" sz="1100" kern="0" dirty="0">
                <a:solidFill>
                  <a:schemeClr val="tx1"/>
                </a:solidFill>
                <a:latin typeface="Yu Gothic Medium" panose="020B0500000000000000" pitchFamily="50" charset="-128"/>
                <a:ea typeface="Yu Gothic Medium" panose="020B0500000000000000" pitchFamily="50" charset="-128"/>
                <a:sym typeface="Helvetica Neue Medium"/>
              </a:rPr>
              <a:t>3</a:t>
            </a:r>
            <a:r>
              <a:rPr kumimoji="0" lang="ja-JP" altLang="en-US" sz="1100" kern="0" dirty="0">
                <a:solidFill>
                  <a:schemeClr val="tx1"/>
                </a:solidFill>
                <a:latin typeface="Yu Gothic Medium" panose="020B0500000000000000" pitchFamily="50" charset="-128"/>
                <a:ea typeface="Yu Gothic Medium" panose="020B0500000000000000" pitchFamily="50" charset="-128"/>
                <a:sym typeface="Helvetica Neue Medium"/>
              </a:rPr>
              <a:t>回を目安にお使いください。</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defTabSz="208041">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p>
        </p:txBody>
      </p:sp>
      <p:sp>
        <p:nvSpPr>
          <p:cNvPr id="4" name="Slide Number Placeholder 3"/>
          <p:cNvSpPr>
            <a:spLocks noGrp="1"/>
          </p:cNvSpPr>
          <p:nvPr>
            <p:ph type="sldNum" sz="quarter" idx="5"/>
          </p:nvPr>
        </p:nvSpPr>
        <p:spPr/>
        <p:txBody>
          <a:bodyPr lIns="99066" tIns="49534" rIns="99066" bIns="49534"/>
          <a:lstStyle/>
          <a:p>
            <a:pPr defTabSz="990670">
              <a:defRPr/>
            </a:pPr>
            <a:fld id="{BC391F80-1B6C-4C7D-B42D-20510A3CC4E3}" type="slidenum">
              <a:rPr lang="en-US">
                <a:solidFill>
                  <a:prstClr val="black"/>
                </a:solidFill>
                <a:latin typeface="Calibri" panose="020F0502020204030204"/>
              </a:rPr>
              <a:pPr defTabSz="99067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06704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100" dirty="0">
                <a:latin typeface="Yu Gothic Medium" panose="020B0500000000000000" pitchFamily="50" charset="-128"/>
                <a:ea typeface="Yu Gothic Medium" panose="020B0500000000000000" pitchFamily="50" charset="-128"/>
              </a:rPr>
              <a:t>ここからは「よくある質問」をとおして、ニュートリセンシャルズの理解をさらに深めていただきましょう。</a:t>
            </a:r>
          </a:p>
        </p:txBody>
      </p:sp>
    </p:spTree>
    <p:extLst>
      <p:ext uri="{BB962C8B-B14F-4D97-AF65-F5344CB8AC3E}">
        <p14:creationId xmlns:p14="http://schemas.microsoft.com/office/powerpoint/2010/main" val="166704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78E55-3241-4517-AA56-AD54D7FD8A6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C714E8C-86B4-4D3C-80FC-1A90C6B5C5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A50FCF0-D43E-4195-85E3-7FE8EED0206E}"/>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28CF148F-2CB3-4A41-AF38-1489877FBB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D8363D-61A7-4830-A149-C55FBFCA4724}"/>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216107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D6727C-8A80-485F-A585-011E4D5830C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43A485-7E7E-4215-B1D4-2564CCA0E05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49AC4D-FAE9-4596-902C-F12B39E86038}"/>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238C286E-E26F-4EB9-8DF0-D1CC96498E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936C5E-35AB-4D48-AE3A-FA4C82EA1F8B}"/>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20819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1B288A2-C36C-43C5-BAC1-E8638C03E0D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4C1CD0-753B-42FE-954A-0CBF470A5D1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E5CBE7-8E90-41E7-BB82-05F80932D014}"/>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131DB80A-9C39-4F5A-9379-B80EF02A05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3C965A-0F0C-4788-9370-A5D8F4EF2FC2}"/>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2969357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8621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008C5B-1439-4B89-A32C-129E4E0D8FA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06FCF5-7B9D-499E-A11D-B01648FA0CC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8F86E1-66FB-4006-AB44-1612BFFD3E3D}"/>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905FA73A-D48B-433F-A32C-408148B939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29E810-3C41-44F7-AF53-7FE1BAF7DAA3}"/>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1459782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E6FB5C-1C6B-4EFA-853E-998E1B9B5BD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575867-2003-4E53-BFD3-05A1C80228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63E5694-0575-47AF-834E-7D949A7FC3C3}"/>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425FA115-A704-4F7F-B903-16201276B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E49F86-BC6A-46F2-AF69-8C06A3E3AA45}"/>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153793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17F7D1-2974-4CC8-966E-2CCAE2593C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F0D55D-8582-4793-B8C8-A412357FF3F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7A16693-7618-4479-82B9-50ED2CE20E6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0699D6E-DCC1-4859-8C0C-8021182F207B}"/>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6" name="フッター プレースホルダー 5">
            <a:extLst>
              <a:ext uri="{FF2B5EF4-FFF2-40B4-BE49-F238E27FC236}">
                <a16:creationId xmlns:a16="http://schemas.microsoft.com/office/drawing/2014/main" id="{00BAEEC9-8E44-4A23-BB25-3A540154DC1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4A6431-7EB2-44F6-A349-68D3B4333FAB}"/>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46457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FA6F23-1A37-4108-AF9E-D68A057C85E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0B8FBD-073E-4386-B11A-ED1F2C5EA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CA4403D-122E-41EF-BA4A-CD13FD1E048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E891EEA-98C6-4E95-8BE4-64DDC575F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1005672-FBC2-49A9-9A42-00BDB340C72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21D048F-CCDD-4D14-B6CA-84302C5F51CE}"/>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8" name="フッター プレースホルダー 7">
            <a:extLst>
              <a:ext uri="{FF2B5EF4-FFF2-40B4-BE49-F238E27FC236}">
                <a16:creationId xmlns:a16="http://schemas.microsoft.com/office/drawing/2014/main" id="{492EA43D-8978-4BAF-A35E-CCE81A10C1A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A59A3C4-F160-48BA-BB83-2E02D615D9F1}"/>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195960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F01C42-7EC2-4770-81B5-1FAE89C331B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B5C1CB7-0465-4441-9CCD-8010C3930EB2}"/>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4" name="フッター プレースホルダー 3">
            <a:extLst>
              <a:ext uri="{FF2B5EF4-FFF2-40B4-BE49-F238E27FC236}">
                <a16:creationId xmlns:a16="http://schemas.microsoft.com/office/drawing/2014/main" id="{FA169A57-6BAA-410D-AEE4-949B9C0E6C1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A0D1F32-CA5C-4403-8866-C50EF556079E}"/>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179106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93CE95-A262-4EB1-B661-57E70E5A9BAF}"/>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3" name="フッター プレースホルダー 2">
            <a:extLst>
              <a:ext uri="{FF2B5EF4-FFF2-40B4-BE49-F238E27FC236}">
                <a16:creationId xmlns:a16="http://schemas.microsoft.com/office/drawing/2014/main" id="{87078BA9-6E99-40E2-864A-DFC23F0468E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608D36-30AE-46AD-B59F-726936CB6171}"/>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307441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B57796-0891-46C9-B45C-6A3D0EA40DB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8DF293-2CAA-476C-B8DF-DA0F8CBAF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6651DA6-B6DF-4BF7-9CA4-2F1391043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F4558EB-0609-4FDF-AFF6-C581C273A4FC}"/>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6" name="フッター プレースホルダー 5">
            <a:extLst>
              <a:ext uri="{FF2B5EF4-FFF2-40B4-BE49-F238E27FC236}">
                <a16:creationId xmlns:a16="http://schemas.microsoft.com/office/drawing/2014/main" id="{9EF9B471-FBB6-4282-A0A5-1514C84560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EC623F2-51C1-4465-B2E6-F63A23B9F150}"/>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316139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85DB10-4241-4A88-99DE-3A8AAF127C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A59A9BC-D202-4AA1-96A1-CEE0C3E948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48DE40F-1E2C-447F-B5F4-2060A4F3D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1917D3-6E96-4E72-8DEB-D7C5C6C40078}"/>
              </a:ext>
            </a:extLst>
          </p:cNvPr>
          <p:cNvSpPr>
            <a:spLocks noGrp="1"/>
          </p:cNvSpPr>
          <p:nvPr>
            <p:ph type="dt" sz="half" idx="10"/>
          </p:nvPr>
        </p:nvSpPr>
        <p:spPr/>
        <p:txBody>
          <a:bodyPr/>
          <a:lstStyle/>
          <a:p>
            <a:fld id="{08656ACB-2FEC-43D1-8FC0-757FBA166485}" type="datetimeFigureOut">
              <a:rPr kumimoji="1" lang="ja-JP" altLang="en-US" smtClean="0"/>
              <a:t>2022/3/11</a:t>
            </a:fld>
            <a:endParaRPr kumimoji="1" lang="ja-JP" altLang="en-US"/>
          </a:p>
        </p:txBody>
      </p:sp>
      <p:sp>
        <p:nvSpPr>
          <p:cNvPr id="6" name="フッター プレースホルダー 5">
            <a:extLst>
              <a:ext uri="{FF2B5EF4-FFF2-40B4-BE49-F238E27FC236}">
                <a16:creationId xmlns:a16="http://schemas.microsoft.com/office/drawing/2014/main" id="{700F3130-22CD-4008-9593-3D98C333E2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A80C3D-0562-463F-81BA-8431B60EF4FC}"/>
              </a:ext>
            </a:extLst>
          </p:cNvPr>
          <p:cNvSpPr>
            <a:spLocks noGrp="1"/>
          </p:cNvSpPr>
          <p:nvPr>
            <p:ph type="sldNum" sz="quarter" idx="12"/>
          </p:nvPr>
        </p:nvSpPr>
        <p:spPr/>
        <p:txBody>
          <a:body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281066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F423ED7-1A90-4580-8907-2AD82FE42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8154818-48C5-479E-B61D-430726DE76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2A896A-9C9C-4849-94AC-618A49BC5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56ACB-2FEC-43D1-8FC0-757FBA166485}" type="datetimeFigureOut">
              <a:rPr kumimoji="1" lang="ja-JP" altLang="en-US" smtClean="0"/>
              <a:t>2022/3/11</a:t>
            </a:fld>
            <a:endParaRPr kumimoji="1" lang="ja-JP" altLang="en-US"/>
          </a:p>
        </p:txBody>
      </p:sp>
      <p:sp>
        <p:nvSpPr>
          <p:cNvPr id="5" name="フッター プレースホルダー 4">
            <a:extLst>
              <a:ext uri="{FF2B5EF4-FFF2-40B4-BE49-F238E27FC236}">
                <a16:creationId xmlns:a16="http://schemas.microsoft.com/office/drawing/2014/main" id="{4C7CDBCD-4B66-4FC8-A234-41622A4D42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BD9BD2-6FBC-4E29-8BD8-44EE6AA79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8DA8B-C15E-4A1D-B02A-827095E153C4}" type="slidenum">
              <a:rPr kumimoji="1" lang="ja-JP" altLang="en-US" smtClean="0"/>
              <a:t>‹#›</a:t>
            </a:fld>
            <a:endParaRPr kumimoji="1" lang="ja-JP" altLang="en-US"/>
          </a:p>
        </p:txBody>
      </p:sp>
    </p:spTree>
    <p:extLst>
      <p:ext uri="{BB962C8B-B14F-4D97-AF65-F5344CB8AC3E}">
        <p14:creationId xmlns:p14="http://schemas.microsoft.com/office/powerpoint/2010/main" val="325455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50F1D54-1E6A-436E-A43C-66FB3143A7CC}"/>
              </a:ext>
            </a:extLst>
          </p:cNvPr>
          <p:cNvPicPr>
            <a:picLocks noChangeAspect="1"/>
          </p:cNvPicPr>
          <p:nvPr/>
        </p:nvPicPr>
        <p:blipFill>
          <a:blip r:embed="rId3"/>
          <a:stretch>
            <a:fillRect/>
          </a:stretch>
        </p:blipFill>
        <p:spPr>
          <a:xfrm>
            <a:off x="-1" y="-7240"/>
            <a:ext cx="12215329" cy="6865240"/>
          </a:xfrm>
          <a:prstGeom prst="rect">
            <a:avLst/>
          </a:prstGeom>
        </p:spPr>
      </p:pic>
      <p:pic>
        <p:nvPicPr>
          <p:cNvPr id="128" name="Image" descr="Image"/>
          <p:cNvPicPr>
            <a:picLocks noChangeAspect="1"/>
          </p:cNvPicPr>
          <p:nvPr/>
        </p:nvPicPr>
        <p:blipFill rotWithShape="1">
          <a:blip r:embed="rId4"/>
          <a:srcRect l="6791" b="17373"/>
          <a:stretch/>
        </p:blipFill>
        <p:spPr>
          <a:xfrm>
            <a:off x="0" y="3752391"/>
            <a:ext cx="4039128" cy="3105609"/>
          </a:xfrm>
          <a:prstGeom prst="rect">
            <a:avLst/>
          </a:prstGeom>
          <a:ln w="12700">
            <a:miter lim="400000"/>
          </a:ln>
        </p:spPr>
      </p:pic>
      <p:pic>
        <p:nvPicPr>
          <p:cNvPr id="129" name="Image" descr="Image"/>
          <p:cNvPicPr>
            <a:picLocks noChangeAspect="1"/>
          </p:cNvPicPr>
          <p:nvPr/>
        </p:nvPicPr>
        <p:blipFill>
          <a:blip r:embed="rId5"/>
          <a:stretch>
            <a:fillRect/>
          </a:stretch>
        </p:blipFill>
        <p:spPr>
          <a:xfrm>
            <a:off x="9027691" y="3429000"/>
            <a:ext cx="3164309" cy="3412189"/>
          </a:xfrm>
          <a:prstGeom prst="rect">
            <a:avLst/>
          </a:prstGeom>
          <a:ln w="12700">
            <a:miter lim="400000"/>
          </a:ln>
        </p:spPr>
      </p:pic>
      <p:pic>
        <p:nvPicPr>
          <p:cNvPr id="130" name="Image" descr="Image"/>
          <p:cNvPicPr>
            <a:picLocks noChangeAspect="1"/>
          </p:cNvPicPr>
          <p:nvPr/>
        </p:nvPicPr>
        <p:blipFill>
          <a:blip r:embed="rId6"/>
          <a:stretch>
            <a:fillRect/>
          </a:stretch>
        </p:blipFill>
        <p:spPr>
          <a:xfrm>
            <a:off x="5488870" y="5330793"/>
            <a:ext cx="1191683" cy="994895"/>
          </a:xfrm>
          <a:prstGeom prst="rect">
            <a:avLst/>
          </a:prstGeom>
          <a:ln w="12700">
            <a:miter lim="400000"/>
          </a:ln>
        </p:spPr>
      </p:pic>
      <p:sp>
        <p:nvSpPr>
          <p:cNvPr id="9" name="タイトル 1">
            <a:extLst>
              <a:ext uri="{FF2B5EF4-FFF2-40B4-BE49-F238E27FC236}">
                <a16:creationId xmlns:a16="http://schemas.microsoft.com/office/drawing/2014/main" id="{A3EC49A2-7A71-418C-8A99-D1C7F89B45A5}"/>
              </a:ext>
            </a:extLst>
          </p:cNvPr>
          <p:cNvSpPr txBox="1">
            <a:spLocks/>
          </p:cNvSpPr>
          <p:nvPr/>
        </p:nvSpPr>
        <p:spPr>
          <a:xfrm>
            <a:off x="3450368" y="1998109"/>
            <a:ext cx="5291264" cy="81755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3200" b="1" dirty="0">
                <a:solidFill>
                  <a:srgbClr val="1C2245"/>
                </a:solidFill>
                <a:ea typeface="小塚ゴシック Pro R" panose="020B0400000000000000"/>
              </a:rPr>
              <a:t>ニュートリセンシャルズ </a:t>
            </a:r>
          </a:p>
          <a:p>
            <a:pPr hangingPunct="1">
              <a:lnSpc>
                <a:spcPct val="150000"/>
              </a:lnSpc>
            </a:pPr>
            <a:endParaRPr kumimoji="1" lang="en-US" altLang="ja-JP" sz="3200" baseline="30000" dirty="0">
              <a:solidFill>
                <a:srgbClr val="1C2245"/>
              </a:solidFill>
              <a:ea typeface="小塚ゴシック Pro R" panose="020B0400000000000000"/>
            </a:endParaRPr>
          </a:p>
          <a:p>
            <a:pPr hangingPunct="1">
              <a:lnSpc>
                <a:spcPct val="150000"/>
              </a:lnSpc>
            </a:pPr>
            <a:endParaRPr kumimoji="1" lang="ja-JP" altLang="en-US" sz="3200" baseline="30000" dirty="0">
              <a:solidFill>
                <a:srgbClr val="1C2245"/>
              </a:solidFill>
              <a:ea typeface="小塚ゴシック Pro R" panose="020B0400000000000000"/>
            </a:endParaRPr>
          </a:p>
        </p:txBody>
      </p:sp>
      <p:sp>
        <p:nvSpPr>
          <p:cNvPr id="2" name="正方形/長方形 1">
            <a:extLst>
              <a:ext uri="{FF2B5EF4-FFF2-40B4-BE49-F238E27FC236}">
                <a16:creationId xmlns:a16="http://schemas.microsoft.com/office/drawing/2014/main" id="{16646FBF-3112-4714-92D3-B11DCD179B9F}"/>
              </a:ext>
            </a:extLst>
          </p:cNvPr>
          <p:cNvSpPr/>
          <p:nvPr/>
        </p:nvSpPr>
        <p:spPr>
          <a:xfrm>
            <a:off x="11289" y="2952838"/>
            <a:ext cx="12192000" cy="1446550"/>
          </a:xfrm>
          <a:prstGeom prst="rect">
            <a:avLst/>
          </a:prstGeom>
        </p:spPr>
        <p:txBody>
          <a:bodyPr wrap="square">
            <a:spAutoFit/>
          </a:bodyPr>
          <a:lstStyle/>
          <a:p>
            <a:pPr algn="ctr"/>
            <a:r>
              <a:rPr lang="ja-JP" altLang="en-US" sz="4400" b="1">
                <a:solidFill>
                  <a:srgbClr val="1C2245"/>
                </a:solidFill>
                <a:latin typeface="小塚ゴシック Pr6N L" panose="020B0200000000000000" pitchFamily="34" charset="-128"/>
                <a:ea typeface="小塚ゴシック Pr6N L" panose="020B0200000000000000" pitchFamily="34" charset="-128"/>
              </a:rPr>
              <a:t>製品トレーニング</a:t>
            </a:r>
            <a:endParaRPr lang="en-US" altLang="ja-JP" sz="4400" b="1">
              <a:solidFill>
                <a:srgbClr val="1C2245"/>
              </a:solidFill>
              <a:latin typeface="小塚ゴシック Pr6N L" panose="020B0200000000000000" pitchFamily="34" charset="-128"/>
              <a:ea typeface="小塚ゴシック Pr6N L" panose="020B0200000000000000" pitchFamily="34" charset="-128"/>
            </a:endParaRPr>
          </a:p>
          <a:p>
            <a:pPr algn="ctr"/>
            <a:r>
              <a:rPr lang="ja-JP" altLang="en-US" sz="4400" b="1">
                <a:solidFill>
                  <a:srgbClr val="1C2245"/>
                </a:solidFill>
                <a:latin typeface="小塚ゴシック Pr6N L" panose="020B0200000000000000" pitchFamily="34" charset="-128"/>
                <a:ea typeface="小塚ゴシック Pr6N L" panose="020B0200000000000000" pitchFamily="34" charset="-128"/>
              </a:rPr>
              <a:t>スペシャル ケア製品登場</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750630"/>
            <a:ext cx="10099366"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スクラブのブライター デイ （エクスフォリエント スクラブ）とニュースキンの他のスクラブやパックを同じ日に併用してもいいですか？</a:t>
            </a:r>
            <a:endParaRPr kumimoji="1" lang="ja-JP" altLang="en-US" sz="28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1368" y="3250826"/>
            <a:ext cx="10616532" cy="288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スクラブとパックは合わせて週</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a:t>
            </a:r>
            <a:r>
              <a:rPr lang="en-US" altLang="ja-JP" sz="2800" kern="0" dirty="0">
                <a:solidFill>
                  <a:srgbClr val="1C2245"/>
                </a:solidFill>
                <a:latin typeface="小塚ゴシック Pr6N L" panose="020B0200000000000000" pitchFamily="34" charset="-128"/>
                <a:ea typeface="小塚ゴシック Pr6N L" panose="020B0200000000000000" pitchFamily="34" charset="-128"/>
                <a:sym typeface="Helvetica Neue"/>
              </a:rPr>
              <a:t>2</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回までご利用いただけます。</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そのため、使用日を変えて</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日に</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回、スクラブとパックをどちらかの１製品だけに留めることをおすすめします。</a:t>
            </a:r>
          </a:p>
          <a:p>
            <a:pPr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いずれのスクラブとパックも、同じ日に両方を使われることは</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おすすめしません。</a:t>
            </a:r>
          </a:p>
        </p:txBody>
      </p:sp>
      <p:pic>
        <p:nvPicPr>
          <p:cNvPr id="6" name="図 5" descr="紙コップに描かれている&#10;&#10;自動的に生成された説明">
            <a:extLst>
              <a:ext uri="{FF2B5EF4-FFF2-40B4-BE49-F238E27FC236}">
                <a16:creationId xmlns:a16="http://schemas.microsoft.com/office/drawing/2014/main" id="{2923C354-D71B-4D50-B0AB-4BC2C32A0560}"/>
              </a:ext>
            </a:extLst>
          </p:cNvPr>
          <p:cNvPicPr>
            <a:picLocks noChangeAspect="1"/>
          </p:cNvPicPr>
          <p:nvPr/>
        </p:nvPicPr>
        <p:blipFill rotWithShape="1">
          <a:blip r:embed="rId3">
            <a:extLst>
              <a:ext uri="{28A0092B-C50C-407E-A947-70E740481C1C}">
                <a14:useLocalDpi xmlns:a14="http://schemas.microsoft.com/office/drawing/2010/main" val="0"/>
              </a:ext>
            </a:extLst>
          </a:blip>
          <a:srcRect l="25921" t="5689" r="25744" b="9743"/>
          <a:stretch/>
        </p:blipFill>
        <p:spPr>
          <a:xfrm>
            <a:off x="11137900" y="3896137"/>
            <a:ext cx="913953" cy="2398605"/>
          </a:xfrm>
          <a:prstGeom prst="rect">
            <a:avLst/>
          </a:prstGeom>
        </p:spPr>
      </p:pic>
    </p:spTree>
    <p:extLst>
      <p:ext uri="{BB962C8B-B14F-4D97-AF65-F5344CB8AC3E}">
        <p14:creationId xmlns:p14="http://schemas.microsoft.com/office/powerpoint/2010/main" val="32772530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8" y="252303"/>
            <a:ext cx="11345214"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スクラブのブライター デイ（エクスフォリエント スクラブ）と美容液のセルトレックス オールウェイズ ライト（アドバンス セラム）は</a:t>
            </a:r>
            <a:endParaRPr kumimoji="0" lang="en-US" altLang="ja-JP"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以前、同じような名前の製品があったのですが、同一ですか？</a:t>
            </a: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435980" y="2430236"/>
            <a:ext cx="10886142" cy="288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スクラブは名前の一部が同じとなっておりますが、全く異なる製品です。</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lang="ja-JP" altLang="en-US" sz="2800" kern="0" dirty="0">
                <a:solidFill>
                  <a:srgbClr val="1C2245"/>
                </a:solidFill>
                <a:latin typeface="小塚ゴシック Pr6N L" panose="020B0200000000000000" pitchFamily="34" charset="-128"/>
                <a:ea typeface="小塚ゴシック Pr6N L" panose="020B0200000000000000" pitchFamily="34" charset="-128"/>
                <a:sym typeface="Helvetica Neue"/>
              </a:rPr>
              <a:t>美容液は</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肌をしなやかに整えるというイメージは踏襲し製品名の一部が同じとなっておりますが、主な配合成分など新たに数々のアップグレードが行われた別の美容液です。</a:t>
            </a:r>
            <a:endParaRPr kumimoji="1" lang="en-US" altLang="ja-JP" sz="2800" b="0" kern="1200" dirty="0">
              <a:solidFill>
                <a:srgbClr val="1C2245"/>
              </a:solidFill>
              <a:latin typeface="小塚ゴシック Pr6N L" panose="020B0200000000000000" pitchFamily="34" charset="-128"/>
              <a:ea typeface="小塚ゴシック Pr6N L" panose="020B0200000000000000" pitchFamily="34" charset="-128"/>
              <a:cs typeface="+mn-cs"/>
            </a:endParaRPr>
          </a:p>
        </p:txBody>
      </p:sp>
      <p:pic>
        <p:nvPicPr>
          <p:cNvPr id="3" name="図 2">
            <a:extLst>
              <a:ext uri="{FF2B5EF4-FFF2-40B4-BE49-F238E27FC236}">
                <a16:creationId xmlns:a16="http://schemas.microsoft.com/office/drawing/2014/main" id="{5629E2A1-0F43-49D0-97DE-C2D14DE2EDD5}"/>
              </a:ext>
            </a:extLst>
          </p:cNvPr>
          <p:cNvPicPr>
            <a:picLocks noChangeAspect="1"/>
          </p:cNvPicPr>
          <p:nvPr/>
        </p:nvPicPr>
        <p:blipFill>
          <a:blip r:embed="rId3"/>
          <a:stretch>
            <a:fillRect/>
          </a:stretch>
        </p:blipFill>
        <p:spPr>
          <a:xfrm>
            <a:off x="8512165" y="4937283"/>
            <a:ext cx="530283" cy="1808599"/>
          </a:xfrm>
          <a:prstGeom prst="rect">
            <a:avLst/>
          </a:prstGeom>
        </p:spPr>
      </p:pic>
      <p:pic>
        <p:nvPicPr>
          <p:cNvPr id="8" name="図 7">
            <a:extLst>
              <a:ext uri="{FF2B5EF4-FFF2-40B4-BE49-F238E27FC236}">
                <a16:creationId xmlns:a16="http://schemas.microsoft.com/office/drawing/2014/main" id="{2D7288BA-141A-4ACF-A2D7-DFBB1F5E6F06}"/>
              </a:ext>
            </a:extLst>
          </p:cNvPr>
          <p:cNvPicPr>
            <a:picLocks noChangeAspect="1"/>
          </p:cNvPicPr>
          <p:nvPr/>
        </p:nvPicPr>
        <p:blipFill>
          <a:blip r:embed="rId4"/>
          <a:stretch>
            <a:fillRect/>
          </a:stretch>
        </p:blipFill>
        <p:spPr>
          <a:xfrm>
            <a:off x="10162487" y="4808307"/>
            <a:ext cx="806005" cy="1937574"/>
          </a:xfrm>
          <a:prstGeom prst="rect">
            <a:avLst/>
          </a:prstGeom>
        </p:spPr>
      </p:pic>
      <p:sp>
        <p:nvSpPr>
          <p:cNvPr id="10" name="テキスト ボックス 9">
            <a:extLst>
              <a:ext uri="{FF2B5EF4-FFF2-40B4-BE49-F238E27FC236}">
                <a16:creationId xmlns:a16="http://schemas.microsoft.com/office/drawing/2014/main" id="{F3C7E06B-5B36-4811-ADC8-6B41F81EEF18}"/>
              </a:ext>
            </a:extLst>
          </p:cNvPr>
          <p:cNvSpPr txBox="1"/>
          <p:nvPr/>
        </p:nvSpPr>
        <p:spPr>
          <a:xfrm>
            <a:off x="8440453" y="5841582"/>
            <a:ext cx="750111" cy="220171"/>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solidFill>
                  <a:srgbClr val="FF0000"/>
                </a:solidFill>
              </a:rPr>
              <a:t>販売終了</a:t>
            </a:r>
          </a:p>
        </p:txBody>
      </p:sp>
      <p:sp>
        <p:nvSpPr>
          <p:cNvPr id="11" name="テキスト ボックス 9">
            <a:extLst>
              <a:ext uri="{FF2B5EF4-FFF2-40B4-BE49-F238E27FC236}">
                <a16:creationId xmlns:a16="http://schemas.microsoft.com/office/drawing/2014/main" id="{F3C7E06B-5B36-4811-ADC8-6B41F81EEF18}"/>
              </a:ext>
            </a:extLst>
          </p:cNvPr>
          <p:cNvSpPr txBox="1"/>
          <p:nvPr/>
        </p:nvSpPr>
        <p:spPr>
          <a:xfrm>
            <a:off x="10231774" y="5850895"/>
            <a:ext cx="749546" cy="20154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solidFill>
                  <a:srgbClr val="FF0000"/>
                </a:solidFill>
              </a:rPr>
              <a:t>販売終了</a:t>
            </a:r>
          </a:p>
        </p:txBody>
      </p:sp>
      <p:pic>
        <p:nvPicPr>
          <p:cNvPr id="12" name="図 11" descr="紙コップに描かれている&#10;&#10;自動的に生成された説明">
            <a:extLst>
              <a:ext uri="{FF2B5EF4-FFF2-40B4-BE49-F238E27FC236}">
                <a16:creationId xmlns:a16="http://schemas.microsoft.com/office/drawing/2014/main" id="{7B7769AC-96F1-4113-A474-DD48796FEF10}"/>
              </a:ext>
            </a:extLst>
          </p:cNvPr>
          <p:cNvPicPr>
            <a:picLocks noChangeAspect="1"/>
          </p:cNvPicPr>
          <p:nvPr/>
        </p:nvPicPr>
        <p:blipFill rotWithShape="1">
          <a:blip r:embed="rId5">
            <a:extLst>
              <a:ext uri="{28A0092B-C50C-407E-A947-70E740481C1C}">
                <a14:useLocalDpi xmlns:a14="http://schemas.microsoft.com/office/drawing/2010/main" val="0"/>
              </a:ext>
            </a:extLst>
          </a:blip>
          <a:srcRect l="25921" t="5689" r="25744" b="9743"/>
          <a:stretch/>
        </p:blipFill>
        <p:spPr>
          <a:xfrm>
            <a:off x="11123927" y="4805256"/>
            <a:ext cx="749546" cy="1967129"/>
          </a:xfrm>
          <a:prstGeom prst="rect">
            <a:avLst/>
          </a:prstGeom>
        </p:spPr>
      </p:pic>
      <p:pic>
        <p:nvPicPr>
          <p:cNvPr id="13" name="図 12" descr="黒い背景に白い文字がある&#10;&#10;中程度の精度で自動的に生成された説明">
            <a:extLst>
              <a:ext uri="{FF2B5EF4-FFF2-40B4-BE49-F238E27FC236}">
                <a16:creationId xmlns:a16="http://schemas.microsoft.com/office/drawing/2014/main" id="{229CAA48-B316-4386-8FB6-EDD0F4402FC3}"/>
              </a:ext>
            </a:extLst>
          </p:cNvPr>
          <p:cNvPicPr>
            <a:picLocks noChangeAspect="1"/>
          </p:cNvPicPr>
          <p:nvPr/>
        </p:nvPicPr>
        <p:blipFill rotWithShape="1">
          <a:blip r:embed="rId6">
            <a:extLst>
              <a:ext uri="{28A0092B-C50C-407E-A947-70E740481C1C}">
                <a14:useLocalDpi xmlns:a14="http://schemas.microsoft.com/office/drawing/2010/main" val="0"/>
              </a:ext>
            </a:extLst>
          </a:blip>
          <a:srcRect l="35641" t="8718" r="35755" b="7351"/>
          <a:stretch/>
        </p:blipFill>
        <p:spPr>
          <a:xfrm>
            <a:off x="9315822" y="4937283"/>
            <a:ext cx="410914" cy="1808598"/>
          </a:xfrm>
          <a:prstGeom prst="rect">
            <a:avLst/>
          </a:prstGeom>
        </p:spPr>
      </p:pic>
    </p:spTree>
    <p:extLst>
      <p:ext uri="{BB962C8B-B14F-4D97-AF65-F5344CB8AC3E}">
        <p14:creationId xmlns:p14="http://schemas.microsoft.com/office/powerpoint/2010/main" val="34736926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750629"/>
            <a:ext cx="10415895"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美容液とマスクは同じセルトレックス オールウェイズ ライトという名前で</a:t>
            </a:r>
            <a:r>
              <a:rPr lang="ja-JP" altLang="en-US" sz="2800" b="0">
                <a:solidFill>
                  <a:srgbClr val="7A66AB"/>
                </a:solidFill>
                <a:latin typeface="小塚ゴシック Pr6N L" panose="020B0200000000000000" pitchFamily="34" charset="-128"/>
                <a:ea typeface="小塚ゴシック Pr6N L" panose="020B0200000000000000" pitchFamily="34" charset="-128"/>
              </a:rPr>
              <a:t>すが</a:t>
            </a: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a:t>
            </a:r>
            <a:r>
              <a:rPr lang="ja-JP" altLang="en-US" sz="2800" b="0">
                <a:solidFill>
                  <a:srgbClr val="7A66AB"/>
                </a:solidFill>
                <a:latin typeface="小塚ゴシック Pr6N L" panose="020B0200000000000000" pitchFamily="34" charset="-128"/>
                <a:ea typeface="小塚ゴシック Pr6N L" panose="020B0200000000000000" pitchFamily="34" charset="-128"/>
              </a:rPr>
              <a:t>両方の</a:t>
            </a: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製品に「ハイドラ フレックス ブレンド（保湿成分）」は含まれていますか？ </a:t>
            </a:r>
            <a:endParaRPr kumimoji="1" lang="ja-JP" altLang="en-US" sz="28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1368" y="3250826"/>
            <a:ext cx="11864596"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「ハイドラ フレックス ブレンド</a:t>
            </a:r>
            <a:r>
              <a:rPr kumimoji="1" lang="zh-CN"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（保湿成分）</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」は</a:t>
            </a:r>
            <a:endParaRPr kumimoji="1" lang="en-US" altLang="ja-JP"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kern="1200">
                <a:solidFill>
                  <a:srgbClr val="1C2245"/>
                </a:solidFill>
                <a:latin typeface="小塚ゴシック Pr6N L" panose="020B0200000000000000" pitchFamily="34" charset="-128"/>
                <a:ea typeface="小塚ゴシック Pr6N L" panose="020B0200000000000000" pitchFamily="34" charset="-128"/>
                <a:cs typeface="+mn-cs"/>
              </a:rPr>
              <a:t>美容液の</a:t>
            </a:r>
            <a:r>
              <a:rPr kumimoji="1" lang="ja-JP" altLang="en-US" sz="2800" b="0" i="0" u="none" strike="noStrike" kern="120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アドバンス セラム</a:t>
            </a:r>
            <a:r>
              <a:rPr kumimoji="1" lang="ja-JP" altLang="en-US" sz="2800" b="0">
                <a:solidFill>
                  <a:srgbClr val="1C2245"/>
                </a:solidFill>
                <a:latin typeface="小塚ゴシック Pr6N L" panose="020B0200000000000000" pitchFamily="34" charset="-128"/>
                <a:ea typeface="小塚ゴシック Pr6N L" panose="020B0200000000000000" pitchFamily="34" charset="-128"/>
              </a:rPr>
              <a:t>のみに配合されています。</a:t>
            </a:r>
            <a:endParaRPr kumimoji="1" lang="en-US" altLang="ja-JP" sz="2800" b="0" i="0" u="none" strike="noStrike" kern="120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endParaRPr kumimoji="1" lang="en-US" altLang="ja-JP" sz="2800" b="0" kern="1200">
              <a:solidFill>
                <a:srgbClr val="1C2245"/>
              </a:solidFill>
              <a:latin typeface="小塚ゴシック Pr6N L" panose="020B0200000000000000" pitchFamily="34" charset="-128"/>
              <a:ea typeface="小塚ゴシック Pr6N L" panose="020B0200000000000000" pitchFamily="34" charset="-128"/>
              <a:cs typeface="+mn-cs"/>
            </a:endParaRPr>
          </a:p>
        </p:txBody>
      </p:sp>
      <p:pic>
        <p:nvPicPr>
          <p:cNvPr id="7" name="図 6" descr="黒い背景に白い文字がある&#10;&#10;中程度の精度で自動的に生成された説明">
            <a:extLst>
              <a:ext uri="{FF2B5EF4-FFF2-40B4-BE49-F238E27FC236}">
                <a16:creationId xmlns:a16="http://schemas.microsoft.com/office/drawing/2014/main" id="{0543B609-B5FD-4D51-89E8-ED77A1F05FB4}"/>
              </a:ext>
            </a:extLst>
          </p:cNvPr>
          <p:cNvPicPr>
            <a:picLocks noChangeAspect="1"/>
          </p:cNvPicPr>
          <p:nvPr/>
        </p:nvPicPr>
        <p:blipFill rotWithShape="1">
          <a:blip r:embed="rId3">
            <a:extLst>
              <a:ext uri="{28A0092B-C50C-407E-A947-70E740481C1C}">
                <a14:useLocalDpi xmlns:a14="http://schemas.microsoft.com/office/drawing/2010/main" val="0"/>
              </a:ext>
            </a:extLst>
          </a:blip>
          <a:srcRect l="35641" t="8718" r="35755" b="7351"/>
          <a:stretch/>
        </p:blipFill>
        <p:spPr>
          <a:xfrm>
            <a:off x="11133583" y="4172198"/>
            <a:ext cx="559314" cy="2461764"/>
          </a:xfrm>
          <a:prstGeom prst="rect">
            <a:avLst/>
          </a:prstGeom>
        </p:spPr>
      </p:pic>
    </p:spTree>
    <p:extLst>
      <p:ext uri="{BB962C8B-B14F-4D97-AF65-F5344CB8AC3E}">
        <p14:creationId xmlns:p14="http://schemas.microsoft.com/office/powerpoint/2010/main" val="83084757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a:extLst>
              <a:ext uri="{FF2B5EF4-FFF2-40B4-BE49-F238E27FC236}">
                <a16:creationId xmlns:a16="http://schemas.microsoft.com/office/drawing/2014/main" id="{56B0BBC5-F7D0-410F-8178-CE8796637FB7}"/>
              </a:ext>
            </a:extLst>
          </p:cNvPr>
          <p:cNvCxnSpPr>
            <a:cxnSpLocks/>
            <a:stCxn id="31" idx="3"/>
          </p:cNvCxnSpPr>
          <p:nvPr/>
        </p:nvCxnSpPr>
        <p:spPr>
          <a:xfrm>
            <a:off x="1615668" y="2937957"/>
            <a:ext cx="957829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5BB33C4-076F-402C-B214-C0E9F4E97949}"/>
              </a:ext>
            </a:extLst>
          </p:cNvPr>
          <p:cNvCxnSpPr>
            <a:cxnSpLocks/>
            <a:stCxn id="32" idx="3"/>
          </p:cNvCxnSpPr>
          <p:nvPr/>
        </p:nvCxnSpPr>
        <p:spPr>
          <a:xfrm>
            <a:off x="1615668" y="3535673"/>
            <a:ext cx="9473524" cy="2065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矢印: 五方向 80">
            <a:extLst>
              <a:ext uri="{FF2B5EF4-FFF2-40B4-BE49-F238E27FC236}">
                <a16:creationId xmlns:a16="http://schemas.microsoft.com/office/drawing/2014/main" id="{AE4E9DD6-3F56-4580-9E49-2C9374E4EB41}"/>
              </a:ext>
            </a:extLst>
          </p:cNvPr>
          <p:cNvSpPr/>
          <p:nvPr/>
        </p:nvSpPr>
        <p:spPr>
          <a:xfrm>
            <a:off x="11095429" y="2758933"/>
            <a:ext cx="1087655" cy="1072772"/>
          </a:xfrm>
          <a:prstGeom prst="homePlate">
            <a:avLst>
              <a:gd name="adj" fmla="val 40309"/>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kumimoji="1" lang="en-US" altLang="ja-JP" sz="16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7030A0"/>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82" name="矢印: 五方向 81">
            <a:extLst>
              <a:ext uri="{FF2B5EF4-FFF2-40B4-BE49-F238E27FC236}">
                <a16:creationId xmlns:a16="http://schemas.microsoft.com/office/drawing/2014/main" id="{BE4AFF24-DC50-4D42-BDDF-A2848FB99CD0}"/>
              </a:ext>
            </a:extLst>
          </p:cNvPr>
          <p:cNvSpPr/>
          <p:nvPr/>
        </p:nvSpPr>
        <p:spPr>
          <a:xfrm>
            <a:off x="10406126" y="2760329"/>
            <a:ext cx="1083941" cy="1062300"/>
          </a:xfrm>
          <a:prstGeom prst="homePlate">
            <a:avLst>
              <a:gd name="adj" fmla="val 36618"/>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7030A0"/>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5" name="正方形/長方形 4">
            <a:extLst>
              <a:ext uri="{FF2B5EF4-FFF2-40B4-BE49-F238E27FC236}">
                <a16:creationId xmlns:a16="http://schemas.microsoft.com/office/drawing/2014/main" id="{9AB7E2B3-333E-407E-8232-36D981DF4719}"/>
              </a:ext>
            </a:extLst>
          </p:cNvPr>
          <p:cNvSpPr/>
          <p:nvPr/>
        </p:nvSpPr>
        <p:spPr>
          <a:xfrm>
            <a:off x="34957" y="4152440"/>
            <a:ext cx="9897563" cy="2315044"/>
          </a:xfrm>
          <a:prstGeom prst="rect">
            <a:avLst/>
          </a:prstGeom>
          <a:noFill/>
          <a:ln w="28575">
            <a:solidFill>
              <a:srgbClr val="F5E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B31C8C82-898E-46CB-B06F-A8F365321B45}"/>
              </a:ext>
            </a:extLst>
          </p:cNvPr>
          <p:cNvSpPr/>
          <p:nvPr/>
        </p:nvSpPr>
        <p:spPr>
          <a:xfrm>
            <a:off x="958781" y="4549951"/>
            <a:ext cx="4041554" cy="1800570"/>
          </a:xfrm>
          <a:prstGeom prst="rect">
            <a:avLst/>
          </a:prstGeom>
          <a:solidFill>
            <a:schemeClr val="bg1"/>
          </a:solidFill>
          <a:ln w="28575">
            <a:solidFill>
              <a:srgbClr val="78D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C736309-7598-485B-8D90-0950F29E92E0}"/>
              </a:ext>
            </a:extLst>
          </p:cNvPr>
          <p:cNvSpPr/>
          <p:nvPr/>
        </p:nvSpPr>
        <p:spPr>
          <a:xfrm>
            <a:off x="936260" y="4284710"/>
            <a:ext cx="4078065" cy="247080"/>
          </a:xfrm>
          <a:prstGeom prst="rect">
            <a:avLst/>
          </a:prstGeom>
          <a:solidFill>
            <a:srgbClr val="78D3F4"/>
          </a:solidFill>
          <a:ln>
            <a:solidFill>
              <a:srgbClr val="6AC6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部分美容液</a:t>
            </a:r>
          </a:p>
        </p:txBody>
      </p:sp>
      <p:sp>
        <p:nvSpPr>
          <p:cNvPr id="10" name="テキスト ボックス 9">
            <a:extLst>
              <a:ext uri="{FF2B5EF4-FFF2-40B4-BE49-F238E27FC236}">
                <a16:creationId xmlns:a16="http://schemas.microsoft.com/office/drawing/2014/main" id="{FCBBDFA6-EE78-46D6-9213-A15329565C5B}"/>
              </a:ext>
            </a:extLst>
          </p:cNvPr>
          <p:cNvSpPr txBox="1"/>
          <p:nvPr/>
        </p:nvSpPr>
        <p:spPr>
          <a:xfrm>
            <a:off x="933063" y="5016886"/>
            <a:ext cx="94971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ティ・エス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 フェイス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ラインズ、アイズ</a:t>
            </a:r>
          </a:p>
        </p:txBody>
      </p:sp>
      <p:sp>
        <p:nvSpPr>
          <p:cNvPr id="11" name="テキスト ボックス 10">
            <a:extLst>
              <a:ext uri="{FF2B5EF4-FFF2-40B4-BE49-F238E27FC236}">
                <a16:creationId xmlns:a16="http://schemas.microsoft.com/office/drawing/2014/main" id="{BFC5C9C7-10E3-4668-B61B-7F6118653C83}"/>
              </a:ext>
            </a:extLst>
          </p:cNvPr>
          <p:cNvSpPr txBox="1"/>
          <p:nvPr/>
        </p:nvSpPr>
        <p:spPr>
          <a:xfrm>
            <a:off x="3344608" y="5040533"/>
            <a:ext cx="162696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ガルバニック スパ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スポット コンダクター</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ニュースキン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 フェイス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ぺプタイド ジェル</a:t>
            </a:r>
          </a:p>
        </p:txBody>
      </p:sp>
      <p:sp>
        <p:nvSpPr>
          <p:cNvPr id="12" name="正方形/長方形 11">
            <a:extLst>
              <a:ext uri="{FF2B5EF4-FFF2-40B4-BE49-F238E27FC236}">
                <a16:creationId xmlns:a16="http://schemas.microsoft.com/office/drawing/2014/main" id="{BA52D4FC-EF70-41EC-BC1D-698C484DD054}"/>
              </a:ext>
            </a:extLst>
          </p:cNvPr>
          <p:cNvSpPr/>
          <p:nvPr/>
        </p:nvSpPr>
        <p:spPr>
          <a:xfrm>
            <a:off x="5440777" y="4559769"/>
            <a:ext cx="4383046" cy="1790752"/>
          </a:xfrm>
          <a:prstGeom prst="rect">
            <a:avLst/>
          </a:prstGeom>
          <a:solidFill>
            <a:schemeClr val="bg1"/>
          </a:solidFill>
          <a:ln w="28575">
            <a:solidFill>
              <a:srgbClr val="7A6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1ABE2077-7488-4DEA-BDDB-3B73A792FADD}"/>
              </a:ext>
            </a:extLst>
          </p:cNvPr>
          <p:cNvSpPr txBox="1"/>
          <p:nvPr/>
        </p:nvSpPr>
        <p:spPr>
          <a:xfrm>
            <a:off x="5014326" y="5268751"/>
            <a:ext cx="150010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ブースト</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（基本的に</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1</a:t>
            </a: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日</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1</a:t>
            </a: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回）</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6" name="矢印: 下 15">
            <a:extLst>
              <a:ext uri="{FF2B5EF4-FFF2-40B4-BE49-F238E27FC236}">
                <a16:creationId xmlns:a16="http://schemas.microsoft.com/office/drawing/2014/main" id="{E19A657F-1887-458E-AA1B-1E5D4FCEF588}"/>
              </a:ext>
            </a:extLst>
          </p:cNvPr>
          <p:cNvSpPr/>
          <p:nvPr/>
        </p:nvSpPr>
        <p:spPr>
          <a:xfrm rot="16200000">
            <a:off x="8567263"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1" name="Picture 2" descr="危険・注意警告マークのシルエット | 無料のAi・PNG白黒シルエットイラスト">
            <a:extLst>
              <a:ext uri="{FF2B5EF4-FFF2-40B4-BE49-F238E27FC236}">
                <a16:creationId xmlns:a16="http://schemas.microsoft.com/office/drawing/2014/main" id="{23099CC4-223D-4C86-AB9F-AAAF4584711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4023090" y="4672226"/>
            <a:ext cx="356477" cy="356477"/>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428A2D79-CBC9-4196-A618-6C4B773A47BB}"/>
              </a:ext>
            </a:extLst>
          </p:cNvPr>
          <p:cNvSpPr txBox="1"/>
          <p:nvPr/>
        </p:nvSpPr>
        <p:spPr>
          <a:xfrm>
            <a:off x="1866805" y="4891646"/>
            <a:ext cx="162696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ルミスパ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アクセント</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ルミスパ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アイディアル アイズ</a:t>
            </a:r>
          </a:p>
        </p:txBody>
      </p:sp>
      <p:pic>
        <p:nvPicPr>
          <p:cNvPr id="23" name="Picture 2" descr="危険・注意警告マークのシルエット | 無料のAi・PNG白黒シルエットイラスト">
            <a:extLst>
              <a:ext uri="{FF2B5EF4-FFF2-40B4-BE49-F238E27FC236}">
                <a16:creationId xmlns:a16="http://schemas.microsoft.com/office/drawing/2014/main" id="{C26F2406-25BF-40B9-8059-55B4732E534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3900785" y="6467484"/>
            <a:ext cx="349406" cy="34940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0F174D87-8510-4E71-BDF8-F9CC1B5ED3CA}"/>
              </a:ext>
            </a:extLst>
          </p:cNvPr>
          <p:cNvSpPr txBox="1"/>
          <p:nvPr/>
        </p:nvSpPr>
        <p:spPr>
          <a:xfrm>
            <a:off x="4174769" y="6549952"/>
            <a:ext cx="62238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注意：同じ日に</a:t>
            </a:r>
            <a:r>
              <a:rPr kumimoji="1" lang="ja-JP" altLang="en-US" sz="1200" b="0" i="0" u="none" strike="noStrike" kern="1200" cap="none" spc="0" normalizeH="0" baseline="0" noProof="0" dirty="0">
                <a:ln>
                  <a:noFill/>
                </a:ln>
                <a:solidFill>
                  <a:srgbClr val="0A5587"/>
                </a:solidFill>
                <a:effectLst/>
                <a:uLnTx/>
                <a:uFillTx/>
                <a:latin typeface="小塚ゴシック Pro R" panose="020B0400000000000000" pitchFamily="34" charset="-128"/>
                <a:ea typeface="小塚ゴシック Pro R" panose="020B0400000000000000" pitchFamily="34" charset="-128"/>
                <a:cs typeface="+mn-cs"/>
              </a:rPr>
              <a:t>連続して（同日の同じ時間帯に続けて）</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併用することはお控えください。</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25" name="矢印: 下 24">
            <a:extLst>
              <a:ext uri="{FF2B5EF4-FFF2-40B4-BE49-F238E27FC236}">
                <a16:creationId xmlns:a16="http://schemas.microsoft.com/office/drawing/2014/main" id="{A7B690D9-B9B4-4B7D-B586-87CD86F3F4C3}"/>
              </a:ext>
            </a:extLst>
          </p:cNvPr>
          <p:cNvSpPr/>
          <p:nvPr/>
        </p:nvSpPr>
        <p:spPr>
          <a:xfrm rot="16200000">
            <a:off x="7361584"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矢印: 下 25">
            <a:extLst>
              <a:ext uri="{FF2B5EF4-FFF2-40B4-BE49-F238E27FC236}">
                <a16:creationId xmlns:a16="http://schemas.microsoft.com/office/drawing/2014/main" id="{B89E334D-414A-4E34-A7CD-8E8F4836C1F2}"/>
              </a:ext>
            </a:extLst>
          </p:cNvPr>
          <p:cNvSpPr/>
          <p:nvPr/>
        </p:nvSpPr>
        <p:spPr>
          <a:xfrm rot="16200000">
            <a:off x="5051258" y="5187755"/>
            <a:ext cx="338595" cy="326467"/>
          </a:xfrm>
          <a:prstGeom prst="downArrow">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矢印: 下 26">
            <a:extLst>
              <a:ext uri="{FF2B5EF4-FFF2-40B4-BE49-F238E27FC236}">
                <a16:creationId xmlns:a16="http://schemas.microsoft.com/office/drawing/2014/main" id="{AF3F2BE0-F55E-44DE-8975-AA9E8833F8F7}"/>
              </a:ext>
            </a:extLst>
          </p:cNvPr>
          <p:cNvSpPr/>
          <p:nvPr/>
        </p:nvSpPr>
        <p:spPr>
          <a:xfrm rot="16200000">
            <a:off x="3138846" y="5303616"/>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矢印: 下 27">
            <a:extLst>
              <a:ext uri="{FF2B5EF4-FFF2-40B4-BE49-F238E27FC236}">
                <a16:creationId xmlns:a16="http://schemas.microsoft.com/office/drawing/2014/main" id="{9AB5BB8C-03CE-47AE-9CFB-63B846984697}"/>
              </a:ext>
            </a:extLst>
          </p:cNvPr>
          <p:cNvSpPr/>
          <p:nvPr/>
        </p:nvSpPr>
        <p:spPr>
          <a:xfrm rot="16200000">
            <a:off x="1816789" y="528795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9" name="Picture 2" descr="「sun イラスト」の画像検索結果">
            <a:extLst>
              <a:ext uri="{FF2B5EF4-FFF2-40B4-BE49-F238E27FC236}">
                <a16:creationId xmlns:a16="http://schemas.microsoft.com/office/drawing/2014/main" id="{1B29D218-5F87-45D7-9D29-F03B5EAFCB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002" y="2644969"/>
            <a:ext cx="530058" cy="5367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月 イラスト」の画像検索結果">
            <a:extLst>
              <a:ext uri="{FF2B5EF4-FFF2-40B4-BE49-F238E27FC236}">
                <a16:creationId xmlns:a16="http://schemas.microsoft.com/office/drawing/2014/main" id="{7F9A5911-DF91-484E-B9DF-F037EA3ED6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357" y="3285005"/>
            <a:ext cx="525838" cy="53672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0FE8A6F0-2185-4457-BCC1-C283C59EE523}"/>
              </a:ext>
            </a:extLst>
          </p:cNvPr>
          <p:cNvSpPr txBox="1"/>
          <p:nvPr/>
        </p:nvSpPr>
        <p:spPr>
          <a:xfrm>
            <a:off x="1200170" y="2753291"/>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朝</a:t>
            </a:r>
          </a:p>
        </p:txBody>
      </p:sp>
      <p:sp>
        <p:nvSpPr>
          <p:cNvPr id="32" name="テキスト ボックス 31">
            <a:extLst>
              <a:ext uri="{FF2B5EF4-FFF2-40B4-BE49-F238E27FC236}">
                <a16:creationId xmlns:a16="http://schemas.microsoft.com/office/drawing/2014/main" id="{931B4B40-BB41-440D-A921-14FD47A8D8DD}"/>
              </a:ext>
            </a:extLst>
          </p:cNvPr>
          <p:cNvSpPr txBox="1"/>
          <p:nvPr/>
        </p:nvSpPr>
        <p:spPr>
          <a:xfrm>
            <a:off x="1200170" y="3351007"/>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夜</a:t>
            </a:r>
          </a:p>
        </p:txBody>
      </p:sp>
      <p:sp>
        <p:nvSpPr>
          <p:cNvPr id="35" name="矢印: 五方向 34">
            <a:extLst>
              <a:ext uri="{FF2B5EF4-FFF2-40B4-BE49-F238E27FC236}">
                <a16:creationId xmlns:a16="http://schemas.microsoft.com/office/drawing/2014/main" id="{A9EDD7DE-2F04-44DD-8FC0-545319966BF8}"/>
              </a:ext>
            </a:extLst>
          </p:cNvPr>
          <p:cNvSpPr/>
          <p:nvPr/>
        </p:nvSpPr>
        <p:spPr>
          <a:xfrm>
            <a:off x="2708796" y="2760329"/>
            <a:ext cx="1366692" cy="1074556"/>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洗顔</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36" name="矢印: 五方向 35">
            <a:extLst>
              <a:ext uri="{FF2B5EF4-FFF2-40B4-BE49-F238E27FC236}">
                <a16:creationId xmlns:a16="http://schemas.microsoft.com/office/drawing/2014/main" id="{750A8E6C-9BB0-4E4B-98EC-7642E4DF3ACF}"/>
              </a:ext>
            </a:extLst>
          </p:cNvPr>
          <p:cNvSpPr/>
          <p:nvPr/>
        </p:nvSpPr>
        <p:spPr>
          <a:xfrm>
            <a:off x="5449407" y="2760329"/>
            <a:ext cx="1065021"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化粧水</a:t>
            </a:r>
          </a:p>
        </p:txBody>
      </p:sp>
      <p:sp>
        <p:nvSpPr>
          <p:cNvPr id="39" name="矢印: 五方向 38">
            <a:extLst>
              <a:ext uri="{FF2B5EF4-FFF2-40B4-BE49-F238E27FC236}">
                <a16:creationId xmlns:a16="http://schemas.microsoft.com/office/drawing/2014/main" id="{202B15E6-6DDB-4B27-92C7-F6DB0F62A3D1}"/>
              </a:ext>
            </a:extLst>
          </p:cNvPr>
          <p:cNvSpPr/>
          <p:nvPr/>
        </p:nvSpPr>
        <p:spPr>
          <a:xfrm>
            <a:off x="1635364" y="3313125"/>
            <a:ext cx="1069303" cy="492430"/>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メイク</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落とし</a:t>
            </a:r>
          </a:p>
        </p:txBody>
      </p:sp>
      <p:sp>
        <p:nvSpPr>
          <p:cNvPr id="41" name="矢印: 五方向 40">
            <a:extLst>
              <a:ext uri="{FF2B5EF4-FFF2-40B4-BE49-F238E27FC236}">
                <a16:creationId xmlns:a16="http://schemas.microsoft.com/office/drawing/2014/main" id="{1E8CA957-66F6-4A02-9CC2-CB2CF7C35E23}"/>
              </a:ext>
            </a:extLst>
          </p:cNvPr>
          <p:cNvSpPr/>
          <p:nvPr/>
        </p:nvSpPr>
        <p:spPr>
          <a:xfrm>
            <a:off x="6819542" y="2760329"/>
            <a:ext cx="1986336" cy="1074555"/>
          </a:xfrm>
          <a:prstGeom prst="homePlate">
            <a:avLst/>
          </a:prstGeom>
          <a:solidFill>
            <a:srgbClr val="8ACCBC"/>
          </a:solidFill>
          <a:ln w="19050">
            <a:solidFill>
              <a:srgbClr val="8AC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美容液</a:t>
            </a:r>
          </a:p>
        </p:txBody>
      </p:sp>
      <p:sp>
        <p:nvSpPr>
          <p:cNvPr id="45" name="二等辺三角形 44">
            <a:extLst>
              <a:ext uri="{FF2B5EF4-FFF2-40B4-BE49-F238E27FC236}">
                <a16:creationId xmlns:a16="http://schemas.microsoft.com/office/drawing/2014/main" id="{08C13142-CEAC-437B-901B-7DB9BA082BAB}"/>
              </a:ext>
            </a:extLst>
          </p:cNvPr>
          <p:cNvSpPr/>
          <p:nvPr/>
        </p:nvSpPr>
        <p:spPr>
          <a:xfrm>
            <a:off x="7382758" y="3715191"/>
            <a:ext cx="537289" cy="437249"/>
          </a:xfrm>
          <a:prstGeom prst="triangle">
            <a:avLst>
              <a:gd name="adj" fmla="val 46889"/>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1C7A891E-BC64-41F9-949E-00083DE97846}"/>
              </a:ext>
            </a:extLst>
          </p:cNvPr>
          <p:cNvSpPr/>
          <p:nvPr/>
        </p:nvSpPr>
        <p:spPr>
          <a:xfrm>
            <a:off x="5436196" y="4284709"/>
            <a:ext cx="4413855" cy="275059"/>
          </a:xfrm>
          <a:prstGeom prst="rect">
            <a:avLst/>
          </a:prstGeom>
          <a:solidFill>
            <a:srgbClr val="7A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全顔用美容液</a:t>
            </a:r>
          </a:p>
        </p:txBody>
      </p:sp>
      <p:pic>
        <p:nvPicPr>
          <p:cNvPr id="3" name="図 2">
            <a:extLst>
              <a:ext uri="{FF2B5EF4-FFF2-40B4-BE49-F238E27FC236}">
                <a16:creationId xmlns:a16="http://schemas.microsoft.com/office/drawing/2014/main" id="{AD03702F-77CD-4101-A281-5A2C25FE7130}"/>
              </a:ext>
            </a:extLst>
          </p:cNvPr>
          <p:cNvPicPr>
            <a:picLocks noChangeAspect="1"/>
          </p:cNvPicPr>
          <p:nvPr/>
        </p:nvPicPr>
        <p:blipFill>
          <a:blip r:embed="rId9"/>
          <a:stretch>
            <a:fillRect/>
          </a:stretch>
        </p:blipFill>
        <p:spPr>
          <a:xfrm>
            <a:off x="2907114" y="1864317"/>
            <a:ext cx="232312" cy="868002"/>
          </a:xfrm>
          <a:prstGeom prst="rect">
            <a:avLst/>
          </a:prstGeom>
        </p:spPr>
      </p:pic>
      <p:pic>
        <p:nvPicPr>
          <p:cNvPr id="53" name="図 52">
            <a:extLst>
              <a:ext uri="{FF2B5EF4-FFF2-40B4-BE49-F238E27FC236}">
                <a16:creationId xmlns:a16="http://schemas.microsoft.com/office/drawing/2014/main" id="{0838AE38-B4A9-45CE-BF2F-A999763B6D2C}"/>
              </a:ext>
            </a:extLst>
          </p:cNvPr>
          <p:cNvPicPr>
            <a:picLocks noChangeAspect="1"/>
          </p:cNvPicPr>
          <p:nvPr/>
        </p:nvPicPr>
        <p:blipFill>
          <a:blip r:embed="rId10"/>
          <a:stretch>
            <a:fillRect/>
          </a:stretch>
        </p:blipFill>
        <p:spPr>
          <a:xfrm>
            <a:off x="5573027" y="1871668"/>
            <a:ext cx="232312" cy="855330"/>
          </a:xfrm>
          <a:prstGeom prst="rect">
            <a:avLst/>
          </a:prstGeom>
        </p:spPr>
      </p:pic>
      <p:pic>
        <p:nvPicPr>
          <p:cNvPr id="59" name="図 58">
            <a:extLst>
              <a:ext uri="{FF2B5EF4-FFF2-40B4-BE49-F238E27FC236}">
                <a16:creationId xmlns:a16="http://schemas.microsoft.com/office/drawing/2014/main" id="{CAAAC65A-66BE-4CC1-BE55-A6047BBDD913}"/>
              </a:ext>
            </a:extLst>
          </p:cNvPr>
          <p:cNvPicPr>
            <a:picLocks noChangeAspect="1"/>
          </p:cNvPicPr>
          <p:nvPr/>
        </p:nvPicPr>
        <p:blipFill>
          <a:blip r:embed="rId11"/>
          <a:stretch>
            <a:fillRect/>
          </a:stretch>
        </p:blipFill>
        <p:spPr>
          <a:xfrm>
            <a:off x="3115843" y="1862205"/>
            <a:ext cx="223864" cy="872226"/>
          </a:xfrm>
          <a:prstGeom prst="rect">
            <a:avLst/>
          </a:prstGeom>
        </p:spPr>
      </p:pic>
      <p:sp>
        <p:nvSpPr>
          <p:cNvPr id="65" name="矢印: 五方向 64">
            <a:extLst>
              <a:ext uri="{FF2B5EF4-FFF2-40B4-BE49-F238E27FC236}">
                <a16:creationId xmlns:a16="http://schemas.microsoft.com/office/drawing/2014/main" id="{D15A0A38-D201-4AE9-BA45-2EDC167DBA03}"/>
              </a:ext>
            </a:extLst>
          </p:cNvPr>
          <p:cNvSpPr/>
          <p:nvPr/>
        </p:nvSpPr>
        <p:spPr>
          <a:xfrm>
            <a:off x="4204843" y="2760329"/>
            <a:ext cx="1143030"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スペシャルケア</a:t>
            </a:r>
          </a:p>
        </p:txBody>
      </p:sp>
      <p:sp>
        <p:nvSpPr>
          <p:cNvPr id="66" name="矢印: 五方向 65">
            <a:extLst>
              <a:ext uri="{FF2B5EF4-FFF2-40B4-BE49-F238E27FC236}">
                <a16:creationId xmlns:a16="http://schemas.microsoft.com/office/drawing/2014/main" id="{FAE97D76-316B-4C91-9C43-A01825CDA053}"/>
              </a:ext>
            </a:extLst>
          </p:cNvPr>
          <p:cNvSpPr/>
          <p:nvPr/>
        </p:nvSpPr>
        <p:spPr>
          <a:xfrm>
            <a:off x="8936223" y="2760329"/>
            <a:ext cx="1143030"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スペシャルケア</a:t>
            </a:r>
          </a:p>
        </p:txBody>
      </p:sp>
      <p:sp>
        <p:nvSpPr>
          <p:cNvPr id="69" name="テキスト ボックス 68">
            <a:extLst>
              <a:ext uri="{FF2B5EF4-FFF2-40B4-BE49-F238E27FC236}">
                <a16:creationId xmlns:a16="http://schemas.microsoft.com/office/drawing/2014/main" id="{5A7066DF-A5C7-4546-ABC9-9644B171C45D}"/>
              </a:ext>
            </a:extLst>
          </p:cNvPr>
          <p:cNvSpPr txBox="1"/>
          <p:nvPr/>
        </p:nvSpPr>
        <p:spPr>
          <a:xfrm>
            <a:off x="7580638" y="5558801"/>
            <a:ext cx="12034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ニュートリ</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センシャルズなど</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シリーズの中の</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美容液</a:t>
            </a:r>
          </a:p>
        </p:txBody>
      </p:sp>
      <p:sp>
        <p:nvSpPr>
          <p:cNvPr id="74" name="テキスト ボックス 73">
            <a:extLst>
              <a:ext uri="{FF2B5EF4-FFF2-40B4-BE49-F238E27FC236}">
                <a16:creationId xmlns:a16="http://schemas.microsoft.com/office/drawing/2014/main" id="{033C94AB-D867-464E-AA01-9545E5F27B91}"/>
              </a:ext>
            </a:extLst>
          </p:cNvPr>
          <p:cNvSpPr txBox="1"/>
          <p:nvPr/>
        </p:nvSpPr>
        <p:spPr>
          <a:xfrm>
            <a:off x="572809" y="204073"/>
            <a:ext cx="9644674"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kern="0" dirty="0">
                <a:solidFill>
                  <a:srgbClr val="7A66AB"/>
                </a:solidFill>
                <a:latin typeface="小塚ゴシック Pr6N L" panose="020B0200000000000000" pitchFamily="34" charset="-128"/>
                <a:ea typeface="小塚ゴシック Pr6N L" panose="020B0200000000000000" pitchFamily="34" charset="-128"/>
                <a:sym typeface="Helvetica Neue"/>
              </a:rPr>
              <a:t>美容液の</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アドバンス セラムと他のニュースキンの美容液を併用する際の使用順を教えてください。 </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75" name="テキスト ボックス 74">
            <a:extLst>
              <a:ext uri="{FF2B5EF4-FFF2-40B4-BE49-F238E27FC236}">
                <a16:creationId xmlns:a16="http://schemas.microsoft.com/office/drawing/2014/main" id="{8652ABEF-BC31-4FCA-B6B9-1935F57B2E7A}"/>
              </a:ext>
            </a:extLst>
          </p:cNvPr>
          <p:cNvSpPr txBox="1"/>
          <p:nvPr/>
        </p:nvSpPr>
        <p:spPr>
          <a:xfrm>
            <a:off x="8827909" y="5289592"/>
            <a:ext cx="110461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ニュースキン ビューティー</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 エッセンス </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デュオ</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p:txBody>
      </p:sp>
      <p:sp>
        <p:nvSpPr>
          <p:cNvPr id="54" name="矢印: 下 53">
            <a:extLst>
              <a:ext uri="{FF2B5EF4-FFF2-40B4-BE49-F238E27FC236}">
                <a16:creationId xmlns:a16="http://schemas.microsoft.com/office/drawing/2014/main" id="{D6426DC7-4009-45F7-A296-821A03558C86}"/>
              </a:ext>
            </a:extLst>
          </p:cNvPr>
          <p:cNvSpPr/>
          <p:nvPr/>
        </p:nvSpPr>
        <p:spPr>
          <a:xfrm rot="16200000">
            <a:off x="614361" y="5265381"/>
            <a:ext cx="338597" cy="326469"/>
          </a:xfrm>
          <a:prstGeom prst="downArrow">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571589F9-EEFB-4A88-9FA9-AB09D31B3D85}"/>
              </a:ext>
            </a:extLst>
          </p:cNvPr>
          <p:cNvSpPr txBox="1"/>
          <p:nvPr/>
        </p:nvSpPr>
        <p:spPr>
          <a:xfrm>
            <a:off x="6332963" y="5247240"/>
            <a:ext cx="109860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genLOC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フューチャー セラム</a:t>
            </a:r>
            <a:endParaRPr lang="ja-JP" altLang="en-US" sz="1000" dirty="0"/>
          </a:p>
        </p:txBody>
      </p:sp>
      <p:sp>
        <p:nvSpPr>
          <p:cNvPr id="58" name="矢印: 下 57">
            <a:extLst>
              <a:ext uri="{FF2B5EF4-FFF2-40B4-BE49-F238E27FC236}">
                <a16:creationId xmlns:a16="http://schemas.microsoft.com/office/drawing/2014/main" id="{D8B63CA3-8E42-4CE6-B161-7D4066CEF623}"/>
              </a:ext>
            </a:extLst>
          </p:cNvPr>
          <p:cNvSpPr/>
          <p:nvPr/>
        </p:nvSpPr>
        <p:spPr>
          <a:xfrm rot="16200000">
            <a:off x="6082042"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9736B186-CE4E-40AA-B6F5-002381273247}"/>
              </a:ext>
            </a:extLst>
          </p:cNvPr>
          <p:cNvSpPr txBox="1"/>
          <p:nvPr/>
        </p:nvSpPr>
        <p:spPr>
          <a:xfrm>
            <a:off x="10360424" y="3035740"/>
            <a:ext cx="9968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ジェル</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クリーム</a:t>
            </a:r>
          </a:p>
        </p:txBody>
      </p:sp>
      <p:pic>
        <p:nvPicPr>
          <p:cNvPr id="77" name="図 76">
            <a:extLst>
              <a:ext uri="{FF2B5EF4-FFF2-40B4-BE49-F238E27FC236}">
                <a16:creationId xmlns:a16="http://schemas.microsoft.com/office/drawing/2014/main" id="{4D5096DB-A4F3-4BE9-9DB5-EA38391BAB16}"/>
              </a:ext>
            </a:extLst>
          </p:cNvPr>
          <p:cNvPicPr>
            <a:picLocks noChangeAspect="1"/>
          </p:cNvPicPr>
          <p:nvPr/>
        </p:nvPicPr>
        <p:blipFill>
          <a:blip r:embed="rId12"/>
          <a:stretch>
            <a:fillRect/>
          </a:stretch>
        </p:blipFill>
        <p:spPr>
          <a:xfrm>
            <a:off x="10731979" y="2309696"/>
            <a:ext cx="439281" cy="437169"/>
          </a:xfrm>
          <a:prstGeom prst="rect">
            <a:avLst/>
          </a:prstGeom>
        </p:spPr>
      </p:pic>
      <p:pic>
        <p:nvPicPr>
          <p:cNvPr id="78" name="図 77">
            <a:extLst>
              <a:ext uri="{FF2B5EF4-FFF2-40B4-BE49-F238E27FC236}">
                <a16:creationId xmlns:a16="http://schemas.microsoft.com/office/drawing/2014/main" id="{F1CE07B6-F282-414A-A4DA-F8AEAB645D2F}"/>
              </a:ext>
            </a:extLst>
          </p:cNvPr>
          <p:cNvPicPr>
            <a:picLocks noChangeAspect="1"/>
          </p:cNvPicPr>
          <p:nvPr/>
        </p:nvPicPr>
        <p:blipFill>
          <a:blip r:embed="rId13"/>
          <a:stretch>
            <a:fillRect/>
          </a:stretch>
        </p:blipFill>
        <p:spPr>
          <a:xfrm>
            <a:off x="11427711" y="1992192"/>
            <a:ext cx="325237" cy="756070"/>
          </a:xfrm>
          <a:prstGeom prst="rect">
            <a:avLst/>
          </a:prstGeom>
        </p:spPr>
      </p:pic>
      <p:pic>
        <p:nvPicPr>
          <p:cNvPr id="79" name="図 78">
            <a:extLst>
              <a:ext uri="{FF2B5EF4-FFF2-40B4-BE49-F238E27FC236}">
                <a16:creationId xmlns:a16="http://schemas.microsoft.com/office/drawing/2014/main" id="{B78C7727-B79D-4558-8D6E-424475E621DA}"/>
              </a:ext>
            </a:extLst>
          </p:cNvPr>
          <p:cNvPicPr>
            <a:picLocks noChangeAspect="1"/>
          </p:cNvPicPr>
          <p:nvPr/>
        </p:nvPicPr>
        <p:blipFill>
          <a:blip r:embed="rId14"/>
          <a:stretch>
            <a:fillRect/>
          </a:stretch>
        </p:blipFill>
        <p:spPr>
          <a:xfrm>
            <a:off x="10383122" y="2322211"/>
            <a:ext cx="416050" cy="420274"/>
          </a:xfrm>
          <a:prstGeom prst="rect">
            <a:avLst/>
          </a:prstGeom>
        </p:spPr>
      </p:pic>
      <p:sp>
        <p:nvSpPr>
          <p:cNvPr id="80" name="テキスト ボックス 79">
            <a:extLst>
              <a:ext uri="{FF2B5EF4-FFF2-40B4-BE49-F238E27FC236}">
                <a16:creationId xmlns:a16="http://schemas.microsoft.com/office/drawing/2014/main" id="{6C62206F-83A5-4B35-A9B1-3CE4B80696E5}"/>
              </a:ext>
            </a:extLst>
          </p:cNvPr>
          <p:cNvSpPr txBox="1"/>
          <p:nvPr/>
        </p:nvSpPr>
        <p:spPr>
          <a:xfrm>
            <a:off x="11258335" y="3069970"/>
            <a:ext cx="952866" cy="5001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乳液</a:t>
            </a:r>
            <a:endParaRPr lang="en-US" altLang="ja-JP" sz="16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SPF</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付き</a:t>
            </a:r>
            <a:endParaRPr kumimoji="1" lang="en-US" altLang="ja-JP"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88" name="テキスト ボックス 87">
            <a:extLst>
              <a:ext uri="{FF2B5EF4-FFF2-40B4-BE49-F238E27FC236}">
                <a16:creationId xmlns:a16="http://schemas.microsoft.com/office/drawing/2014/main" id="{1DD16C6E-3590-4A0F-A8E9-EA51A14AC392}"/>
              </a:ext>
            </a:extLst>
          </p:cNvPr>
          <p:cNvSpPr txBox="1"/>
          <p:nvPr/>
        </p:nvSpPr>
        <p:spPr>
          <a:xfrm>
            <a:off x="92057" y="4585998"/>
            <a:ext cx="511265" cy="1723549"/>
          </a:xfrm>
          <a:prstGeom prst="rect">
            <a:avLst/>
          </a:prstGeom>
          <a:solidFill>
            <a:srgbClr val="6AC6C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solidFill>
                <a:latin typeface="游ゴシック" panose="020B0400000000000000" pitchFamily="50" charset="-128"/>
                <a:ea typeface="游ゴシック" panose="020B0400000000000000" pitchFamily="50" charset="-128"/>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solidFill>
                <a:latin typeface="游ゴシック" panose="020B0400000000000000" pitchFamily="50" charset="-128"/>
                <a:ea typeface="游ゴシック" panose="020B0400000000000000" pitchFamily="50" charset="-128"/>
              </a:rPr>
              <a:t>LOC</a:t>
            </a:r>
            <a:endParaRPr kumimoji="1" lang="en-US" altLang="ja-JP" sz="1200" b="0" i="0" u="none" strike="noStrike" kern="1200" cap="none" spc="0" normalizeH="0" baseline="0" noProof="0" dirty="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美容液</a:t>
            </a:r>
          </a:p>
        </p:txBody>
      </p:sp>
      <p:pic>
        <p:nvPicPr>
          <p:cNvPr id="57" name="図 56" descr="紙コップに描かれている&#10;&#10;自動的に生成された説明">
            <a:extLst>
              <a:ext uri="{FF2B5EF4-FFF2-40B4-BE49-F238E27FC236}">
                <a16:creationId xmlns:a16="http://schemas.microsoft.com/office/drawing/2014/main" id="{404AF1AE-3488-459B-9CD3-99CADF9A0C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921" t="5689" r="25744" b="9743"/>
          <a:stretch/>
        </p:blipFill>
        <p:spPr>
          <a:xfrm>
            <a:off x="4362714" y="1963792"/>
            <a:ext cx="303340" cy="796091"/>
          </a:xfrm>
          <a:prstGeom prst="rect">
            <a:avLst/>
          </a:prstGeom>
        </p:spPr>
      </p:pic>
      <p:pic>
        <p:nvPicPr>
          <p:cNvPr id="60" name="図 59" descr="黒い背景に白い文字がある&#10;&#10;中程度の精度で自動的に生成された説明">
            <a:extLst>
              <a:ext uri="{FF2B5EF4-FFF2-40B4-BE49-F238E27FC236}">
                <a16:creationId xmlns:a16="http://schemas.microsoft.com/office/drawing/2014/main" id="{AE5B37B4-3A2D-4D12-A160-184081A3CA2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641" t="8718" r="35755" b="7351"/>
          <a:stretch/>
        </p:blipFill>
        <p:spPr>
          <a:xfrm>
            <a:off x="7535859" y="1794252"/>
            <a:ext cx="216945" cy="954862"/>
          </a:xfrm>
          <a:prstGeom prst="rect">
            <a:avLst/>
          </a:prstGeom>
        </p:spPr>
      </p:pic>
      <p:pic>
        <p:nvPicPr>
          <p:cNvPr id="61" name="図 60" descr="ダイアグラム が含まれている画像&#10;&#10;自動的に生成された説明">
            <a:extLst>
              <a:ext uri="{FF2B5EF4-FFF2-40B4-BE49-F238E27FC236}">
                <a16:creationId xmlns:a16="http://schemas.microsoft.com/office/drawing/2014/main" id="{D54ED1A7-2A0A-4CCC-9461-FE3D7F3DE38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599" t="5687" r="10186" b="9060"/>
          <a:stretch/>
        </p:blipFill>
        <p:spPr>
          <a:xfrm>
            <a:off x="8924048" y="1822568"/>
            <a:ext cx="699674" cy="926546"/>
          </a:xfrm>
          <a:prstGeom prst="rect">
            <a:avLst/>
          </a:prstGeom>
        </p:spPr>
      </p:pic>
      <p:pic>
        <p:nvPicPr>
          <p:cNvPr id="68" name="図 67" descr="黒い背景に白い文字がある&#10;&#10;中程度の精度で自動的に生成された説明">
            <a:extLst>
              <a:ext uri="{FF2B5EF4-FFF2-40B4-BE49-F238E27FC236}">
                <a16:creationId xmlns:a16="http://schemas.microsoft.com/office/drawing/2014/main" id="{9D506A8E-6B3B-4E66-81D0-A9E01FE4579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5641" t="8718" r="35755" b="7351"/>
          <a:stretch/>
        </p:blipFill>
        <p:spPr>
          <a:xfrm>
            <a:off x="8108606" y="4873823"/>
            <a:ext cx="167461" cy="737063"/>
          </a:xfrm>
          <a:prstGeom prst="rect">
            <a:avLst/>
          </a:prstGeom>
        </p:spPr>
      </p:pic>
      <p:pic>
        <p:nvPicPr>
          <p:cNvPr id="20" name="Picture 2" descr="危険・注意警告マークのシルエット | 無料のAi・PNG白黒シルエットイラスト">
            <a:extLst>
              <a:ext uri="{FF2B5EF4-FFF2-40B4-BE49-F238E27FC236}">
                <a16:creationId xmlns:a16="http://schemas.microsoft.com/office/drawing/2014/main" id="{E9BD4A7D-6C54-4463-8332-11E5E2376F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5590888" y="4873823"/>
            <a:ext cx="356477" cy="356477"/>
          </a:xfrm>
          <a:prstGeom prst="rect">
            <a:avLst/>
          </a:prstGeom>
          <a:noFill/>
          <a:extLst>
            <a:ext uri="{909E8E84-426E-40DD-AFC4-6F175D3DCCD1}">
              <a14:hiddenFill xmlns:a14="http://schemas.microsoft.com/office/drawing/2010/main">
                <a:solidFill>
                  <a:srgbClr val="FFFFFF"/>
                </a:solidFill>
              </a14:hiddenFill>
            </a:ext>
          </a:extLst>
        </p:spPr>
      </p:pic>
      <p:sp>
        <p:nvSpPr>
          <p:cNvPr id="63" name="正方形/長方形 62">
            <a:extLst>
              <a:ext uri="{FF2B5EF4-FFF2-40B4-BE49-F238E27FC236}">
                <a16:creationId xmlns:a16="http://schemas.microsoft.com/office/drawing/2014/main" id="{943DF48B-A71A-455D-B15B-1E232BE7DBFD}"/>
              </a:ext>
            </a:extLst>
          </p:cNvPr>
          <p:cNvSpPr/>
          <p:nvPr/>
        </p:nvSpPr>
        <p:spPr>
          <a:xfrm>
            <a:off x="10042259" y="4141597"/>
            <a:ext cx="1718218" cy="232588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二等辺三角形 63">
            <a:extLst>
              <a:ext uri="{FF2B5EF4-FFF2-40B4-BE49-F238E27FC236}">
                <a16:creationId xmlns:a16="http://schemas.microsoft.com/office/drawing/2014/main" id="{9DE81269-E0F2-4850-A8DC-6FC63E04690C}"/>
              </a:ext>
            </a:extLst>
          </p:cNvPr>
          <p:cNvSpPr/>
          <p:nvPr/>
        </p:nvSpPr>
        <p:spPr>
          <a:xfrm>
            <a:off x="10024190" y="3722806"/>
            <a:ext cx="535344" cy="43724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正方形/長方形 66">
            <a:extLst>
              <a:ext uri="{FF2B5EF4-FFF2-40B4-BE49-F238E27FC236}">
                <a16:creationId xmlns:a16="http://schemas.microsoft.com/office/drawing/2014/main" id="{35C5B42B-D5E0-41EF-B6C1-4FF19E16D12E}"/>
              </a:ext>
            </a:extLst>
          </p:cNvPr>
          <p:cNvSpPr/>
          <p:nvPr/>
        </p:nvSpPr>
        <p:spPr>
          <a:xfrm>
            <a:off x="10190432" y="4326600"/>
            <a:ext cx="1423676" cy="2026329"/>
          </a:xfrm>
          <a:prstGeom prst="rect">
            <a:avLst/>
          </a:prstGeom>
          <a:solidFill>
            <a:schemeClr val="bg1"/>
          </a:solidFill>
          <a:ln w="28575">
            <a:solidFill>
              <a:srgbClr val="7A6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正方形/長方形 69">
            <a:extLst>
              <a:ext uri="{FF2B5EF4-FFF2-40B4-BE49-F238E27FC236}">
                <a16:creationId xmlns:a16="http://schemas.microsoft.com/office/drawing/2014/main" id="{36DFB0A7-5D9D-4A58-A40F-ED3C067B9DFC}"/>
              </a:ext>
            </a:extLst>
          </p:cNvPr>
          <p:cNvSpPr/>
          <p:nvPr/>
        </p:nvSpPr>
        <p:spPr>
          <a:xfrm>
            <a:off x="10175904" y="4284040"/>
            <a:ext cx="1470102" cy="275728"/>
          </a:xfrm>
          <a:prstGeom prst="rect">
            <a:avLst/>
          </a:prstGeom>
          <a:solidFill>
            <a:srgbClr val="7A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全顔用美容液</a:t>
            </a:r>
          </a:p>
        </p:txBody>
      </p:sp>
      <p:sp>
        <p:nvSpPr>
          <p:cNvPr id="18" name="テキスト ボックス 17">
            <a:extLst>
              <a:ext uri="{FF2B5EF4-FFF2-40B4-BE49-F238E27FC236}">
                <a16:creationId xmlns:a16="http://schemas.microsoft.com/office/drawing/2014/main" id="{F445296B-D3E7-4C6F-84E5-0C1707F69502}"/>
              </a:ext>
            </a:extLst>
          </p:cNvPr>
          <p:cNvSpPr txBox="1"/>
          <p:nvPr/>
        </p:nvSpPr>
        <p:spPr>
          <a:xfrm>
            <a:off x="10398642" y="5040533"/>
            <a:ext cx="89502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フェイス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エッセンス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プラス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3307604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128330"/>
            <a:ext cx="10415895"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セルトレックス オールウェイズ ライト（アドバンス マスク）は以前</a:t>
            </a:r>
            <a:r>
              <a:rPr kumimoji="0" lang="ja-JP" altLang="en-US" sz="2800" kern="0" dirty="0">
                <a:solidFill>
                  <a:srgbClr val="7A66AB"/>
                </a:solidFill>
                <a:latin typeface="小塚ゴシック Pr6N L" panose="020B0200000000000000" pitchFamily="34" charset="-128"/>
                <a:ea typeface="小塚ゴシック Pr6N L" panose="020B0200000000000000" pitchFamily="34" charset="-128"/>
                <a:sym typeface="Helvetica Neue"/>
              </a:rPr>
              <a:t>販売</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していたモイスチャーライジング マスクと比べてどういった点が異なりますか？ </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72809" y="2181161"/>
            <a:ext cx="1892989"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endParaRPr kumimoji="1" lang="en-US" altLang="ja-JP" sz="2800" b="0" kern="1200">
              <a:solidFill>
                <a:srgbClr val="1C2245"/>
              </a:solidFill>
              <a:latin typeface="小塚ゴシック Pr6N L" panose="020B0200000000000000" pitchFamily="34" charset="-128"/>
              <a:ea typeface="小塚ゴシック Pr6N L" panose="020B0200000000000000" pitchFamily="34" charset="-128"/>
              <a:cs typeface="+mn-cs"/>
            </a:endParaRPr>
          </a:p>
        </p:txBody>
      </p:sp>
      <p:sp>
        <p:nvSpPr>
          <p:cNvPr id="15" name="テキスト ボックス 14">
            <a:extLst>
              <a:ext uri="{FF2B5EF4-FFF2-40B4-BE49-F238E27FC236}">
                <a16:creationId xmlns:a16="http://schemas.microsoft.com/office/drawing/2014/main" id="{F01BEC4F-5001-467C-8ED0-4B90CAE866CD}"/>
              </a:ext>
            </a:extLst>
          </p:cNvPr>
          <p:cNvSpPr txBox="1"/>
          <p:nvPr/>
        </p:nvSpPr>
        <p:spPr>
          <a:xfrm>
            <a:off x="7551762" y="6614254"/>
            <a:ext cx="4511887"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3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pic>
        <p:nvPicPr>
          <p:cNvPr id="8" name="図 7">
            <a:extLst>
              <a:ext uri="{FF2B5EF4-FFF2-40B4-BE49-F238E27FC236}">
                <a16:creationId xmlns:a16="http://schemas.microsoft.com/office/drawing/2014/main" id="{A54876D2-6992-4730-AB28-6DD0250CE591}"/>
              </a:ext>
            </a:extLst>
          </p:cNvPr>
          <p:cNvPicPr>
            <a:picLocks noChangeAspect="1"/>
          </p:cNvPicPr>
          <p:nvPr/>
        </p:nvPicPr>
        <p:blipFill rotWithShape="1">
          <a:blip r:embed="rId3"/>
          <a:srcRect b="43242"/>
          <a:stretch/>
        </p:blipFill>
        <p:spPr>
          <a:xfrm>
            <a:off x="2384294" y="2449071"/>
            <a:ext cx="7653558" cy="2490891"/>
          </a:xfrm>
          <a:prstGeom prst="rect">
            <a:avLst/>
          </a:prstGeom>
        </p:spPr>
      </p:pic>
      <p:sp>
        <p:nvSpPr>
          <p:cNvPr id="10" name="テキスト ボックス 9">
            <a:extLst>
              <a:ext uri="{FF2B5EF4-FFF2-40B4-BE49-F238E27FC236}">
                <a16:creationId xmlns:a16="http://schemas.microsoft.com/office/drawing/2014/main" id="{D6193920-6325-41D3-B4E5-47A2ADE6177A}"/>
              </a:ext>
            </a:extLst>
          </p:cNvPr>
          <p:cNvSpPr txBox="1"/>
          <p:nvPr/>
        </p:nvSpPr>
        <p:spPr>
          <a:xfrm>
            <a:off x="8257150" y="4343878"/>
            <a:ext cx="2122983" cy="179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500" b="1" i="0" u="none" strike="noStrike" cap="none" spc="0" normalizeH="0" baseline="0" dirty="0">
                <a:ln>
                  <a:noFill/>
                </a:ln>
                <a:solidFill>
                  <a:srgbClr val="000000"/>
                </a:solidFill>
                <a:effectLst/>
                <a:uFillTx/>
                <a:latin typeface="Helvetica Neue"/>
                <a:ea typeface="Helvetica Neue"/>
                <a:cs typeface="Helvetica Neue"/>
                <a:sym typeface="Helvetica Neue"/>
              </a:rPr>
              <a:t>※</a:t>
            </a:r>
            <a:r>
              <a:rPr kumimoji="0" lang="ja-JP" altLang="en-US" sz="500" b="1" i="0" u="none" strike="noStrike" cap="none" spc="0" normalizeH="0" baseline="0" dirty="0">
                <a:ln>
                  <a:noFill/>
                </a:ln>
                <a:solidFill>
                  <a:srgbClr val="000000"/>
                </a:solidFill>
                <a:effectLst/>
                <a:uFillTx/>
                <a:latin typeface="Helvetica Neue"/>
                <a:ea typeface="Helvetica Neue"/>
                <a:cs typeface="Helvetica Neue"/>
                <a:sym typeface="Helvetica Neue"/>
              </a:rPr>
              <a:t>パッケージはグローバル製品のものになります。</a:t>
            </a:r>
          </a:p>
        </p:txBody>
      </p:sp>
      <p:pic>
        <p:nvPicPr>
          <p:cNvPr id="11" name="図 10">
            <a:extLst>
              <a:ext uri="{FF2B5EF4-FFF2-40B4-BE49-F238E27FC236}">
                <a16:creationId xmlns:a16="http://schemas.microsoft.com/office/drawing/2014/main" id="{94F2D05B-DC0C-471E-B910-0C6B67FE59B4}"/>
              </a:ext>
            </a:extLst>
          </p:cNvPr>
          <p:cNvPicPr>
            <a:picLocks noChangeAspect="1"/>
          </p:cNvPicPr>
          <p:nvPr/>
        </p:nvPicPr>
        <p:blipFill rotWithShape="1">
          <a:blip r:embed="rId3"/>
          <a:srcRect t="67854"/>
          <a:stretch/>
        </p:blipFill>
        <p:spPr>
          <a:xfrm>
            <a:off x="2384294" y="4869769"/>
            <a:ext cx="7653558" cy="1410801"/>
          </a:xfrm>
          <a:prstGeom prst="rect">
            <a:avLst/>
          </a:prstGeom>
        </p:spPr>
      </p:pic>
    </p:spTree>
    <p:extLst>
      <p:ext uri="{BB962C8B-B14F-4D97-AF65-F5344CB8AC3E}">
        <p14:creationId xmlns:p14="http://schemas.microsoft.com/office/powerpoint/2010/main" val="9471318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39618" y="447753"/>
            <a:ext cx="10857726"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2800" b="0">
                <a:solidFill>
                  <a:srgbClr val="7A66AB"/>
                </a:solidFill>
                <a:latin typeface="小塚ゴシック Pr6N L" panose="020B0200000000000000" pitchFamily="34" charset="-128"/>
                <a:ea typeface="小塚ゴシック Pr6N L" panose="020B0200000000000000" pitchFamily="34" charset="-128"/>
              </a:rPr>
              <a:t>９つの製品の中での使用感別のお手入れステップを教えてください。</a:t>
            </a:r>
            <a:endParaRPr kumimoji="1" lang="ja-JP" altLang="en-US" sz="28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p:txBody>
      </p:sp>
      <p:sp>
        <p:nvSpPr>
          <p:cNvPr id="30" name="テキスト ボックス 29">
            <a:extLst>
              <a:ext uri="{FF2B5EF4-FFF2-40B4-BE49-F238E27FC236}">
                <a16:creationId xmlns:a16="http://schemas.microsoft.com/office/drawing/2014/main" id="{6028D076-5704-4D89-9A35-F62C82702FDD}"/>
              </a:ext>
            </a:extLst>
          </p:cNvPr>
          <p:cNvSpPr txBox="1"/>
          <p:nvPr/>
        </p:nvSpPr>
        <p:spPr>
          <a:xfrm>
            <a:off x="539618" y="1735285"/>
            <a:ext cx="2227693"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2800" b="0" i="0" u="none" strike="noStrike" kern="0" cap="none" spc="0" normalizeH="0" baseline="0" noProof="0">
              <a:ln>
                <a:noFill/>
              </a:ln>
              <a:solidFill>
                <a:srgbClr val="000000">
                  <a:lumMod val="50000"/>
                  <a:lumOff val="50000"/>
                </a:srgbClr>
              </a:solidFill>
              <a:effectLst/>
              <a:uLnTx/>
              <a:uFillTx/>
              <a:latin typeface="小塚ゴシック Pr6N L" panose="020B0200000000000000" pitchFamily="34" charset="-128"/>
              <a:ea typeface="小塚ゴシック Pro R" panose="020B0400000000000000"/>
              <a:sym typeface="Helvetica Neue"/>
            </a:endParaRPr>
          </a:p>
        </p:txBody>
      </p:sp>
      <p:sp>
        <p:nvSpPr>
          <p:cNvPr id="7" name="テキスト ボックス 6">
            <a:extLst>
              <a:ext uri="{FF2B5EF4-FFF2-40B4-BE49-F238E27FC236}">
                <a16:creationId xmlns:a16="http://schemas.microsoft.com/office/drawing/2014/main" id="{46456CEA-BB3C-4F0B-B97C-8FE1C0A99534}"/>
              </a:ext>
            </a:extLst>
          </p:cNvPr>
          <p:cNvSpPr txBox="1"/>
          <p:nvPr/>
        </p:nvSpPr>
        <p:spPr>
          <a:xfrm>
            <a:off x="10324969" y="5355666"/>
            <a:ext cx="1181231" cy="300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34671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chemeClr val="tx1"/>
                </a:solidFill>
                <a:effectLst/>
                <a:uLnTx/>
                <a:uFillTx/>
                <a:latin typeface="Helvetica Neue"/>
                <a:ea typeface="小塚ゴシック Pro R" panose="020B0400000000000000"/>
                <a:sym typeface="Helvetica Neue"/>
              </a:rPr>
              <a:t>紫外線・ブルーライトが気になる時に</a:t>
            </a:r>
          </a:p>
        </p:txBody>
      </p:sp>
      <p:sp>
        <p:nvSpPr>
          <p:cNvPr id="2" name="テキスト ボックス 1">
            <a:extLst>
              <a:ext uri="{FF2B5EF4-FFF2-40B4-BE49-F238E27FC236}">
                <a16:creationId xmlns:a16="http://schemas.microsoft.com/office/drawing/2014/main" id="{77244A36-7B31-46EE-AE12-2AC35B399CCD}"/>
              </a:ext>
            </a:extLst>
          </p:cNvPr>
          <p:cNvSpPr txBox="1"/>
          <p:nvPr/>
        </p:nvSpPr>
        <p:spPr>
          <a:xfrm>
            <a:off x="8217243" y="156536"/>
            <a:ext cx="108739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0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5" name="図 4">
            <a:extLst>
              <a:ext uri="{FF2B5EF4-FFF2-40B4-BE49-F238E27FC236}">
                <a16:creationId xmlns:a16="http://schemas.microsoft.com/office/drawing/2014/main" id="{4473BDDC-6407-438D-82BD-55EC5DF9FF5C}"/>
              </a:ext>
            </a:extLst>
          </p:cNvPr>
          <p:cNvPicPr>
            <a:picLocks noChangeAspect="1"/>
          </p:cNvPicPr>
          <p:nvPr/>
        </p:nvPicPr>
        <p:blipFill>
          <a:blip r:embed="rId3"/>
          <a:stretch>
            <a:fillRect/>
          </a:stretch>
        </p:blipFill>
        <p:spPr>
          <a:xfrm>
            <a:off x="9123637" y="5956451"/>
            <a:ext cx="526990" cy="180285"/>
          </a:xfrm>
          <a:prstGeom prst="rect">
            <a:avLst/>
          </a:prstGeom>
        </p:spPr>
      </p:pic>
      <p:sp>
        <p:nvSpPr>
          <p:cNvPr id="9" name="テキスト ボックス 8">
            <a:extLst>
              <a:ext uri="{FF2B5EF4-FFF2-40B4-BE49-F238E27FC236}">
                <a16:creationId xmlns:a16="http://schemas.microsoft.com/office/drawing/2014/main" id="{CE3CA050-7861-489C-A3D2-44A2937D2B75}"/>
              </a:ext>
            </a:extLst>
          </p:cNvPr>
          <p:cNvSpPr txBox="1"/>
          <p:nvPr/>
        </p:nvSpPr>
        <p:spPr>
          <a:xfrm>
            <a:off x="9205568" y="5953891"/>
            <a:ext cx="1181231"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defTabSz="34671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chemeClr val="tx1"/>
                </a:solidFill>
                <a:effectLst/>
                <a:uLnTx/>
                <a:uFillTx/>
                <a:latin typeface="Helvetica Neue"/>
                <a:ea typeface="小塚ゴシック Pro R" panose="020B0400000000000000"/>
                <a:sym typeface="Helvetica Neue"/>
              </a:rPr>
              <a:t>ジェル</a:t>
            </a:r>
          </a:p>
        </p:txBody>
      </p:sp>
      <p:pic>
        <p:nvPicPr>
          <p:cNvPr id="8" name="図 7">
            <a:extLst>
              <a:ext uri="{FF2B5EF4-FFF2-40B4-BE49-F238E27FC236}">
                <a16:creationId xmlns:a16="http://schemas.microsoft.com/office/drawing/2014/main" id="{E791ACFC-EB23-4BAC-9C65-97BA68BD7F22}"/>
              </a:ext>
            </a:extLst>
          </p:cNvPr>
          <p:cNvPicPr>
            <a:picLocks noChangeAspect="1"/>
          </p:cNvPicPr>
          <p:nvPr/>
        </p:nvPicPr>
        <p:blipFill>
          <a:blip r:embed="rId4"/>
          <a:stretch>
            <a:fillRect/>
          </a:stretch>
        </p:blipFill>
        <p:spPr>
          <a:xfrm>
            <a:off x="387350" y="2475003"/>
            <a:ext cx="11512550" cy="4215946"/>
          </a:xfrm>
          <a:prstGeom prst="rect">
            <a:avLst/>
          </a:prstGeom>
        </p:spPr>
      </p:pic>
    </p:spTree>
    <p:extLst>
      <p:ext uri="{BB962C8B-B14F-4D97-AF65-F5344CB8AC3E}">
        <p14:creationId xmlns:p14="http://schemas.microsoft.com/office/powerpoint/2010/main" val="32480873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5">
            <a:extLst>
              <a:ext uri="{FF2B5EF4-FFF2-40B4-BE49-F238E27FC236}">
                <a16:creationId xmlns:a16="http://schemas.microsoft.com/office/drawing/2014/main" id="{74DD76BA-F92D-402E-B1BA-7BACF131476A}"/>
              </a:ext>
            </a:extLst>
          </p:cNvPr>
          <p:cNvSpPr/>
          <p:nvPr/>
        </p:nvSpPr>
        <p:spPr>
          <a:xfrm>
            <a:off x="0" y="0"/>
            <a:ext cx="12191999" cy="6841189"/>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6710" rtl="0" eaLnBrk="1" fontAlgn="auto" latinLnBrk="0" hangingPunct="0">
              <a:lnSpc>
                <a:spcPct val="100000"/>
              </a:lnSpc>
              <a:spcBef>
                <a:spcPts val="0"/>
              </a:spcBef>
              <a:spcAft>
                <a:spcPts val="0"/>
              </a:spcAft>
              <a:buClrTx/>
              <a:buSzTx/>
              <a:buFontTx/>
              <a:buNone/>
              <a:tabLst/>
              <a:defRPr/>
            </a:pPr>
            <a:endParaRPr kumimoji="0" lang="en-US" sz="1260" b="1" i="0" u="none" strike="noStrike" kern="0" cap="none" spc="0" normalizeH="0" baseline="0" noProof="0">
              <a:ln>
                <a:noFill/>
              </a:ln>
              <a:solidFill>
                <a:srgbClr val="FFFFFF"/>
              </a:solidFill>
              <a:effectLst/>
              <a:uLnTx/>
              <a:uFillTx/>
              <a:latin typeface="Helvetica Neue Medium"/>
              <a:sym typeface="Helvetica Neue"/>
            </a:endParaRPr>
          </a:p>
        </p:txBody>
      </p:sp>
      <p:pic>
        <p:nvPicPr>
          <p:cNvPr id="127" name="Nutricnetials BSC logo.pdf" descr="Nutricnetials BSC logo.pdf"/>
          <p:cNvPicPr>
            <a:picLocks noChangeAspect="1"/>
          </p:cNvPicPr>
          <p:nvPr/>
        </p:nvPicPr>
        <p:blipFill>
          <a:blip r:embed="rId3"/>
          <a:stretch>
            <a:fillRect/>
          </a:stretch>
        </p:blipFill>
        <p:spPr>
          <a:xfrm>
            <a:off x="4853757" y="1363523"/>
            <a:ext cx="2461908" cy="1902383"/>
          </a:xfrm>
          <a:prstGeom prst="rect">
            <a:avLst/>
          </a:prstGeom>
          <a:ln w="12700">
            <a:miter lim="400000"/>
          </a:ln>
        </p:spPr>
      </p:pic>
      <p:pic>
        <p:nvPicPr>
          <p:cNvPr id="128" name="Image" descr="Image"/>
          <p:cNvPicPr>
            <a:picLocks noChangeAspect="1"/>
          </p:cNvPicPr>
          <p:nvPr/>
        </p:nvPicPr>
        <p:blipFill rotWithShape="1">
          <a:blip r:embed="rId4"/>
          <a:srcRect l="6791" b="17373"/>
          <a:stretch/>
        </p:blipFill>
        <p:spPr>
          <a:xfrm>
            <a:off x="0" y="3752391"/>
            <a:ext cx="4039128" cy="3105609"/>
          </a:xfrm>
          <a:prstGeom prst="rect">
            <a:avLst/>
          </a:prstGeom>
          <a:ln w="12700">
            <a:miter lim="400000"/>
          </a:ln>
        </p:spPr>
      </p:pic>
      <p:pic>
        <p:nvPicPr>
          <p:cNvPr id="129" name="Image" descr="Image"/>
          <p:cNvPicPr>
            <a:picLocks noChangeAspect="1"/>
          </p:cNvPicPr>
          <p:nvPr/>
        </p:nvPicPr>
        <p:blipFill>
          <a:blip r:embed="rId5"/>
          <a:stretch>
            <a:fillRect/>
          </a:stretch>
        </p:blipFill>
        <p:spPr>
          <a:xfrm>
            <a:off x="9027691" y="3429000"/>
            <a:ext cx="3164309" cy="3412189"/>
          </a:xfrm>
          <a:prstGeom prst="rect">
            <a:avLst/>
          </a:prstGeom>
          <a:ln w="12700">
            <a:miter lim="400000"/>
          </a:ln>
        </p:spPr>
      </p:pic>
      <p:pic>
        <p:nvPicPr>
          <p:cNvPr id="130" name="Image" descr="Image"/>
          <p:cNvPicPr>
            <a:picLocks noChangeAspect="1"/>
          </p:cNvPicPr>
          <p:nvPr/>
        </p:nvPicPr>
        <p:blipFill>
          <a:blip r:embed="rId6"/>
          <a:stretch>
            <a:fillRect/>
          </a:stretch>
        </p:blipFill>
        <p:spPr>
          <a:xfrm>
            <a:off x="5488870" y="5330793"/>
            <a:ext cx="1191683" cy="994895"/>
          </a:xfrm>
          <a:prstGeom prst="rect">
            <a:avLst/>
          </a:prstGeom>
          <a:ln w="12700">
            <a:miter lim="400000"/>
          </a:ln>
        </p:spPr>
      </p:pic>
      <p:sp>
        <p:nvSpPr>
          <p:cNvPr id="9" name="タイトル 1">
            <a:extLst>
              <a:ext uri="{FF2B5EF4-FFF2-40B4-BE49-F238E27FC236}">
                <a16:creationId xmlns:a16="http://schemas.microsoft.com/office/drawing/2014/main" id="{A3EC49A2-7A71-418C-8A99-D1C7F89B45A5}"/>
              </a:ext>
            </a:extLst>
          </p:cNvPr>
          <p:cNvSpPr txBox="1">
            <a:spLocks/>
          </p:cNvSpPr>
          <p:nvPr/>
        </p:nvSpPr>
        <p:spPr>
          <a:xfrm>
            <a:off x="3450368" y="3047555"/>
            <a:ext cx="5291264" cy="81755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ctr" defTabSz="825500" rtl="0" eaLnBrk="1" fontAlgn="auto" latinLnBrk="0" hangingPunct="1">
              <a:lnSpc>
                <a:spcPct val="150000"/>
              </a:lnSpc>
              <a:spcBef>
                <a:spcPts val="0"/>
              </a:spcBef>
              <a:spcAft>
                <a:spcPts val="0"/>
              </a:spcAft>
              <a:buClrTx/>
              <a:buSzTx/>
              <a:buFontTx/>
              <a:buNone/>
              <a:tabLst/>
              <a:defRPr/>
            </a:pPr>
            <a:r>
              <a:rPr kumimoji="1" lang="ja-JP" altLang="en-US" sz="32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endParaRPr kumimoji="1" lang="en-US" altLang="ja-JP" sz="32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ctr" defTabSz="825500" rtl="0" eaLnBrk="1" fontAlgn="auto" latinLnBrk="0" hangingPunct="1">
              <a:lnSpc>
                <a:spcPct val="150000"/>
              </a:lnSpc>
              <a:spcBef>
                <a:spcPts val="0"/>
              </a:spcBef>
              <a:spcAft>
                <a:spcPts val="0"/>
              </a:spcAft>
              <a:buClrTx/>
              <a:buSzTx/>
              <a:buFontTx/>
              <a:buNone/>
              <a:tabLst/>
              <a:defRPr/>
            </a:pPr>
            <a:r>
              <a:rPr lang="ja-JP" altLang="en-US" sz="3200" b="1" kern="0">
                <a:solidFill>
                  <a:srgbClr val="1C2245"/>
                </a:solidFill>
                <a:latin typeface="Helvetica Neue Medium"/>
                <a:ea typeface="小塚ゴシック Pro R" panose="020B0400000000000000"/>
              </a:rPr>
              <a:t>スペシャル ケア製品登場</a:t>
            </a:r>
          </a:p>
          <a:p>
            <a:pPr marL="0" marR="0" lvl="0" indent="0" algn="ctr" defTabSz="825500" rtl="0" eaLnBrk="1" fontAlgn="auto" latinLnBrk="0" hangingPunct="1">
              <a:lnSpc>
                <a:spcPct val="150000"/>
              </a:lnSpc>
              <a:spcBef>
                <a:spcPts val="0"/>
              </a:spcBef>
              <a:spcAft>
                <a:spcPts val="0"/>
              </a:spcAft>
              <a:buClrTx/>
              <a:buSzTx/>
              <a:buFontTx/>
              <a:buNone/>
              <a:tabLst/>
              <a:defRPr/>
            </a:pPr>
            <a:endParaRPr kumimoji="1" lang="en-US" altLang="ja-JP" sz="3200" b="0" i="0" u="none" strike="noStrike" kern="0" cap="none" spc="0" normalizeH="0" baseline="30000" noProof="0">
              <a:ln>
                <a:noFill/>
              </a:ln>
              <a:solidFill>
                <a:srgbClr val="000000"/>
              </a:solidFill>
              <a:effectLst/>
              <a:uLnTx/>
              <a:uFillTx/>
              <a:latin typeface="Helvetica Neue Medium"/>
              <a:ea typeface="小塚ゴシック Pro R" panose="020B0400000000000000"/>
              <a:sym typeface="Helvetica Neue Medium"/>
            </a:endParaRPr>
          </a:p>
          <a:p>
            <a:pPr marL="0" marR="0" lvl="0" indent="0" algn="ctr" defTabSz="825500" rtl="0" eaLnBrk="1" fontAlgn="auto" latinLnBrk="0" hangingPunct="1">
              <a:lnSpc>
                <a:spcPct val="150000"/>
              </a:lnSpc>
              <a:spcBef>
                <a:spcPts val="0"/>
              </a:spcBef>
              <a:spcAft>
                <a:spcPts val="0"/>
              </a:spcAft>
              <a:buClrTx/>
              <a:buSzTx/>
              <a:buFontTx/>
              <a:buNone/>
              <a:tabLst/>
              <a:defRPr/>
            </a:pPr>
            <a:endParaRPr kumimoji="1" lang="ja-JP" altLang="en-US" sz="3200" b="0" i="0" u="none" strike="noStrike" kern="0" cap="none" spc="0" normalizeH="0" baseline="30000" noProof="0">
              <a:ln>
                <a:noFill/>
              </a:ln>
              <a:solidFill>
                <a:srgbClr val="000000"/>
              </a:solidFill>
              <a:effectLst/>
              <a:uLnTx/>
              <a:uFillTx/>
              <a:latin typeface="Helvetica Neue Medium"/>
              <a:ea typeface="小塚ゴシック Pro R" panose="020B0400000000000000"/>
              <a:sym typeface="Helvetica Neue Medium"/>
            </a:endParaRPr>
          </a:p>
        </p:txBody>
      </p:sp>
    </p:spTree>
    <p:extLst>
      <p:ext uri="{BB962C8B-B14F-4D97-AF65-F5344CB8AC3E}">
        <p14:creationId xmlns:p14="http://schemas.microsoft.com/office/powerpoint/2010/main" val="12662309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5440806"/>
            <a:ext cx="7275947" cy="662332"/>
          </a:xfrm>
          <a:prstGeom prst="rect">
            <a:avLst/>
          </a:prstGeom>
          <a:noFill/>
        </p:spPr>
        <p:txBody>
          <a:bodyPr wrap="square" lIns="107287" tIns="53643" rIns="107287" bIns="53643" rtlCol="0">
            <a:spAutoFit/>
          </a:bodyPr>
          <a:lstStyle/>
          <a:p>
            <a:pPr algn="l" defTabSz="914377" hangingPunct="1">
              <a:defRPr/>
            </a:pPr>
            <a:r>
              <a:rPr kumimoji="1" lang="en-US" altLang="ja-JP" sz="1800" b="0" kern="1200" dirty="0">
                <a:solidFill>
                  <a:srgbClr val="595959"/>
                </a:solidFill>
                <a:latin typeface="Verlag Book" pitchFamily="50" charset="0"/>
                <a:ea typeface="小塚ゴシック Pro R" panose="020B0400000000000000"/>
                <a:cs typeface="ヒラギノ角ゴ Pro W6"/>
              </a:rPr>
              <a:t>※ </a:t>
            </a:r>
            <a:r>
              <a:rPr kumimoji="1" lang="en-US" sz="1800" b="0" kern="1200" dirty="0">
                <a:latin typeface="Verlag Book" pitchFamily="50" charset="0"/>
                <a:ea typeface="小塚ゴシック Pro R" panose="020B0400000000000000"/>
                <a:cs typeface="Times New Roman"/>
              </a:rPr>
              <a:t>©20</a:t>
            </a:r>
            <a:r>
              <a:rPr kumimoji="1" lang="en-US" altLang="ja-JP" sz="1800" b="0" kern="1200" dirty="0">
                <a:latin typeface="Verlag Book" pitchFamily="50" charset="0"/>
                <a:ea typeface="小塚ゴシック Pro R" panose="020B0400000000000000"/>
                <a:cs typeface="Times New Roman"/>
              </a:rPr>
              <a:t>21</a:t>
            </a:r>
            <a:r>
              <a:rPr kumimoji="1" lang="en-US" sz="1800" b="0" kern="1200" dirty="0">
                <a:latin typeface="Verlag Book" pitchFamily="50" charset="0"/>
                <a:ea typeface="小塚ゴシック Pro R" panose="020B0400000000000000"/>
                <a:cs typeface="Times New Roman"/>
              </a:rPr>
              <a:t> Nu Skin Japan Co., Ltd</a:t>
            </a:r>
            <a:r>
              <a:rPr kumimoji="1" lang="en-US" sz="1800" b="0" kern="1200" dirty="0">
                <a:latin typeface="Verlag Book"/>
                <a:ea typeface="小塚ゴシック Pro R" panose="020B0400000000000000"/>
                <a:cs typeface="Times New Roman"/>
              </a:rPr>
              <a:t>. </a:t>
            </a:r>
            <a:endParaRPr kumimoji="1" lang="ja-JP" altLang="en-US" sz="1800" b="0" kern="1200" dirty="0">
              <a:solidFill>
                <a:prstClr val="black"/>
              </a:solidFill>
              <a:latin typeface="ＭＳ Ｐゴシック"/>
              <a:ea typeface="小塚ゴシック Pro R" panose="020B0400000000000000"/>
              <a:cs typeface="ＭＳ Ｐゴシック"/>
            </a:endParaRPr>
          </a:p>
          <a:p>
            <a:pPr algn="l" defTabSz="914377" hangingPunct="1">
              <a:defRPr/>
            </a:pPr>
            <a:r>
              <a:rPr kumimoji="1" lang="ja-JP" altLang="en-US" sz="1800" b="0" kern="1200" dirty="0">
                <a:latin typeface="ＭＳ Ｐゴシック"/>
                <a:ea typeface="小塚ゴシック Pro R" panose="020B0400000000000000"/>
                <a:cs typeface="Times New Roman"/>
              </a:rPr>
              <a:t>掲載されている画像等の無断転載および改変は禁じられています。</a:t>
            </a:r>
            <a:endParaRPr kumimoji="1" lang="ja-JP" altLang="en-US" sz="1800" b="0" kern="1200" dirty="0">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431383"/>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食品 が含まれている画像&#10;&#10;自動的に生成された説明">
            <a:extLst>
              <a:ext uri="{FF2B5EF4-FFF2-40B4-BE49-F238E27FC236}">
                <a16:creationId xmlns:a16="http://schemas.microsoft.com/office/drawing/2014/main" id="{F3B669F7-FF90-400D-82F3-2F614AD49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552" y="1320800"/>
            <a:ext cx="4270896" cy="3263498"/>
          </a:xfrm>
          <a:prstGeom prst="rect">
            <a:avLst/>
          </a:prstGeom>
        </p:spPr>
      </p:pic>
    </p:spTree>
    <p:extLst>
      <p:ext uri="{BB962C8B-B14F-4D97-AF65-F5344CB8AC3E}">
        <p14:creationId xmlns:p14="http://schemas.microsoft.com/office/powerpoint/2010/main" val="47344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43D49CB-1195-4199-B9F6-07D3A862ADBE}"/>
              </a:ext>
            </a:extLst>
          </p:cNvPr>
          <p:cNvPicPr>
            <a:picLocks noChangeAspect="1"/>
          </p:cNvPicPr>
          <p:nvPr/>
        </p:nvPicPr>
        <p:blipFill>
          <a:blip r:embed="rId3"/>
          <a:stretch>
            <a:fillRect/>
          </a:stretch>
        </p:blipFill>
        <p:spPr>
          <a:xfrm>
            <a:off x="6561417" y="2049338"/>
            <a:ext cx="3145113" cy="2112222"/>
          </a:xfrm>
          <a:prstGeom prst="rect">
            <a:avLst/>
          </a:prstGeom>
        </p:spPr>
      </p:pic>
      <p:pic>
        <p:nvPicPr>
          <p:cNvPr id="4" name="図 3">
            <a:extLst>
              <a:ext uri="{FF2B5EF4-FFF2-40B4-BE49-F238E27FC236}">
                <a16:creationId xmlns:a16="http://schemas.microsoft.com/office/drawing/2014/main" id="{6C6040AF-9E62-4704-853B-E80A143849B6}"/>
              </a:ext>
            </a:extLst>
          </p:cNvPr>
          <p:cNvPicPr>
            <a:picLocks noChangeAspect="1"/>
          </p:cNvPicPr>
          <p:nvPr/>
        </p:nvPicPr>
        <p:blipFill rotWithShape="1">
          <a:blip r:embed="rId4"/>
          <a:srcRect l="2124" r="1847" b="3961"/>
          <a:stretch/>
        </p:blipFill>
        <p:spPr>
          <a:xfrm>
            <a:off x="0" y="1"/>
            <a:ext cx="12192000" cy="6858000"/>
          </a:xfrm>
          <a:prstGeom prst="rect">
            <a:avLst/>
          </a:prstGeom>
        </p:spPr>
      </p:pic>
      <p:sp>
        <p:nvSpPr>
          <p:cNvPr id="6" name="タイトル 1">
            <a:extLst>
              <a:ext uri="{FF2B5EF4-FFF2-40B4-BE49-F238E27FC236}">
                <a16:creationId xmlns:a16="http://schemas.microsoft.com/office/drawing/2014/main" id="{8FC662D3-E8F7-4335-B9E7-39F4BF7A99B6}"/>
              </a:ext>
            </a:extLst>
          </p:cNvPr>
          <p:cNvSpPr txBox="1">
            <a:spLocks/>
          </p:cNvSpPr>
          <p:nvPr/>
        </p:nvSpPr>
        <p:spPr>
          <a:xfrm>
            <a:off x="6551202" y="614887"/>
            <a:ext cx="5515759" cy="453638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ts val="3000"/>
              </a:lnSpc>
            </a:pPr>
            <a:endParaRPr kumimoji="1" lang="en-US" altLang="ja-JP" sz="1650">
              <a:solidFill>
                <a:schemeClr val="tx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肌は気分や環境に左右されやすい。</a:t>
            </a: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そんなゆらぎに負けたくないあなたに。</a:t>
            </a:r>
            <a:endParaRPr kumimoji="1" lang="en-US" altLang="ja-JP" sz="1600">
              <a:solidFill>
                <a:srgbClr val="001E61"/>
              </a:solidFill>
              <a:ea typeface="小塚ゴシック Pro R" panose="020B0400000000000000"/>
            </a:endParaRPr>
          </a:p>
          <a:p>
            <a:pPr hangingPunct="1">
              <a:lnSpc>
                <a:spcPts val="3000"/>
              </a:lnSpc>
            </a:pP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大気汚染、ブルーライト・赤外線・紫外線、乾燥</a:t>
            </a:r>
            <a:r>
              <a:rPr kumimoji="1" lang="en-US" altLang="ja-JP" sz="1600">
                <a:solidFill>
                  <a:srgbClr val="001E61"/>
                </a:solidFill>
                <a:ea typeface="小塚ゴシック Pro R" panose="020B0400000000000000"/>
              </a:rPr>
              <a:t>……</a:t>
            </a:r>
          </a:p>
          <a:p>
            <a:pPr hangingPunct="1">
              <a:lnSpc>
                <a:spcPts val="3000"/>
              </a:lnSpc>
            </a:pPr>
            <a:r>
              <a:rPr kumimoji="1" lang="ja-JP" altLang="en-US" sz="2400" b="1">
                <a:solidFill>
                  <a:srgbClr val="59B7A1"/>
                </a:solidFill>
                <a:ea typeface="小塚ゴシック Pro R" panose="020B0400000000000000"/>
              </a:rPr>
              <a:t>環境ストレス</a:t>
            </a:r>
            <a:r>
              <a:rPr kumimoji="1" lang="ja-JP" altLang="en-US" sz="2400" b="1" baseline="30000">
                <a:solidFill>
                  <a:srgbClr val="59B7A1"/>
                </a:solidFill>
                <a:ea typeface="小塚ゴシック Pro R" panose="020B0400000000000000"/>
              </a:rPr>
              <a:t>*</a:t>
            </a:r>
            <a:r>
              <a:rPr kumimoji="1" lang="ja-JP" altLang="en-US" sz="2400" b="1">
                <a:solidFill>
                  <a:srgbClr val="59B7A1"/>
                </a:solidFill>
                <a:ea typeface="小塚ゴシック Pro R" panose="020B0400000000000000"/>
              </a:rPr>
              <a:t>への適応をサポート</a:t>
            </a:r>
            <a:r>
              <a:rPr kumimoji="1" lang="ja-JP" altLang="en-US" sz="1600">
                <a:solidFill>
                  <a:srgbClr val="1C2245"/>
                </a:solidFill>
                <a:ea typeface="小塚ゴシック Pro R" panose="020B0400000000000000"/>
              </a:rPr>
              <a:t>する</a:t>
            </a:r>
            <a:endParaRPr kumimoji="1" lang="en-US" altLang="ja-JP" sz="1600">
              <a:solidFill>
                <a:srgbClr val="1C2245"/>
              </a:solidFill>
              <a:ea typeface="小塚ゴシック Pro R" panose="020B0400000000000000"/>
            </a:endParaRPr>
          </a:p>
          <a:p>
            <a:pPr hangingPunct="1">
              <a:lnSpc>
                <a:spcPts val="3000"/>
              </a:lnSpc>
            </a:pPr>
            <a:r>
              <a:rPr kumimoji="1" lang="ja-JP" altLang="en-US" sz="1600">
                <a:solidFill>
                  <a:srgbClr val="1C2245"/>
                </a:solidFill>
                <a:latin typeface="小塚ゴシック Pro R" panose="020B0400000000000000" pitchFamily="34" charset="-128"/>
                <a:ea typeface="小塚ゴシック Pro R" panose="020B0400000000000000" pitchFamily="34" charset="-128"/>
              </a:rPr>
              <a:t>バイオ アダプティブ ボタニカル ブレンド</a:t>
            </a:r>
            <a:r>
              <a:rPr kumimoji="1" lang="ja-JP" altLang="en-US" sz="1600">
                <a:solidFill>
                  <a:srgbClr val="001E61"/>
                </a:solidFill>
                <a:ea typeface="小塚ゴシック Pro R" panose="020B0400000000000000"/>
              </a:rPr>
              <a:t>で</a:t>
            </a: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バランスの取れた肌へ。</a:t>
            </a:r>
            <a:endParaRPr kumimoji="1" lang="en-US" altLang="ja-JP" sz="1600">
              <a:solidFill>
                <a:srgbClr val="001E61"/>
              </a:solidFill>
              <a:ea typeface="小塚ゴシック Pro R" panose="020B0400000000000000"/>
            </a:endParaRPr>
          </a:p>
          <a:p>
            <a:pPr hangingPunct="1">
              <a:lnSpc>
                <a:spcPts val="3000"/>
              </a:lnSpc>
            </a:pPr>
            <a:endParaRPr kumimoji="1" lang="en-US" altLang="ja-JP" sz="2000">
              <a:solidFill>
                <a:srgbClr val="001E61"/>
              </a:solidFill>
              <a:ea typeface="小塚ゴシック Pro R" panose="020B0400000000000000"/>
            </a:endParaRPr>
          </a:p>
          <a:p>
            <a:pPr hangingPunct="1">
              <a:lnSpc>
                <a:spcPts val="3000"/>
              </a:lnSpc>
            </a:pPr>
            <a:r>
              <a:rPr kumimoji="1" lang="ja-JP" altLang="en-US" sz="2400">
                <a:solidFill>
                  <a:srgbClr val="001E61"/>
                </a:solidFill>
                <a:ea typeface="小塚ゴシック Pro R" panose="020B0400000000000000"/>
              </a:rPr>
              <a:t>毎日、お気に入りの肌で過ごそう！</a:t>
            </a:r>
            <a:endParaRPr kumimoji="1" lang="en-US" altLang="ja-JP" sz="2400">
              <a:solidFill>
                <a:srgbClr val="001E61"/>
              </a:solidFill>
              <a:ea typeface="小塚ゴシック Pro R" panose="020B0400000000000000"/>
            </a:endParaRPr>
          </a:p>
          <a:p>
            <a:pPr hangingPunct="1">
              <a:lnSpc>
                <a:spcPts val="3000"/>
              </a:lnSpc>
            </a:pPr>
            <a:endParaRPr kumimoji="1" lang="en-US" altLang="ja-JP" sz="1650">
              <a:solidFill>
                <a:schemeClr val="tx1"/>
              </a:solidFill>
              <a:ea typeface="小塚ゴシック Pro R" panose="020B0400000000000000"/>
            </a:endParaRPr>
          </a:p>
        </p:txBody>
      </p:sp>
      <p:sp>
        <p:nvSpPr>
          <p:cNvPr id="7" name="テキスト ボックス 6">
            <a:extLst>
              <a:ext uri="{FF2B5EF4-FFF2-40B4-BE49-F238E27FC236}">
                <a16:creationId xmlns:a16="http://schemas.microsoft.com/office/drawing/2014/main" id="{42D13D09-5511-427D-AEAF-2A60259C987C}"/>
              </a:ext>
            </a:extLst>
          </p:cNvPr>
          <p:cNvSpPr txBox="1"/>
          <p:nvPr/>
        </p:nvSpPr>
        <p:spPr>
          <a:xfrm>
            <a:off x="6914234" y="4897358"/>
            <a:ext cx="455960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900" baseline="30000">
                <a:solidFill>
                  <a:srgbClr val="1C2245"/>
                </a:solidFill>
                <a:ea typeface="小塚ゴシック Pro R" panose="020B0400000000000000"/>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996C6A27-8654-4BFA-B08D-C9F420337D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3134861">
            <a:off x="-357858" y="367815"/>
            <a:ext cx="1802405" cy="2083019"/>
          </a:xfrm>
          <a:prstGeom prst="rect">
            <a:avLst/>
          </a:prstGeom>
        </p:spPr>
      </p:pic>
      <p:pic>
        <p:nvPicPr>
          <p:cNvPr id="33" name="図 32">
            <a:extLst>
              <a:ext uri="{FF2B5EF4-FFF2-40B4-BE49-F238E27FC236}">
                <a16:creationId xmlns:a16="http://schemas.microsoft.com/office/drawing/2014/main" id="{FA09CB0C-70F7-4769-A5B9-E03AF9714289}"/>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052688">
            <a:off x="549978" y="385402"/>
            <a:ext cx="1786380" cy="2158543"/>
          </a:xfrm>
          <a:prstGeom prst="rect">
            <a:avLst/>
          </a:prstGeom>
        </p:spPr>
      </p:pic>
      <p:sp>
        <p:nvSpPr>
          <p:cNvPr id="2" name="Rectangle 23">
            <a:extLst>
              <a:ext uri="{FF2B5EF4-FFF2-40B4-BE49-F238E27FC236}">
                <a16:creationId xmlns:a16="http://schemas.microsoft.com/office/drawing/2014/main" id="{4BE4C962-4D56-4C1F-BCD5-2A6E8ACEC0F7}"/>
              </a:ext>
            </a:extLst>
          </p:cNvPr>
          <p:cNvSpPr/>
          <p:nvPr/>
        </p:nvSpPr>
        <p:spPr>
          <a:xfrm>
            <a:off x="0" y="3524"/>
            <a:ext cx="12192000" cy="1106323"/>
          </a:xfrm>
          <a:prstGeom prst="rect">
            <a:avLst/>
          </a:prstGeom>
          <a:solidFill>
            <a:srgbClr val="7A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タイトル 1">
            <a:extLst>
              <a:ext uri="{FF2B5EF4-FFF2-40B4-BE49-F238E27FC236}">
                <a16:creationId xmlns:a16="http://schemas.microsoft.com/office/drawing/2014/main" id="{1DB24EBF-645A-481E-9209-C1B9C018DDE3}"/>
              </a:ext>
            </a:extLst>
          </p:cNvPr>
          <p:cNvSpPr txBox="1">
            <a:spLocks/>
          </p:cNvSpPr>
          <p:nvPr/>
        </p:nvSpPr>
        <p:spPr>
          <a:xfrm>
            <a:off x="1377818" y="241673"/>
            <a:ext cx="10236200" cy="753388"/>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kumimoji="1" lang="ja-JP" altLang="en-US" sz="3200" b="1">
                <a:solidFill>
                  <a:schemeClr val="bg1"/>
                </a:solidFill>
                <a:ea typeface="小塚ゴシック Pro R" panose="020B0400000000000000"/>
              </a:rPr>
              <a:t>ニュートリセンシャルズ スペシャル ケア </a:t>
            </a:r>
            <a:r>
              <a:rPr kumimoji="1" lang="en-US" altLang="ja-JP" sz="3200" b="1">
                <a:solidFill>
                  <a:schemeClr val="bg1"/>
                </a:solidFill>
                <a:ea typeface="小塚ゴシック Pro R" panose="020B0400000000000000"/>
              </a:rPr>
              <a:t>3</a:t>
            </a:r>
            <a:r>
              <a:rPr kumimoji="1" lang="ja-JP" altLang="en-US" sz="3200" b="1">
                <a:solidFill>
                  <a:schemeClr val="bg1"/>
                </a:solidFill>
                <a:ea typeface="小塚ゴシック Pro R" panose="020B0400000000000000"/>
              </a:rPr>
              <a:t>製品登場</a:t>
            </a:r>
            <a:endParaRPr kumimoji="1" lang="en-US" altLang="ja-JP" sz="3200" b="1">
              <a:solidFill>
                <a:schemeClr val="bg1"/>
              </a:solidFill>
              <a:ea typeface="小塚ゴシック Pro R" panose="020B0400000000000000"/>
            </a:endParaRPr>
          </a:p>
        </p:txBody>
      </p:sp>
      <p:pic>
        <p:nvPicPr>
          <p:cNvPr id="13" name="図 12" descr="グラフィック, 抽象, 挿絵 が含まれている画像&#10;&#10;自動的に生成された説明">
            <a:extLst>
              <a:ext uri="{FF2B5EF4-FFF2-40B4-BE49-F238E27FC236}">
                <a16:creationId xmlns:a16="http://schemas.microsoft.com/office/drawing/2014/main" id="{55EF00D1-25B0-4309-A593-BC28843BA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27214">
            <a:off x="10668223" y="702684"/>
            <a:ext cx="1739191" cy="1857966"/>
          </a:xfrm>
          <a:prstGeom prst="rect">
            <a:avLst/>
          </a:prstGeom>
        </p:spPr>
      </p:pic>
      <p:sp>
        <p:nvSpPr>
          <p:cNvPr id="23" name="タイトル 1">
            <a:extLst>
              <a:ext uri="{FF2B5EF4-FFF2-40B4-BE49-F238E27FC236}">
                <a16:creationId xmlns:a16="http://schemas.microsoft.com/office/drawing/2014/main" id="{BD6F2FC8-5543-47DE-83AE-68682509A1DF}"/>
              </a:ext>
            </a:extLst>
          </p:cNvPr>
          <p:cNvSpPr txBox="1">
            <a:spLocks/>
          </p:cNvSpPr>
          <p:nvPr/>
        </p:nvSpPr>
        <p:spPr>
          <a:xfrm>
            <a:off x="1217844" y="5343192"/>
            <a:ext cx="4460689" cy="55756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スクラブ</a:t>
            </a:r>
            <a:endParaRPr kumimoji="1" lang="en-US" altLang="ja-JP" sz="1400" b="1">
              <a:solidFill>
                <a:srgbClr val="00B0F0"/>
              </a:solidFill>
              <a:ea typeface="小塚ゴシック Pro R" panose="020B0400000000000000"/>
            </a:endParaRPr>
          </a:p>
          <a:p>
            <a:pPr algn="l" hangingPunct="1"/>
            <a:r>
              <a:rPr kumimoji="1" lang="en-US" altLang="ja-JP" sz="1400">
                <a:solidFill>
                  <a:srgbClr val="1C2245"/>
                </a:solidFill>
                <a:ea typeface="小塚ゴシック Pro R" panose="020B0400000000000000"/>
              </a:rPr>
              <a:t>a. </a:t>
            </a:r>
            <a:r>
              <a:rPr kumimoji="1" lang="ja-JP" altLang="en-US" sz="1400">
                <a:solidFill>
                  <a:srgbClr val="1C2245"/>
                </a:solidFill>
                <a:ea typeface="小塚ゴシック Pro R" panose="020B0400000000000000"/>
              </a:rPr>
              <a:t>ブライター デイ（エクスフォリエント スクラブ）</a:t>
            </a:r>
            <a:r>
              <a:rPr kumimoji="1" lang="ja-JP" altLang="en-US" sz="1400" b="1">
                <a:solidFill>
                  <a:srgbClr val="1C2245"/>
                </a:solidFill>
                <a:ea typeface="小塚ゴシック Pro R" panose="020B0400000000000000"/>
              </a:rPr>
              <a:t>　　　　　　　　　　　　　　　　　　　　　　　　　　　　　　　　　　　　</a:t>
            </a:r>
          </a:p>
          <a:p>
            <a:pPr algn="l" hangingPunct="1"/>
            <a:r>
              <a:rPr kumimoji="1" lang="ja-JP" altLang="en-US" sz="2800">
                <a:solidFill>
                  <a:srgbClr val="1C2245"/>
                </a:solidFill>
                <a:ea typeface="小塚ゴシック Pro R" panose="020B0400000000000000"/>
              </a:rPr>
              <a:t>　　　　　　　　　　　　　　　　　　　　　　　　　　　</a:t>
            </a:r>
          </a:p>
        </p:txBody>
      </p:sp>
      <p:sp>
        <p:nvSpPr>
          <p:cNvPr id="25" name="タイトル 1">
            <a:extLst>
              <a:ext uri="{FF2B5EF4-FFF2-40B4-BE49-F238E27FC236}">
                <a16:creationId xmlns:a16="http://schemas.microsoft.com/office/drawing/2014/main" id="{1361A6B6-AE1C-42D5-A7A2-7B224C7349EA}"/>
              </a:ext>
            </a:extLst>
          </p:cNvPr>
          <p:cNvSpPr txBox="1">
            <a:spLocks/>
          </p:cNvSpPr>
          <p:nvPr/>
        </p:nvSpPr>
        <p:spPr>
          <a:xfrm>
            <a:off x="3751148" y="6063237"/>
            <a:ext cx="5986481" cy="66253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美容液</a:t>
            </a:r>
            <a:endParaRPr kumimoji="1" lang="en-US" altLang="ja-JP" sz="1400" b="1">
              <a:solidFill>
                <a:srgbClr val="00B0F0"/>
              </a:solidFill>
              <a:ea typeface="小塚ゴシック Pro R" panose="020B0400000000000000"/>
            </a:endParaRPr>
          </a:p>
          <a:p>
            <a:pPr algn="l" hangingPunct="1"/>
            <a:r>
              <a:rPr lang="en-US" altLang="ja-JP" sz="1400">
                <a:solidFill>
                  <a:srgbClr val="1C2245"/>
                </a:solidFill>
                <a:ea typeface="小塚ゴシック Pro R" panose="020B0400000000000000"/>
              </a:rPr>
              <a:t>b</a:t>
            </a:r>
            <a:r>
              <a:rPr kumimoji="1" lang="en-US" altLang="ja-JP" sz="1400">
                <a:solidFill>
                  <a:srgbClr val="1C2245"/>
                </a:solidFill>
                <a:ea typeface="小塚ゴシック Pro R" panose="020B0400000000000000"/>
              </a:rPr>
              <a:t>.</a:t>
            </a:r>
            <a:r>
              <a:rPr kumimoji="1" lang="ja-JP" altLang="en-US" sz="1400">
                <a:solidFill>
                  <a:srgbClr val="1C2245"/>
                </a:solidFill>
                <a:ea typeface="小塚ゴシック Pro R" panose="020B0400000000000000"/>
              </a:rPr>
              <a:t> セルトレックス オールウェイズ ライト（アドバンス セラム）</a:t>
            </a:r>
            <a:r>
              <a:rPr kumimoji="1" lang="ja-JP" altLang="en-US" sz="1400" b="1">
                <a:solidFill>
                  <a:srgbClr val="1C2245"/>
                </a:solidFill>
                <a:ea typeface="小塚ゴシック Pro R" panose="020B0400000000000000"/>
              </a:rPr>
              <a:t>　　　　　　　　　　　　　　　　　　　　　　　　　　　　　　</a:t>
            </a:r>
          </a:p>
          <a:p>
            <a:pPr algn="l" hangingPunct="1"/>
            <a:r>
              <a:rPr kumimoji="1" lang="ja-JP" altLang="en-US" sz="2800">
                <a:solidFill>
                  <a:srgbClr val="1C2245"/>
                </a:solidFill>
                <a:ea typeface="小塚ゴシック Pro R" panose="020B0400000000000000"/>
              </a:rPr>
              <a:t>　　　　　　　　　　　　　　　　　　　　　　　　　　　　</a:t>
            </a:r>
          </a:p>
        </p:txBody>
      </p:sp>
      <p:sp>
        <p:nvSpPr>
          <p:cNvPr id="27" name="タイトル 1">
            <a:extLst>
              <a:ext uri="{FF2B5EF4-FFF2-40B4-BE49-F238E27FC236}">
                <a16:creationId xmlns:a16="http://schemas.microsoft.com/office/drawing/2014/main" id="{D6FA880C-C776-4F0D-80FF-7BD51B7BFDD4}"/>
              </a:ext>
            </a:extLst>
          </p:cNvPr>
          <p:cNvSpPr txBox="1">
            <a:spLocks/>
          </p:cNvSpPr>
          <p:nvPr/>
        </p:nvSpPr>
        <p:spPr>
          <a:xfrm>
            <a:off x="6884680" y="5351618"/>
            <a:ext cx="5986481" cy="66253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マスク          </a:t>
            </a:r>
            <a:endParaRPr kumimoji="1" lang="en-US" altLang="ja-JP" sz="1400" b="1">
              <a:solidFill>
                <a:srgbClr val="00B0F0"/>
              </a:solidFill>
              <a:ea typeface="小塚ゴシック Pro R" panose="020B0400000000000000"/>
            </a:endParaRPr>
          </a:p>
          <a:p>
            <a:pPr algn="l" hangingPunct="1"/>
            <a:r>
              <a:rPr kumimoji="1" lang="en-US" altLang="ja-JP" sz="1400">
                <a:solidFill>
                  <a:srgbClr val="1C2245"/>
                </a:solidFill>
                <a:ea typeface="小塚ゴシック Pro R" panose="020B0400000000000000"/>
              </a:rPr>
              <a:t>c.</a:t>
            </a:r>
            <a:r>
              <a:rPr kumimoji="1" lang="ja-JP" altLang="en-US" sz="1400">
                <a:solidFill>
                  <a:srgbClr val="1C2245"/>
                </a:solidFill>
                <a:ea typeface="小塚ゴシック Pro R" panose="020B0400000000000000"/>
              </a:rPr>
              <a:t> セルトレックス オールウェイズ ライト（アドバンス マスク）</a:t>
            </a:r>
            <a:r>
              <a:rPr kumimoji="1" lang="ja-JP" altLang="en-US" sz="1400" b="1">
                <a:solidFill>
                  <a:srgbClr val="1C2245"/>
                </a:solidFill>
                <a:ea typeface="小塚ゴシック Pro R" panose="020B0400000000000000"/>
              </a:rPr>
              <a:t>　　　　　　　　　　　　　　　　　　　　　　　　　　　　　　　</a:t>
            </a:r>
          </a:p>
          <a:p>
            <a:pPr algn="l" hangingPunct="1"/>
            <a:r>
              <a:rPr kumimoji="1" lang="ja-JP" altLang="en-US" sz="2800">
                <a:solidFill>
                  <a:srgbClr val="1C2245"/>
                </a:solidFill>
                <a:ea typeface="小塚ゴシック Pro R" panose="020B0400000000000000"/>
              </a:rPr>
              <a:t>　　　　　　　　　　　　　　　　　　　　　　　　　　　　</a:t>
            </a:r>
          </a:p>
        </p:txBody>
      </p:sp>
      <p:sp>
        <p:nvSpPr>
          <p:cNvPr id="28" name="タイトル 1">
            <a:extLst>
              <a:ext uri="{FF2B5EF4-FFF2-40B4-BE49-F238E27FC236}">
                <a16:creationId xmlns:a16="http://schemas.microsoft.com/office/drawing/2014/main" id="{1490EBB6-3188-4F80-B364-39747BBB9CCE}"/>
              </a:ext>
            </a:extLst>
          </p:cNvPr>
          <p:cNvSpPr txBox="1">
            <a:spLocks/>
          </p:cNvSpPr>
          <p:nvPr/>
        </p:nvSpPr>
        <p:spPr>
          <a:xfrm>
            <a:off x="3008922" y="4994101"/>
            <a:ext cx="6693278" cy="40744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342900" indent="-342900" algn="l" hangingPunct="1">
              <a:buAutoNum type="alphaLcPeriod"/>
            </a:pPr>
            <a:r>
              <a:rPr kumimoji="1" lang="en-US" altLang="ja-JP" sz="1400">
                <a:solidFill>
                  <a:srgbClr val="1C2245"/>
                </a:solidFill>
                <a:ea typeface="小塚ゴシック Pro R" panose="020B0400000000000000"/>
              </a:rPr>
              <a:t>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 b.                   </a:t>
            </a:r>
            <a:r>
              <a:rPr kumimoji="1" lang="ja-JP" altLang="en-US" sz="1400">
                <a:solidFill>
                  <a:srgbClr val="1C2245"/>
                </a:solidFill>
                <a:ea typeface="小塚ゴシック Pro R" panose="020B0400000000000000"/>
              </a:rPr>
              <a:t>　　　　　　　　　           </a:t>
            </a:r>
            <a:r>
              <a:rPr lang="en-US" altLang="ja-JP" sz="1400">
                <a:solidFill>
                  <a:srgbClr val="1C2245"/>
                </a:solidFill>
                <a:ea typeface="小塚ゴシック Pro R" panose="020B0400000000000000"/>
              </a:rPr>
              <a:t>c</a:t>
            </a:r>
            <a:r>
              <a:rPr kumimoji="1" lang="en-US" altLang="ja-JP" sz="1400">
                <a:solidFill>
                  <a:srgbClr val="1C2245"/>
                </a:solidFill>
                <a:ea typeface="小塚ゴシック Pro R" panose="020B0400000000000000"/>
              </a:rPr>
              <a:t>.</a:t>
            </a:r>
            <a:endParaRPr kumimoji="1" lang="ja-JP" altLang="en-US" sz="2800">
              <a:solidFill>
                <a:srgbClr val="1C2245"/>
              </a:solidFill>
              <a:ea typeface="小塚ゴシック Pro R" panose="020B0400000000000000"/>
            </a:endParaRPr>
          </a:p>
        </p:txBody>
      </p:sp>
      <p:pic>
        <p:nvPicPr>
          <p:cNvPr id="34" name="図 33" descr="グラフィック, 抽象, 挿絵 が含まれている画像&#10;&#10;自動的に生成された説明">
            <a:extLst>
              <a:ext uri="{FF2B5EF4-FFF2-40B4-BE49-F238E27FC236}">
                <a16:creationId xmlns:a16="http://schemas.microsoft.com/office/drawing/2014/main" id="{74C68461-CE6F-4B69-889E-AAB159610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060518">
            <a:off x="136794" y="-137348"/>
            <a:ext cx="1437071" cy="1535213"/>
          </a:xfrm>
          <a:prstGeom prst="rect">
            <a:avLst/>
          </a:prstGeom>
        </p:spPr>
      </p:pic>
      <p:pic>
        <p:nvPicPr>
          <p:cNvPr id="5" name="図 4" descr="紙コップに描かれている&#10;&#10;自動的に生成された説明">
            <a:extLst>
              <a:ext uri="{FF2B5EF4-FFF2-40B4-BE49-F238E27FC236}">
                <a16:creationId xmlns:a16="http://schemas.microsoft.com/office/drawing/2014/main" id="{1494264B-E1B3-41BE-B537-43C522EDBC08}"/>
              </a:ext>
            </a:extLst>
          </p:cNvPr>
          <p:cNvPicPr>
            <a:picLocks noChangeAspect="1"/>
          </p:cNvPicPr>
          <p:nvPr/>
        </p:nvPicPr>
        <p:blipFill rotWithShape="1">
          <a:blip r:embed="rId6">
            <a:extLst>
              <a:ext uri="{28A0092B-C50C-407E-A947-70E740481C1C}">
                <a14:useLocalDpi xmlns:a14="http://schemas.microsoft.com/office/drawing/2010/main" val="0"/>
              </a:ext>
            </a:extLst>
          </a:blip>
          <a:srcRect l="25921" t="5689" r="25744" b="9743"/>
          <a:stretch/>
        </p:blipFill>
        <p:spPr>
          <a:xfrm>
            <a:off x="2454394" y="1467876"/>
            <a:ext cx="1351606" cy="3547192"/>
          </a:xfrm>
          <a:prstGeom prst="rect">
            <a:avLst/>
          </a:prstGeom>
        </p:spPr>
      </p:pic>
      <p:pic>
        <p:nvPicPr>
          <p:cNvPr id="7" name="図 6" descr="黒い背景に白い文字がある&#10;&#10;中程度の精度で自動的に生成された説明">
            <a:extLst>
              <a:ext uri="{FF2B5EF4-FFF2-40B4-BE49-F238E27FC236}">
                <a16:creationId xmlns:a16="http://schemas.microsoft.com/office/drawing/2014/main" id="{6A2DD35D-A2F3-4906-AA17-7A13CC8CCFB0}"/>
              </a:ext>
            </a:extLst>
          </p:cNvPr>
          <p:cNvPicPr>
            <a:picLocks noChangeAspect="1"/>
          </p:cNvPicPr>
          <p:nvPr/>
        </p:nvPicPr>
        <p:blipFill rotWithShape="1">
          <a:blip r:embed="rId7">
            <a:extLst>
              <a:ext uri="{28A0092B-C50C-407E-A947-70E740481C1C}">
                <a14:useLocalDpi xmlns:a14="http://schemas.microsoft.com/office/drawing/2010/main" val="0"/>
              </a:ext>
            </a:extLst>
          </a:blip>
          <a:srcRect l="35641" t="8718" r="35755" b="7351"/>
          <a:stretch/>
        </p:blipFill>
        <p:spPr>
          <a:xfrm>
            <a:off x="5685055" y="1453218"/>
            <a:ext cx="799140" cy="3517336"/>
          </a:xfrm>
          <a:prstGeom prst="rect">
            <a:avLst/>
          </a:prstGeom>
        </p:spPr>
      </p:pic>
      <p:pic>
        <p:nvPicPr>
          <p:cNvPr id="9" name="図 8" descr="ダイアグラム が含まれている画像&#10;&#10;自動的に生成された説明">
            <a:extLst>
              <a:ext uri="{FF2B5EF4-FFF2-40B4-BE49-F238E27FC236}">
                <a16:creationId xmlns:a16="http://schemas.microsoft.com/office/drawing/2014/main" id="{335D7727-C039-4B2F-AD37-526BC02ABAE7}"/>
              </a:ext>
            </a:extLst>
          </p:cNvPr>
          <p:cNvPicPr>
            <a:picLocks noChangeAspect="1"/>
          </p:cNvPicPr>
          <p:nvPr/>
        </p:nvPicPr>
        <p:blipFill rotWithShape="1">
          <a:blip r:embed="rId8">
            <a:extLst>
              <a:ext uri="{28A0092B-C50C-407E-A947-70E740481C1C}">
                <a14:useLocalDpi xmlns:a14="http://schemas.microsoft.com/office/drawing/2010/main" val="0"/>
              </a:ext>
            </a:extLst>
          </a:blip>
          <a:srcRect l="9599" t="5687" r="10186" b="9060"/>
          <a:stretch/>
        </p:blipFill>
        <p:spPr>
          <a:xfrm>
            <a:off x="7932522" y="1347997"/>
            <a:ext cx="2805909" cy="3715740"/>
          </a:xfrm>
          <a:prstGeom prst="rect">
            <a:avLst/>
          </a:prstGeom>
        </p:spPr>
      </p:pic>
    </p:spTree>
    <p:extLst>
      <p:ext uri="{BB962C8B-B14F-4D97-AF65-F5344CB8AC3E}">
        <p14:creationId xmlns:p14="http://schemas.microsoft.com/office/powerpoint/2010/main" val="34920760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BACC1D2F-F542-4CE6-A2AB-01FE0429A963}"/>
              </a:ext>
            </a:extLst>
          </p:cNvPr>
          <p:cNvSpPr txBox="1"/>
          <p:nvPr/>
        </p:nvSpPr>
        <p:spPr>
          <a:xfrm>
            <a:off x="5281233" y="4590431"/>
            <a:ext cx="5253741" cy="502041"/>
          </a:xfrm>
          <a:prstGeom prst="rect">
            <a:avLst/>
          </a:prstGeom>
          <a:solidFill>
            <a:srgbClr val="F3EB5F"/>
          </a:solidFill>
        </p:spPr>
        <p:txBody>
          <a:bodyPr wrap="square" rtlCol="0">
            <a:spAutoFit/>
          </a:bodyPr>
          <a:lstStyle/>
          <a:p>
            <a:endParaRPr kumimoji="1" lang="ja-JP" altLang="en-US"/>
          </a:p>
        </p:txBody>
      </p:sp>
      <p:sp>
        <p:nvSpPr>
          <p:cNvPr id="37" name="テキスト ボックス 36">
            <a:extLst>
              <a:ext uri="{FF2B5EF4-FFF2-40B4-BE49-F238E27FC236}">
                <a16:creationId xmlns:a16="http://schemas.microsoft.com/office/drawing/2014/main" id="{698A9D69-3A8F-47AB-BA79-B9A45CE6D900}"/>
              </a:ext>
            </a:extLst>
          </p:cNvPr>
          <p:cNvSpPr txBox="1"/>
          <p:nvPr/>
        </p:nvSpPr>
        <p:spPr>
          <a:xfrm>
            <a:off x="117705" y="6273170"/>
            <a:ext cx="5163527" cy="514896"/>
          </a:xfrm>
          <a:prstGeom prst="rect">
            <a:avLst/>
          </a:prstGeom>
          <a:solidFill>
            <a:srgbClr val="F3EB5F"/>
          </a:solidFill>
        </p:spPr>
        <p:txBody>
          <a:bodyPr wrap="square" rtlCol="0">
            <a:spAutoFit/>
          </a:bodyPr>
          <a:lstStyle/>
          <a:p>
            <a:endParaRPr kumimoji="1" lang="ja-JP" altLang="en-US"/>
          </a:p>
        </p:txBody>
      </p:sp>
      <p:sp>
        <p:nvSpPr>
          <p:cNvPr id="11" name="テキスト ボックス 10">
            <a:extLst>
              <a:ext uri="{FF2B5EF4-FFF2-40B4-BE49-F238E27FC236}">
                <a16:creationId xmlns:a16="http://schemas.microsoft.com/office/drawing/2014/main" id="{9BEB9FA4-A9F9-446C-A70C-41AA587B3BCE}"/>
              </a:ext>
            </a:extLst>
          </p:cNvPr>
          <p:cNvSpPr txBox="1"/>
          <p:nvPr/>
        </p:nvSpPr>
        <p:spPr>
          <a:xfrm>
            <a:off x="107478" y="5300413"/>
            <a:ext cx="4316315" cy="514896"/>
          </a:xfrm>
          <a:prstGeom prst="rect">
            <a:avLst/>
          </a:prstGeom>
          <a:solidFill>
            <a:srgbClr val="F3EB5F"/>
          </a:solidFill>
        </p:spPr>
        <p:txBody>
          <a:bodyPr wrap="square" rtlCol="0">
            <a:spAutoFit/>
          </a:bodyPr>
          <a:lstStyle/>
          <a:p>
            <a:endParaRPr kumimoji="1" lang="ja-JP" altLang="en-US"/>
          </a:p>
        </p:txBody>
      </p:sp>
      <p:pic>
        <p:nvPicPr>
          <p:cNvPr id="14" name="図 13">
            <a:extLst>
              <a:ext uri="{FF2B5EF4-FFF2-40B4-BE49-F238E27FC236}">
                <a16:creationId xmlns:a16="http://schemas.microsoft.com/office/drawing/2014/main" id="{EBC763C3-ADE3-4613-A392-13CB167041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9689301" y="518620"/>
            <a:ext cx="2504845" cy="1846095"/>
          </a:xfrm>
          <a:prstGeom prst="rect">
            <a:avLst/>
          </a:prstGeom>
        </p:spPr>
      </p:pic>
      <p:sp>
        <p:nvSpPr>
          <p:cNvPr id="2" name="Rectangle 23">
            <a:extLst>
              <a:ext uri="{FF2B5EF4-FFF2-40B4-BE49-F238E27FC236}">
                <a16:creationId xmlns:a16="http://schemas.microsoft.com/office/drawing/2014/main" id="{4BE4C962-4D56-4C1F-BCD5-2A6E8ACEC0F7}"/>
              </a:ext>
            </a:extLst>
          </p:cNvPr>
          <p:cNvSpPr/>
          <p:nvPr/>
        </p:nvSpPr>
        <p:spPr>
          <a:xfrm>
            <a:off x="0" y="3524"/>
            <a:ext cx="12192000" cy="1106323"/>
          </a:xfrm>
          <a:prstGeom prst="rect">
            <a:avLst/>
          </a:prstGeom>
          <a:solidFill>
            <a:srgbClr val="7A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タイトル 1">
            <a:extLst>
              <a:ext uri="{FF2B5EF4-FFF2-40B4-BE49-F238E27FC236}">
                <a16:creationId xmlns:a16="http://schemas.microsoft.com/office/drawing/2014/main" id="{1DB24EBF-645A-481E-9209-C1B9C018DDE3}"/>
              </a:ext>
            </a:extLst>
          </p:cNvPr>
          <p:cNvSpPr txBox="1">
            <a:spLocks/>
          </p:cNvSpPr>
          <p:nvPr/>
        </p:nvSpPr>
        <p:spPr>
          <a:xfrm>
            <a:off x="1780985" y="253565"/>
            <a:ext cx="10194478" cy="753388"/>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kumimoji="1" lang="ja-JP" altLang="en-US" sz="4000" b="1">
                <a:solidFill>
                  <a:schemeClr val="bg1"/>
                </a:solidFill>
                <a:ea typeface="小塚ゴシック Pro R" panose="020B0400000000000000"/>
              </a:rPr>
              <a:t>ニュートリセンシャルズ  ライン アップ</a:t>
            </a:r>
            <a:endParaRPr kumimoji="1" lang="en-US" altLang="ja-JP" sz="4000">
              <a:solidFill>
                <a:schemeClr val="bg1"/>
              </a:solidFill>
              <a:ea typeface="小塚ゴシック Pro R" panose="020B0400000000000000"/>
            </a:endParaRPr>
          </a:p>
        </p:txBody>
      </p:sp>
      <p:sp>
        <p:nvSpPr>
          <p:cNvPr id="7" name="タイトル 1">
            <a:extLst>
              <a:ext uri="{FF2B5EF4-FFF2-40B4-BE49-F238E27FC236}">
                <a16:creationId xmlns:a16="http://schemas.microsoft.com/office/drawing/2014/main" id="{D4B09378-05A4-4F21-8080-F2AC692212E5}"/>
              </a:ext>
            </a:extLst>
          </p:cNvPr>
          <p:cNvSpPr txBox="1">
            <a:spLocks/>
          </p:cNvSpPr>
          <p:nvPr/>
        </p:nvSpPr>
        <p:spPr>
          <a:xfrm>
            <a:off x="109520" y="4592246"/>
            <a:ext cx="5356332" cy="778913"/>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洗顔料</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a. </a:t>
            </a:r>
            <a:r>
              <a:rPr kumimoji="1" lang="ja-JP" altLang="en-US" sz="1400" b="1" dirty="0">
                <a:solidFill>
                  <a:srgbClr val="1C2245"/>
                </a:solidFill>
                <a:ea typeface="小塚ゴシック Pro R" panose="020B0400000000000000"/>
              </a:rPr>
              <a:t>ハイドラクリーン</a:t>
            </a:r>
            <a:r>
              <a:rPr kumimoji="1" lang="ja-JP" altLang="en-US" sz="1400" dirty="0">
                <a:solidFill>
                  <a:srgbClr val="1C2245"/>
                </a:solidFill>
                <a:ea typeface="小塚ゴシック Pro R" panose="020B0400000000000000"/>
              </a:rPr>
              <a:t> （クリーミー クレンジング ローション）</a:t>
            </a:r>
            <a:endParaRPr kumimoji="1" lang="en-US" altLang="ja-JP" sz="1000" dirty="0">
              <a:solidFill>
                <a:srgbClr val="1C2245"/>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b. </a:t>
            </a:r>
            <a:r>
              <a:rPr kumimoji="1" lang="ja-JP" altLang="en-US" sz="1400" b="1" dirty="0">
                <a:solidFill>
                  <a:srgbClr val="1C2245"/>
                </a:solidFill>
                <a:ea typeface="小塚ゴシック Pro R" panose="020B0400000000000000"/>
              </a:rPr>
              <a:t>トゥー ビー クリア</a:t>
            </a:r>
            <a:r>
              <a:rPr kumimoji="1" lang="ja-JP" altLang="en-US" sz="1400" dirty="0">
                <a:solidFill>
                  <a:srgbClr val="1C2245"/>
                </a:solidFill>
                <a:ea typeface="小塚ゴシック Pro R" panose="020B0400000000000000"/>
              </a:rPr>
              <a:t>（ピュア クレンジング リキッド）</a:t>
            </a:r>
            <a:r>
              <a:rPr kumimoji="1" lang="ja-JP" altLang="en-US" sz="1000" dirty="0">
                <a:solidFill>
                  <a:srgbClr val="1C2245"/>
                </a:solidFill>
                <a:ea typeface="小塚ゴシック Pro R" panose="020B0400000000000000"/>
              </a:rPr>
              <a:t>　　</a:t>
            </a:r>
            <a:r>
              <a:rPr kumimoji="1" lang="ja-JP" altLang="en-US" sz="1000" b="1" dirty="0">
                <a:solidFill>
                  <a:srgbClr val="1C2245"/>
                </a:solidFill>
                <a:ea typeface="小塚ゴシック Pro R" panose="020B0400000000000000"/>
              </a:rPr>
              <a:t>　　　　</a:t>
            </a:r>
            <a:r>
              <a:rPr kumimoji="1" lang="ja-JP" altLang="en-US" sz="1000"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8" name="タイトル 1">
            <a:extLst>
              <a:ext uri="{FF2B5EF4-FFF2-40B4-BE49-F238E27FC236}">
                <a16:creationId xmlns:a16="http://schemas.microsoft.com/office/drawing/2014/main" id="{CDB28E04-4854-431F-89DE-07E5730EE2C1}"/>
              </a:ext>
            </a:extLst>
          </p:cNvPr>
          <p:cNvSpPr txBox="1">
            <a:spLocks/>
          </p:cNvSpPr>
          <p:nvPr/>
        </p:nvSpPr>
        <p:spPr>
          <a:xfrm>
            <a:off x="78467" y="5777773"/>
            <a:ext cx="3164580" cy="55756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化粧水</a:t>
            </a:r>
            <a:endParaRPr kumimoji="1" lang="en-US" altLang="ja-JP" sz="1400" b="1">
              <a:solidFill>
                <a:srgbClr val="00B0F0"/>
              </a:solidFill>
              <a:ea typeface="小塚ゴシック Pro R" panose="020B0400000000000000"/>
            </a:endParaRPr>
          </a:p>
          <a:p>
            <a:pPr algn="l" hangingPunct="1"/>
            <a:r>
              <a:rPr kumimoji="1" lang="en-US" altLang="ja-JP" sz="1400">
                <a:solidFill>
                  <a:srgbClr val="1C2245"/>
                </a:solidFill>
                <a:ea typeface="小塚ゴシック Pro R" panose="020B0400000000000000"/>
              </a:rPr>
              <a:t>d. </a:t>
            </a:r>
            <a:r>
              <a:rPr kumimoji="1" lang="ja-JP" altLang="en-US" sz="1400" b="1">
                <a:solidFill>
                  <a:srgbClr val="1C2245"/>
                </a:solidFill>
                <a:ea typeface="小塚ゴシック Pro R" panose="020B0400000000000000"/>
              </a:rPr>
              <a:t>イン バランス</a:t>
            </a:r>
            <a:r>
              <a:rPr kumimoji="1" lang="ja-JP" altLang="en-US" sz="1400">
                <a:solidFill>
                  <a:srgbClr val="1C2245"/>
                </a:solidFill>
                <a:ea typeface="小塚ゴシック Pro R" panose="020B0400000000000000"/>
              </a:rPr>
              <a:t>（</a:t>
            </a:r>
            <a:r>
              <a:rPr kumimoji="1" lang="en-US" altLang="ja-JP" sz="1400">
                <a:solidFill>
                  <a:srgbClr val="1C2245"/>
                </a:solidFill>
                <a:ea typeface="小塚ゴシック Pro R" panose="020B0400000000000000"/>
              </a:rPr>
              <a:t>pH </a:t>
            </a:r>
            <a:r>
              <a:rPr kumimoji="1" lang="ja-JP" altLang="en-US" sz="1400">
                <a:solidFill>
                  <a:srgbClr val="1C2245"/>
                </a:solidFill>
                <a:ea typeface="小塚ゴシック Pro R" panose="020B0400000000000000"/>
              </a:rPr>
              <a:t>トーナー）</a:t>
            </a:r>
            <a:r>
              <a:rPr kumimoji="1" lang="ja-JP" altLang="en-US" sz="1400" b="1">
                <a:solidFill>
                  <a:srgbClr val="1C2245"/>
                </a:solidFill>
                <a:ea typeface="小塚ゴシック Pro R" panose="020B0400000000000000"/>
              </a:rPr>
              <a:t>　　　　　　　　　　　　　　　　　　　　　　　　　　　　　　　　　　　　　　　</a:t>
            </a:r>
          </a:p>
          <a:p>
            <a:pPr algn="l" hangingPunct="1"/>
            <a:r>
              <a:rPr kumimoji="1" lang="ja-JP" altLang="en-US" sz="2800">
                <a:solidFill>
                  <a:srgbClr val="1C2245"/>
                </a:solidFill>
                <a:ea typeface="小塚ゴシック Pro R" panose="020B0400000000000000"/>
              </a:rPr>
              <a:t>　　　　　　　　　　　　　　　　　　　　　　　　　　　　</a:t>
            </a:r>
          </a:p>
        </p:txBody>
      </p:sp>
      <p:sp>
        <p:nvSpPr>
          <p:cNvPr id="9" name="タイトル 1">
            <a:extLst>
              <a:ext uri="{FF2B5EF4-FFF2-40B4-BE49-F238E27FC236}">
                <a16:creationId xmlns:a16="http://schemas.microsoft.com/office/drawing/2014/main" id="{3EE99897-2E30-4C08-A459-B90A58993BF2}"/>
              </a:ext>
            </a:extLst>
          </p:cNvPr>
          <p:cNvSpPr txBox="1">
            <a:spLocks/>
          </p:cNvSpPr>
          <p:nvPr/>
        </p:nvSpPr>
        <p:spPr>
          <a:xfrm>
            <a:off x="5251866" y="5186022"/>
            <a:ext cx="6723597" cy="75658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ジェル・クリーム</a:t>
            </a:r>
            <a:endParaRPr kumimoji="1" lang="en-US" altLang="ja-JP" sz="1400" b="1">
              <a:solidFill>
                <a:srgbClr val="00B0F0"/>
              </a:solidFill>
              <a:ea typeface="小塚ゴシック Pro R" panose="020B0400000000000000"/>
            </a:endParaRPr>
          </a:p>
          <a:p>
            <a:pPr algn="l" hangingPunct="1"/>
            <a:r>
              <a:rPr kumimoji="1" lang="en-US" altLang="ja-JP" sz="1400">
                <a:solidFill>
                  <a:srgbClr val="1C2245"/>
                </a:solidFill>
                <a:ea typeface="小塚ゴシック Pro R" panose="020B0400000000000000"/>
              </a:rPr>
              <a:t>g.</a:t>
            </a:r>
            <a:r>
              <a:rPr kumimoji="1" lang="ja-JP" altLang="en-US" sz="1400">
                <a:solidFill>
                  <a:srgbClr val="1C2245"/>
                </a:solidFill>
                <a:ea typeface="小塚ゴシック Pro R" panose="020B0400000000000000"/>
              </a:rPr>
              <a:t> </a:t>
            </a:r>
            <a:r>
              <a:rPr kumimoji="1" lang="ja-JP" altLang="en-US" sz="1400" b="1">
                <a:solidFill>
                  <a:srgbClr val="1C2245"/>
                </a:solidFill>
                <a:ea typeface="小塚ゴシック Pro R" panose="020B0400000000000000"/>
              </a:rPr>
              <a:t>モイスチャーライズ ミー</a:t>
            </a:r>
            <a:r>
              <a:rPr kumimoji="1" lang="ja-JP" altLang="en-US" sz="1400">
                <a:solidFill>
                  <a:srgbClr val="1C2245"/>
                </a:solidFill>
                <a:ea typeface="小塚ゴシック Pro R" panose="020B0400000000000000"/>
              </a:rPr>
              <a:t>（インテンス ハイドレイティング クリーム）</a:t>
            </a:r>
            <a:endParaRPr kumimoji="1" lang="en-US" altLang="ja-JP" sz="1400">
              <a:solidFill>
                <a:srgbClr val="1C2245"/>
              </a:solidFill>
              <a:ea typeface="小塚ゴシック Pro R" panose="020B0400000000000000"/>
            </a:endParaRPr>
          </a:p>
          <a:p>
            <a:pPr algn="l" hangingPunct="1"/>
            <a:r>
              <a:rPr kumimoji="1" lang="en-US" altLang="ja-JP" sz="1400">
                <a:solidFill>
                  <a:srgbClr val="1C2245"/>
                </a:solidFill>
                <a:ea typeface="小塚ゴシック Pro R" panose="020B0400000000000000"/>
              </a:rPr>
              <a:t>h.</a:t>
            </a:r>
            <a:r>
              <a:rPr kumimoji="1" lang="ja-JP" altLang="en-US" sz="1400">
                <a:solidFill>
                  <a:srgbClr val="1C2245"/>
                </a:solidFill>
                <a:ea typeface="小塚ゴシック Pro R" panose="020B0400000000000000"/>
              </a:rPr>
              <a:t> </a:t>
            </a:r>
            <a:r>
              <a:rPr kumimoji="1" lang="ja-JP" altLang="en-US" sz="1400" b="1">
                <a:solidFill>
                  <a:srgbClr val="1C2245"/>
                </a:solidFill>
                <a:ea typeface="小塚ゴシック Pro R" panose="020B0400000000000000"/>
              </a:rPr>
              <a:t>スキンダルジェント</a:t>
            </a:r>
            <a:r>
              <a:rPr kumimoji="1" lang="ja-JP" altLang="en-US" sz="1400">
                <a:solidFill>
                  <a:srgbClr val="1C2245"/>
                </a:solidFill>
                <a:ea typeface="小塚ゴシック Pro R" panose="020B0400000000000000"/>
              </a:rPr>
              <a:t>（ハイドレイティング ジェル クリーム）</a:t>
            </a:r>
            <a:r>
              <a:rPr kumimoji="1" lang="ja-JP" altLang="en-US" sz="1400" b="1">
                <a:solidFill>
                  <a:srgbClr val="1C2245"/>
                </a:solidFill>
                <a:ea typeface="小塚ゴシック Pro R" panose="020B0400000000000000"/>
              </a:rPr>
              <a:t>　　　　　　　　　　　　　　　　　　</a:t>
            </a:r>
            <a:endParaRPr kumimoji="1" lang="ja-JP" altLang="en-US" sz="1400">
              <a:solidFill>
                <a:srgbClr val="1C2245"/>
              </a:solidFill>
              <a:ea typeface="小塚ゴシック Pro R" panose="020B0400000000000000"/>
            </a:endParaRPr>
          </a:p>
        </p:txBody>
      </p:sp>
      <p:sp>
        <p:nvSpPr>
          <p:cNvPr id="10" name="タイトル 1">
            <a:extLst>
              <a:ext uri="{FF2B5EF4-FFF2-40B4-BE49-F238E27FC236}">
                <a16:creationId xmlns:a16="http://schemas.microsoft.com/office/drawing/2014/main" id="{C35CF79F-5A8D-4E77-BA85-C0F2CC24A0EB}"/>
              </a:ext>
            </a:extLst>
          </p:cNvPr>
          <p:cNvSpPr txBox="1">
            <a:spLocks/>
          </p:cNvSpPr>
          <p:nvPr/>
        </p:nvSpPr>
        <p:spPr>
          <a:xfrm>
            <a:off x="5251866" y="5923301"/>
            <a:ext cx="7112412" cy="568499"/>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乳液（</a:t>
            </a:r>
            <a:r>
              <a:rPr kumimoji="1" lang="en-US" altLang="ja-JP" sz="1400" b="1" dirty="0">
                <a:solidFill>
                  <a:srgbClr val="00B0F0"/>
                </a:solidFill>
                <a:ea typeface="小塚ゴシック Pro R" panose="020B0400000000000000"/>
              </a:rPr>
              <a:t>SPF</a:t>
            </a:r>
            <a:r>
              <a:rPr kumimoji="1" lang="ja-JP" altLang="en-US" sz="1400" b="1" dirty="0">
                <a:solidFill>
                  <a:srgbClr val="00B0F0"/>
                </a:solidFill>
                <a:ea typeface="小塚ゴシック Pro R" panose="020B0400000000000000"/>
              </a:rPr>
              <a:t>付き）</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i.</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デイ ドリーム プロテクティブ ローション</a:t>
            </a:r>
            <a:r>
              <a:rPr kumimoji="1" lang="ja-JP" altLang="en-US" sz="1400" dirty="0">
                <a:solidFill>
                  <a:srgbClr val="1C2245"/>
                </a:solidFill>
                <a:ea typeface="小塚ゴシック Pro R" panose="020B0400000000000000"/>
              </a:rPr>
              <a:t>（</a:t>
            </a:r>
            <a:r>
              <a:rPr kumimoji="1" lang="ja-JP" altLang="en-US" sz="1200" dirty="0">
                <a:solidFill>
                  <a:srgbClr val="1C2245"/>
                </a:solidFill>
                <a:ea typeface="小塚ゴシック Pro R" panose="020B0400000000000000"/>
              </a:rPr>
              <a:t>ライトウェイト デイ モイスチャーライザー</a:t>
            </a:r>
            <a:r>
              <a:rPr kumimoji="1" lang="ja-JP" altLang="en-US" sz="1400" dirty="0">
                <a:solidFill>
                  <a:srgbClr val="1C2245"/>
                </a:solidFill>
                <a:ea typeface="小塚ゴシック Pro R" panose="020B0400000000000000"/>
              </a:rPr>
              <a:t>）</a:t>
            </a:r>
            <a:r>
              <a:rPr kumimoji="1" lang="ja-JP" altLang="en-US" sz="1000" b="1"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　　　　　　　　　　　　　　　　</a:t>
            </a:r>
            <a:r>
              <a:rPr kumimoji="1" lang="ja-JP" altLang="en-US" sz="1400"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pic>
        <p:nvPicPr>
          <p:cNvPr id="13" name="図 12" descr="グラフィック, 抽象, 挿絵 が含まれている画像&#10;&#10;自動的に生成された説明">
            <a:extLst>
              <a:ext uri="{FF2B5EF4-FFF2-40B4-BE49-F238E27FC236}">
                <a16:creationId xmlns:a16="http://schemas.microsoft.com/office/drawing/2014/main" id="{55EF00D1-25B0-4309-A593-BC28843BA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60518">
            <a:off x="707096" y="-108311"/>
            <a:ext cx="1437071" cy="1535213"/>
          </a:xfrm>
          <a:prstGeom prst="rect">
            <a:avLst/>
          </a:prstGeom>
        </p:spPr>
      </p:pic>
      <p:pic>
        <p:nvPicPr>
          <p:cNvPr id="3" name="図 2">
            <a:extLst>
              <a:ext uri="{FF2B5EF4-FFF2-40B4-BE49-F238E27FC236}">
                <a16:creationId xmlns:a16="http://schemas.microsoft.com/office/drawing/2014/main" id="{D8134C5C-6D0B-4831-9771-9BC2544A601D}"/>
              </a:ext>
            </a:extLst>
          </p:cNvPr>
          <p:cNvPicPr>
            <a:picLocks noChangeAspect="1"/>
          </p:cNvPicPr>
          <p:nvPr/>
        </p:nvPicPr>
        <p:blipFill>
          <a:blip r:embed="rId5"/>
          <a:stretch>
            <a:fillRect/>
          </a:stretch>
        </p:blipFill>
        <p:spPr>
          <a:xfrm>
            <a:off x="8338908" y="3178487"/>
            <a:ext cx="1106478" cy="1037436"/>
          </a:xfrm>
          <a:prstGeom prst="rect">
            <a:avLst/>
          </a:prstGeom>
        </p:spPr>
      </p:pic>
      <p:pic>
        <p:nvPicPr>
          <p:cNvPr id="18" name="図 17">
            <a:extLst>
              <a:ext uri="{FF2B5EF4-FFF2-40B4-BE49-F238E27FC236}">
                <a16:creationId xmlns:a16="http://schemas.microsoft.com/office/drawing/2014/main" id="{A56CE256-9BE2-492C-B220-7E6042EBE026}"/>
              </a:ext>
            </a:extLst>
          </p:cNvPr>
          <p:cNvPicPr>
            <a:picLocks noChangeAspect="1"/>
          </p:cNvPicPr>
          <p:nvPr/>
        </p:nvPicPr>
        <p:blipFill>
          <a:blip r:embed="rId6"/>
          <a:stretch>
            <a:fillRect/>
          </a:stretch>
        </p:blipFill>
        <p:spPr>
          <a:xfrm>
            <a:off x="10842122" y="1966312"/>
            <a:ext cx="1133341" cy="2298833"/>
          </a:xfrm>
          <a:prstGeom prst="rect">
            <a:avLst/>
          </a:prstGeom>
        </p:spPr>
      </p:pic>
      <p:pic>
        <p:nvPicPr>
          <p:cNvPr id="20" name="図 19">
            <a:extLst>
              <a:ext uri="{FF2B5EF4-FFF2-40B4-BE49-F238E27FC236}">
                <a16:creationId xmlns:a16="http://schemas.microsoft.com/office/drawing/2014/main" id="{9AA2519B-AFF1-457D-BFF4-7E4355825CEC}"/>
              </a:ext>
            </a:extLst>
          </p:cNvPr>
          <p:cNvPicPr>
            <a:picLocks noChangeAspect="1"/>
          </p:cNvPicPr>
          <p:nvPr/>
        </p:nvPicPr>
        <p:blipFill>
          <a:blip r:embed="rId7"/>
          <a:stretch>
            <a:fillRect/>
          </a:stretch>
        </p:blipFill>
        <p:spPr>
          <a:xfrm>
            <a:off x="9602796" y="3160621"/>
            <a:ext cx="1081915" cy="1031511"/>
          </a:xfrm>
          <a:prstGeom prst="rect">
            <a:avLst/>
          </a:prstGeom>
        </p:spPr>
      </p:pic>
      <p:pic>
        <p:nvPicPr>
          <p:cNvPr id="22" name="図 21">
            <a:extLst>
              <a:ext uri="{FF2B5EF4-FFF2-40B4-BE49-F238E27FC236}">
                <a16:creationId xmlns:a16="http://schemas.microsoft.com/office/drawing/2014/main" id="{6DEC332F-9233-4B39-BDBD-43DC3D0A4F9A}"/>
              </a:ext>
            </a:extLst>
          </p:cNvPr>
          <p:cNvPicPr>
            <a:picLocks noChangeAspect="1"/>
          </p:cNvPicPr>
          <p:nvPr/>
        </p:nvPicPr>
        <p:blipFill>
          <a:blip r:embed="rId8"/>
          <a:stretch>
            <a:fillRect/>
          </a:stretch>
        </p:blipFill>
        <p:spPr>
          <a:xfrm>
            <a:off x="1410776" y="1248041"/>
            <a:ext cx="867998" cy="2885769"/>
          </a:xfrm>
          <a:prstGeom prst="rect">
            <a:avLst/>
          </a:prstGeom>
        </p:spPr>
      </p:pic>
      <p:pic>
        <p:nvPicPr>
          <p:cNvPr id="24" name="図 23">
            <a:extLst>
              <a:ext uri="{FF2B5EF4-FFF2-40B4-BE49-F238E27FC236}">
                <a16:creationId xmlns:a16="http://schemas.microsoft.com/office/drawing/2014/main" id="{BA391FAC-DB33-4462-9F9C-1E522C7F24A6}"/>
              </a:ext>
            </a:extLst>
          </p:cNvPr>
          <p:cNvPicPr>
            <a:picLocks noChangeAspect="1"/>
          </p:cNvPicPr>
          <p:nvPr/>
        </p:nvPicPr>
        <p:blipFill>
          <a:blip r:embed="rId9"/>
          <a:stretch>
            <a:fillRect/>
          </a:stretch>
        </p:blipFill>
        <p:spPr>
          <a:xfrm>
            <a:off x="4027462" y="1244560"/>
            <a:ext cx="997990" cy="2971363"/>
          </a:xfrm>
          <a:prstGeom prst="rect">
            <a:avLst/>
          </a:prstGeom>
        </p:spPr>
      </p:pic>
      <p:pic>
        <p:nvPicPr>
          <p:cNvPr id="26" name="図 25">
            <a:extLst>
              <a:ext uri="{FF2B5EF4-FFF2-40B4-BE49-F238E27FC236}">
                <a16:creationId xmlns:a16="http://schemas.microsoft.com/office/drawing/2014/main" id="{ABD40264-CB52-4CA6-94DF-3C3ECD67FEEA}"/>
              </a:ext>
            </a:extLst>
          </p:cNvPr>
          <p:cNvPicPr>
            <a:picLocks noChangeAspect="1"/>
          </p:cNvPicPr>
          <p:nvPr/>
        </p:nvPicPr>
        <p:blipFill>
          <a:blip r:embed="rId10"/>
          <a:stretch>
            <a:fillRect/>
          </a:stretch>
        </p:blipFill>
        <p:spPr>
          <a:xfrm>
            <a:off x="324355" y="1248041"/>
            <a:ext cx="1044127" cy="2953022"/>
          </a:xfrm>
          <a:prstGeom prst="rect">
            <a:avLst/>
          </a:prstGeom>
        </p:spPr>
      </p:pic>
      <p:pic>
        <p:nvPicPr>
          <p:cNvPr id="34" name="図 33" descr="紙コップに描かれている&#10;&#10;自動的に生成された説明">
            <a:extLst>
              <a:ext uri="{FF2B5EF4-FFF2-40B4-BE49-F238E27FC236}">
                <a16:creationId xmlns:a16="http://schemas.microsoft.com/office/drawing/2014/main" id="{C0ABE7F5-0C83-4F56-9A57-0DB8257872F2}"/>
              </a:ext>
            </a:extLst>
          </p:cNvPr>
          <p:cNvPicPr>
            <a:picLocks noChangeAspect="1"/>
          </p:cNvPicPr>
          <p:nvPr/>
        </p:nvPicPr>
        <p:blipFill rotWithShape="1">
          <a:blip r:embed="rId11">
            <a:extLst>
              <a:ext uri="{28A0092B-C50C-407E-A947-70E740481C1C}">
                <a14:useLocalDpi xmlns:a14="http://schemas.microsoft.com/office/drawing/2010/main" val="0"/>
              </a:ext>
            </a:extLst>
          </a:blip>
          <a:srcRect l="25921" t="5689" r="25744" b="9743"/>
          <a:stretch/>
        </p:blipFill>
        <p:spPr>
          <a:xfrm>
            <a:off x="2630592" y="1467876"/>
            <a:ext cx="1044127" cy="2740236"/>
          </a:xfrm>
          <a:prstGeom prst="rect">
            <a:avLst/>
          </a:prstGeom>
        </p:spPr>
      </p:pic>
      <p:pic>
        <p:nvPicPr>
          <p:cNvPr id="35" name="図 34" descr="黒い背景に白い文字がある&#10;&#10;中程度の精度で自動的に生成された説明">
            <a:extLst>
              <a:ext uri="{FF2B5EF4-FFF2-40B4-BE49-F238E27FC236}">
                <a16:creationId xmlns:a16="http://schemas.microsoft.com/office/drawing/2014/main" id="{2FD64C44-65C9-4AE5-BB35-4A4E4AFBBA36}"/>
              </a:ext>
            </a:extLst>
          </p:cNvPr>
          <p:cNvPicPr>
            <a:picLocks noChangeAspect="1"/>
          </p:cNvPicPr>
          <p:nvPr/>
        </p:nvPicPr>
        <p:blipFill rotWithShape="1">
          <a:blip r:embed="rId12">
            <a:extLst>
              <a:ext uri="{28A0092B-C50C-407E-A947-70E740481C1C}">
                <a14:useLocalDpi xmlns:a14="http://schemas.microsoft.com/office/drawing/2010/main" val="0"/>
              </a:ext>
            </a:extLst>
          </a:blip>
          <a:srcRect l="35641" t="8718" r="35755" b="7351"/>
          <a:stretch/>
        </p:blipFill>
        <p:spPr>
          <a:xfrm>
            <a:off x="5289379" y="1718258"/>
            <a:ext cx="559314" cy="2461764"/>
          </a:xfrm>
          <a:prstGeom prst="rect">
            <a:avLst/>
          </a:prstGeom>
        </p:spPr>
      </p:pic>
      <p:pic>
        <p:nvPicPr>
          <p:cNvPr id="40" name="図 39" descr="ダイアグラム が含まれている画像&#10;&#10;自動的に生成された説明">
            <a:extLst>
              <a:ext uri="{FF2B5EF4-FFF2-40B4-BE49-F238E27FC236}">
                <a16:creationId xmlns:a16="http://schemas.microsoft.com/office/drawing/2014/main" id="{F98D19A1-D70F-4521-888E-8E31D9755FAF}"/>
              </a:ext>
            </a:extLst>
          </p:cNvPr>
          <p:cNvPicPr>
            <a:picLocks noChangeAspect="1"/>
          </p:cNvPicPr>
          <p:nvPr/>
        </p:nvPicPr>
        <p:blipFill rotWithShape="1">
          <a:blip r:embed="rId13">
            <a:extLst>
              <a:ext uri="{28A0092B-C50C-407E-A947-70E740481C1C}">
                <a14:useLocalDpi xmlns:a14="http://schemas.microsoft.com/office/drawing/2010/main" val="0"/>
              </a:ext>
            </a:extLst>
          </a:blip>
          <a:srcRect l="9599" t="5687" r="10186" b="9060"/>
          <a:stretch/>
        </p:blipFill>
        <p:spPr>
          <a:xfrm>
            <a:off x="6289259" y="1599785"/>
            <a:ext cx="1948444" cy="2580237"/>
          </a:xfrm>
          <a:prstGeom prst="rect">
            <a:avLst/>
          </a:prstGeom>
        </p:spPr>
      </p:pic>
      <p:sp>
        <p:nvSpPr>
          <p:cNvPr id="23" name="タイトル 1">
            <a:extLst>
              <a:ext uri="{FF2B5EF4-FFF2-40B4-BE49-F238E27FC236}">
                <a16:creationId xmlns:a16="http://schemas.microsoft.com/office/drawing/2014/main" id="{BD6F2FC8-5543-47DE-83AE-68682509A1DF}"/>
              </a:ext>
            </a:extLst>
          </p:cNvPr>
          <p:cNvSpPr txBox="1">
            <a:spLocks/>
          </p:cNvSpPr>
          <p:nvPr/>
        </p:nvSpPr>
        <p:spPr>
          <a:xfrm>
            <a:off x="117706" y="5267634"/>
            <a:ext cx="4460689" cy="55756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a:solidFill>
                  <a:srgbClr val="00B0F0"/>
                </a:solidFill>
                <a:ea typeface="小塚ゴシック Pro R" panose="020B0400000000000000"/>
              </a:rPr>
              <a:t>スクラブ</a:t>
            </a:r>
            <a:endParaRPr kumimoji="1" lang="en-US" altLang="ja-JP" sz="1400" b="1">
              <a:solidFill>
                <a:srgbClr val="00B0F0"/>
              </a:solidFill>
              <a:ea typeface="小塚ゴシック Pro R" panose="020B0400000000000000"/>
            </a:endParaRPr>
          </a:p>
          <a:p>
            <a:pPr algn="l" hangingPunct="1"/>
            <a:r>
              <a:rPr kumimoji="1" lang="en-US" altLang="ja-JP" sz="1400">
                <a:solidFill>
                  <a:srgbClr val="1C2245"/>
                </a:solidFill>
                <a:ea typeface="小塚ゴシック Pro R" panose="020B0400000000000000"/>
              </a:rPr>
              <a:t>c. </a:t>
            </a:r>
            <a:r>
              <a:rPr kumimoji="1" lang="ja-JP" altLang="en-US" sz="1400" b="1">
                <a:solidFill>
                  <a:srgbClr val="1C2245"/>
                </a:solidFill>
                <a:ea typeface="小塚ゴシック Pro R" panose="020B0400000000000000"/>
              </a:rPr>
              <a:t>ブライター デイ</a:t>
            </a:r>
            <a:r>
              <a:rPr kumimoji="1" lang="ja-JP" altLang="en-US" sz="1400">
                <a:solidFill>
                  <a:srgbClr val="1C2245"/>
                </a:solidFill>
                <a:ea typeface="小塚ゴシック Pro R" panose="020B0400000000000000"/>
              </a:rPr>
              <a:t>（エクスフォリエント スクラブ）</a:t>
            </a:r>
            <a:r>
              <a:rPr kumimoji="1" lang="ja-JP" altLang="en-US" sz="1400" b="1">
                <a:solidFill>
                  <a:srgbClr val="1C2245"/>
                </a:solidFill>
                <a:ea typeface="小塚ゴシック Pro R" panose="020B0400000000000000"/>
              </a:rPr>
              <a:t>　　　　　　　　　　　　　　　　　　　　　　　　　　　　　　　　　　　　</a:t>
            </a:r>
          </a:p>
          <a:p>
            <a:pPr algn="l" hangingPunct="1"/>
            <a:r>
              <a:rPr kumimoji="1" lang="ja-JP" altLang="en-US" sz="2800">
                <a:solidFill>
                  <a:srgbClr val="1C2245"/>
                </a:solidFill>
                <a:ea typeface="小塚ゴシック Pro R" panose="020B0400000000000000"/>
              </a:rPr>
              <a:t>　　　　　　　　　　　　　　　　　　　　　　　　　　　</a:t>
            </a:r>
          </a:p>
        </p:txBody>
      </p:sp>
      <p:sp>
        <p:nvSpPr>
          <p:cNvPr id="25" name="タイトル 1">
            <a:extLst>
              <a:ext uri="{FF2B5EF4-FFF2-40B4-BE49-F238E27FC236}">
                <a16:creationId xmlns:a16="http://schemas.microsoft.com/office/drawing/2014/main" id="{1361A6B6-AE1C-42D5-A7A2-7B224C7349EA}"/>
              </a:ext>
            </a:extLst>
          </p:cNvPr>
          <p:cNvSpPr txBox="1">
            <a:spLocks/>
          </p:cNvSpPr>
          <p:nvPr/>
        </p:nvSpPr>
        <p:spPr>
          <a:xfrm>
            <a:off x="109518" y="6273170"/>
            <a:ext cx="5496152" cy="45404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美容液</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e.</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セルトレックス オールウェイズ ライト</a:t>
            </a:r>
            <a:r>
              <a:rPr kumimoji="1" lang="ja-JP" altLang="en-US" sz="1400" dirty="0">
                <a:solidFill>
                  <a:srgbClr val="1C2245"/>
                </a:solidFill>
                <a:ea typeface="小塚ゴシック Pro R" panose="020B0400000000000000"/>
              </a:rPr>
              <a:t>（アドバンス セラム）</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27" name="タイトル 1">
            <a:extLst>
              <a:ext uri="{FF2B5EF4-FFF2-40B4-BE49-F238E27FC236}">
                <a16:creationId xmlns:a16="http://schemas.microsoft.com/office/drawing/2014/main" id="{D6FA880C-C776-4F0D-80FF-7BD51B7BFDD4}"/>
              </a:ext>
            </a:extLst>
          </p:cNvPr>
          <p:cNvSpPr txBox="1">
            <a:spLocks/>
          </p:cNvSpPr>
          <p:nvPr/>
        </p:nvSpPr>
        <p:spPr>
          <a:xfrm>
            <a:off x="5251867" y="4589252"/>
            <a:ext cx="5432844" cy="66253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マスク          </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f.</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セルトレックス オールウェイズ ライト</a:t>
            </a:r>
            <a:r>
              <a:rPr kumimoji="1" lang="ja-JP" altLang="en-US" sz="1400" dirty="0">
                <a:solidFill>
                  <a:srgbClr val="1C2245"/>
                </a:solidFill>
                <a:ea typeface="小塚ゴシック Pro R" panose="020B0400000000000000"/>
              </a:rPr>
              <a:t>（アドバンス マスク）</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28" name="タイトル 1">
            <a:extLst>
              <a:ext uri="{FF2B5EF4-FFF2-40B4-BE49-F238E27FC236}">
                <a16:creationId xmlns:a16="http://schemas.microsoft.com/office/drawing/2014/main" id="{1490EBB6-3188-4F80-B364-39747BBB9CCE}"/>
              </a:ext>
            </a:extLst>
          </p:cNvPr>
          <p:cNvSpPr txBox="1">
            <a:spLocks/>
          </p:cNvSpPr>
          <p:nvPr/>
        </p:nvSpPr>
        <p:spPr>
          <a:xfrm>
            <a:off x="681659" y="4185631"/>
            <a:ext cx="11185986" cy="435573"/>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342900" indent="-342900" algn="l" hangingPunct="1">
              <a:buAutoNum type="alphaLcPeriod"/>
            </a:pPr>
            <a:r>
              <a:rPr kumimoji="1" lang="en-US" altLang="ja-JP" sz="1400">
                <a:solidFill>
                  <a:srgbClr val="1C2245"/>
                </a:solidFill>
                <a:ea typeface="小塚ゴシック Pro R" panose="020B0400000000000000"/>
              </a:rPr>
              <a:t>              b.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c.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d.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e.                          </a:t>
            </a:r>
            <a:r>
              <a:rPr kumimoji="1" lang="ja-JP" altLang="en-US" sz="1400">
                <a:solidFill>
                  <a:srgbClr val="1C2245"/>
                </a:solidFill>
                <a:ea typeface="小塚ゴシック Pro R" panose="020B0400000000000000"/>
              </a:rPr>
              <a:t> </a:t>
            </a:r>
            <a:r>
              <a:rPr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  f.                              g.                    </a:t>
            </a:r>
            <a:r>
              <a:rPr kumimoji="1" lang="ja-JP" altLang="en-US" sz="1400">
                <a:solidFill>
                  <a:srgbClr val="1C2245"/>
                </a:solidFill>
                <a:ea typeface="小塚ゴシック Pro R" panose="020B0400000000000000"/>
              </a:rPr>
              <a:t>  </a:t>
            </a:r>
            <a:r>
              <a:rPr kumimoji="1" lang="en-US" altLang="ja-JP" sz="1400">
                <a:solidFill>
                  <a:srgbClr val="1C2245"/>
                </a:solidFill>
                <a:ea typeface="小塚ゴシック Pro R" panose="020B0400000000000000"/>
              </a:rPr>
              <a:t>h.                 </a:t>
            </a:r>
            <a:r>
              <a:rPr kumimoji="1" lang="ja-JP" altLang="en-US" sz="1400">
                <a:solidFill>
                  <a:srgbClr val="1C2245"/>
                </a:solidFill>
                <a:ea typeface="小塚ゴシック Pro R" panose="020B0400000000000000"/>
              </a:rPr>
              <a:t>     </a:t>
            </a:r>
            <a:r>
              <a:rPr kumimoji="1" lang="en-US" altLang="ja-JP" sz="1400" err="1">
                <a:solidFill>
                  <a:srgbClr val="1C2245"/>
                </a:solidFill>
                <a:ea typeface="小塚ゴシック Pro R" panose="020B0400000000000000"/>
              </a:rPr>
              <a:t>i</a:t>
            </a:r>
            <a:r>
              <a:rPr kumimoji="1" lang="en-US" altLang="ja-JP" sz="1400">
                <a:solidFill>
                  <a:srgbClr val="1C2245"/>
                </a:solidFill>
                <a:ea typeface="小塚ゴシック Pro R" panose="020B0400000000000000"/>
              </a:rPr>
              <a:t>.</a:t>
            </a:r>
            <a:endParaRPr kumimoji="1" lang="ja-JP" altLang="en-US" sz="2800">
              <a:solidFill>
                <a:srgbClr val="1C2245"/>
              </a:solidFill>
              <a:ea typeface="小塚ゴシック Pro R" panose="020B0400000000000000"/>
            </a:endParaRPr>
          </a:p>
        </p:txBody>
      </p:sp>
      <p:sp>
        <p:nvSpPr>
          <p:cNvPr id="5" name="正方形/長方形 4">
            <a:extLst>
              <a:ext uri="{FF2B5EF4-FFF2-40B4-BE49-F238E27FC236}">
                <a16:creationId xmlns:a16="http://schemas.microsoft.com/office/drawing/2014/main" id="{8F9C6620-CDA1-4050-9F00-3565C02C52A8}"/>
              </a:ext>
            </a:extLst>
          </p:cNvPr>
          <p:cNvSpPr/>
          <p:nvPr/>
        </p:nvSpPr>
        <p:spPr>
          <a:xfrm>
            <a:off x="2551630" y="1398136"/>
            <a:ext cx="1168024" cy="2814878"/>
          </a:xfrm>
          <a:prstGeom prst="rect">
            <a:avLst/>
          </a:prstGeom>
          <a:noFill/>
          <a:ln w="57150">
            <a:solidFill>
              <a:srgbClr val="F3E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32" name="正方形/長方形 31">
            <a:extLst>
              <a:ext uri="{FF2B5EF4-FFF2-40B4-BE49-F238E27FC236}">
                <a16:creationId xmlns:a16="http://schemas.microsoft.com/office/drawing/2014/main" id="{B3E11C6C-A49E-4956-97EC-ABE5ED7D68C2}"/>
              </a:ext>
            </a:extLst>
          </p:cNvPr>
          <p:cNvSpPr/>
          <p:nvPr/>
        </p:nvSpPr>
        <p:spPr>
          <a:xfrm>
            <a:off x="5251866" y="1728697"/>
            <a:ext cx="634341" cy="2461764"/>
          </a:xfrm>
          <a:prstGeom prst="rect">
            <a:avLst/>
          </a:prstGeom>
          <a:noFill/>
          <a:ln w="57150">
            <a:solidFill>
              <a:srgbClr val="F3E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33" name="正方形/長方形 32">
            <a:extLst>
              <a:ext uri="{FF2B5EF4-FFF2-40B4-BE49-F238E27FC236}">
                <a16:creationId xmlns:a16="http://schemas.microsoft.com/office/drawing/2014/main" id="{35DD85B5-FAC0-478D-82AD-AE0D55F525D7}"/>
              </a:ext>
            </a:extLst>
          </p:cNvPr>
          <p:cNvSpPr/>
          <p:nvPr/>
        </p:nvSpPr>
        <p:spPr>
          <a:xfrm>
            <a:off x="6305794" y="1596762"/>
            <a:ext cx="1950188" cy="2594845"/>
          </a:xfrm>
          <a:prstGeom prst="rect">
            <a:avLst/>
          </a:prstGeom>
          <a:noFill/>
          <a:ln w="57150">
            <a:solidFill>
              <a:srgbClr val="F3E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12" name="楕円 11">
            <a:extLst>
              <a:ext uri="{FF2B5EF4-FFF2-40B4-BE49-F238E27FC236}">
                <a16:creationId xmlns:a16="http://schemas.microsoft.com/office/drawing/2014/main" id="{FD1B26AF-C7C3-4F52-A461-FC2A30E69244}"/>
              </a:ext>
            </a:extLst>
          </p:cNvPr>
          <p:cNvSpPr/>
          <p:nvPr/>
        </p:nvSpPr>
        <p:spPr>
          <a:xfrm>
            <a:off x="2225726" y="1131908"/>
            <a:ext cx="875651" cy="396519"/>
          </a:xfrm>
          <a:prstGeom prst="ellipse">
            <a:avLst/>
          </a:prstGeom>
          <a:solidFill>
            <a:srgbClr val="78D1F0"/>
          </a:solidFill>
          <a:ln>
            <a:solidFill>
              <a:srgbClr val="78D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t>NEW</a:t>
            </a:r>
            <a:endParaRPr kumimoji="1" lang="ja-JP" altLang="en-US" sz="1400" b="1"/>
          </a:p>
        </p:txBody>
      </p:sp>
      <p:sp>
        <p:nvSpPr>
          <p:cNvPr id="38" name="楕円 37">
            <a:extLst>
              <a:ext uri="{FF2B5EF4-FFF2-40B4-BE49-F238E27FC236}">
                <a16:creationId xmlns:a16="http://schemas.microsoft.com/office/drawing/2014/main" id="{4452084F-D345-4637-BB8B-58F05CE3D9AE}"/>
              </a:ext>
            </a:extLst>
          </p:cNvPr>
          <p:cNvSpPr/>
          <p:nvPr/>
        </p:nvSpPr>
        <p:spPr>
          <a:xfrm>
            <a:off x="4885729" y="1421221"/>
            <a:ext cx="875651" cy="396519"/>
          </a:xfrm>
          <a:prstGeom prst="ellipse">
            <a:avLst/>
          </a:prstGeom>
          <a:solidFill>
            <a:srgbClr val="78D1F0"/>
          </a:solidFill>
          <a:ln>
            <a:solidFill>
              <a:srgbClr val="78D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t>NEW</a:t>
            </a:r>
            <a:endParaRPr kumimoji="1" lang="ja-JP" altLang="en-US" sz="1400" b="1"/>
          </a:p>
        </p:txBody>
      </p:sp>
      <p:sp>
        <p:nvSpPr>
          <p:cNvPr id="39" name="楕円 38">
            <a:extLst>
              <a:ext uri="{FF2B5EF4-FFF2-40B4-BE49-F238E27FC236}">
                <a16:creationId xmlns:a16="http://schemas.microsoft.com/office/drawing/2014/main" id="{E7BA4588-91B8-422F-B048-2EE3751477DA}"/>
              </a:ext>
            </a:extLst>
          </p:cNvPr>
          <p:cNvSpPr/>
          <p:nvPr/>
        </p:nvSpPr>
        <p:spPr>
          <a:xfrm>
            <a:off x="6118411" y="1332178"/>
            <a:ext cx="875651" cy="396519"/>
          </a:xfrm>
          <a:prstGeom prst="ellipse">
            <a:avLst/>
          </a:prstGeom>
          <a:solidFill>
            <a:srgbClr val="78D1F0"/>
          </a:solidFill>
          <a:ln>
            <a:solidFill>
              <a:srgbClr val="78D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t>NEW</a:t>
            </a:r>
            <a:endParaRPr kumimoji="1" lang="ja-JP" altLang="en-US" sz="1400" b="1"/>
          </a:p>
        </p:txBody>
      </p:sp>
    </p:spTree>
    <p:extLst>
      <p:ext uri="{BB962C8B-B14F-4D97-AF65-F5344CB8AC3E}">
        <p14:creationId xmlns:p14="http://schemas.microsoft.com/office/powerpoint/2010/main" val="6143260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213746"/>
            <a:ext cx="8057050" cy="13993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ブライター デイ</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（エクスフォリエント スクラブ）</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883231" y="1745196"/>
            <a:ext cx="8498893"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角質をケアするスクラブ　</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899103" y="2294640"/>
            <a:ext cx="8238805" cy="122475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肌を傷つけることなく、古くなった角質や毛穴の汚れを</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落とします。明るく、なめらかな肌へ。</a:t>
            </a:r>
            <a:endPar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algn="l">
              <a:lnSpc>
                <a:spcPct val="150000"/>
              </a:lnSpc>
              <a:defRPr/>
            </a:pP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（肌の状態に合わせて、週</a:t>
            </a:r>
            <a:r>
              <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1</a:t>
            </a: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a:t>
            </a:r>
            <a:r>
              <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2</a:t>
            </a: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回を目安にお使いください）</a:t>
            </a:r>
          </a:p>
          <a:p>
            <a:pPr marL="0" marR="0" lvl="0" indent="0" algn="l" defTabSz="825500" rtl="0" eaLnBrk="1" fontAlgn="auto" latinLnBrk="0" hangingPunct="1">
              <a:lnSpc>
                <a:spcPct val="150000"/>
              </a:lnSpc>
              <a:spcBef>
                <a:spcPts val="0"/>
              </a:spcBef>
              <a:spcAft>
                <a:spcPts val="0"/>
              </a:spcAft>
              <a:buClrTx/>
              <a:buSzTx/>
              <a:buFontTx/>
              <a:buNone/>
              <a:tabLst/>
              <a:defRPr/>
            </a:pP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8643799" y="1794902"/>
            <a:ext cx="2242262" cy="64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100g</a:t>
            </a: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804905" y="4766448"/>
            <a:ext cx="3473286" cy="157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a:solidFill>
                  <a:srgbClr val="1C2245"/>
                </a:solidFill>
                <a:highlight>
                  <a:srgbClr val="FFFFFF"/>
                </a:highlight>
                <a:latin typeface="Helvetica Neue Medium"/>
                <a:ea typeface="小塚ゴシック Pro R" panose="020B0400000000000000"/>
              </a:rPr>
              <a:t>・</a:t>
            </a:r>
            <a:r>
              <a:rPr kumimoji="1" lang="ja-JP" altLang="en-US" sz="1400">
                <a:solidFill>
                  <a:srgbClr val="1C2245"/>
                </a:solidFill>
                <a:latin typeface="Helvetica Neue Medium"/>
                <a:ea typeface="小塚ゴシック Pro R" panose="020B0400000000000000"/>
              </a:rPr>
              <a:t>アロエベラ液汁</a:t>
            </a: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145688" y="4766448"/>
            <a:ext cx="3700415"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・乳酸桿菌／ザクロ果実発酵エキス</a:t>
            </a:r>
            <a:endParaRPr kumimoji="1" lang="en-US" altLang="ja-JP"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dirty="0">
              <a:solidFill>
                <a:srgbClr val="1C2245"/>
              </a:solidFill>
              <a:ea typeface="小塚ゴシック Pro R" panose="020B0400000000000000"/>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1400" u="sng" kern="0" dirty="0">
                <a:solidFill>
                  <a:srgbClr val="1C2245"/>
                </a:solidFill>
                <a:latin typeface="Helvetica Neue"/>
                <a:ea typeface="小塚ゴシック Pro R" panose="020B0400000000000000"/>
                <a:sym typeface="Helvetica Neue"/>
              </a:rPr>
              <a:t>スクラブ</a:t>
            </a: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・含水シリカ</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1C2245"/>
              </a:solidFill>
              <a:effectLst/>
              <a:highlight>
                <a:srgbClr val="FFFF00"/>
              </a:highligh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746351" y="4141294"/>
            <a:ext cx="8635773"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p:txBody>
      </p:sp>
      <p:sp>
        <p:nvSpPr>
          <p:cNvPr id="14" name="Title 1">
            <a:extLst>
              <a:ext uri="{FF2B5EF4-FFF2-40B4-BE49-F238E27FC236}">
                <a16:creationId xmlns:a16="http://schemas.microsoft.com/office/drawing/2014/main" id="{36624F7F-195A-47EA-A90A-DBBE5A8B9789}"/>
              </a:ext>
            </a:extLst>
          </p:cNvPr>
          <p:cNvSpPr txBox="1">
            <a:spLocks/>
          </p:cNvSpPr>
          <p:nvPr/>
        </p:nvSpPr>
        <p:spPr>
          <a:xfrm>
            <a:off x="1945471" y="4304971"/>
            <a:ext cx="3218829" cy="20527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pic>
        <p:nvPicPr>
          <p:cNvPr id="15" name="図 14" descr="紙コップに描かれている&#10;&#10;自動的に生成された説明">
            <a:extLst>
              <a:ext uri="{FF2B5EF4-FFF2-40B4-BE49-F238E27FC236}">
                <a16:creationId xmlns:a16="http://schemas.microsoft.com/office/drawing/2014/main" id="{AAF9A6BF-D9FC-44ED-967F-153562A544DF}"/>
              </a:ext>
            </a:extLst>
          </p:cNvPr>
          <p:cNvPicPr>
            <a:picLocks noChangeAspect="1"/>
          </p:cNvPicPr>
          <p:nvPr/>
        </p:nvPicPr>
        <p:blipFill rotWithShape="1">
          <a:blip r:embed="rId3">
            <a:extLst>
              <a:ext uri="{28A0092B-C50C-407E-A947-70E740481C1C}">
                <a14:useLocalDpi xmlns:a14="http://schemas.microsoft.com/office/drawing/2010/main" val="0"/>
              </a:ext>
            </a:extLst>
          </a:blip>
          <a:srcRect l="25921" t="5689" r="25744" b="9743"/>
          <a:stretch/>
        </p:blipFill>
        <p:spPr>
          <a:xfrm>
            <a:off x="293588" y="1455978"/>
            <a:ext cx="1738525" cy="4562633"/>
          </a:xfrm>
          <a:prstGeom prst="rect">
            <a:avLst/>
          </a:prstGeom>
        </p:spPr>
      </p:pic>
    </p:spTree>
    <p:extLst>
      <p:ext uri="{BB962C8B-B14F-4D97-AF65-F5344CB8AC3E}">
        <p14:creationId xmlns:p14="http://schemas.microsoft.com/office/powerpoint/2010/main" val="117579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503576"/>
            <a:ext cx="8057050" cy="13993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セルトレックス オールウェイズ ライト</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（アドバンス セラム）</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883231" y="2035026"/>
            <a:ext cx="8498893"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肌の水分バランスを保つ美容液</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899103" y="2605019"/>
            <a:ext cx="8413382" cy="122475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ハイドラ フレックス ブレンドが空気中の水分量を利用して肌の水分バランスを保ちます。軽いつけ心地で</a:t>
            </a:r>
            <a:r>
              <a:rPr lang="ja-JP" altLang="en-US" sz="2400">
                <a:solidFill>
                  <a:srgbClr val="6E609B"/>
                </a:solidFill>
                <a:latin typeface="小塚ゴシック Pro R" panose="020B0400000000000000"/>
                <a:ea typeface="小塚ゴシック Pro R" panose="020B0400000000000000"/>
              </a:rPr>
              <a:t>ベタ</a:t>
            </a: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つきが</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残らず、なめらかでツヤのある肌へと導きます。</a:t>
            </a: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9003394" y="2017939"/>
            <a:ext cx="2242262" cy="64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30mL</a:t>
            </a: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763808" y="4997089"/>
            <a:ext cx="3473286" cy="157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237094" y="5009781"/>
            <a:ext cx="2384425"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エモリエント成分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・ホホバエステル</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725803" y="4324823"/>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
        <p:nvSpPr>
          <p:cNvPr id="12" name="Title 1">
            <a:extLst>
              <a:ext uri="{FF2B5EF4-FFF2-40B4-BE49-F238E27FC236}">
                <a16:creationId xmlns:a16="http://schemas.microsoft.com/office/drawing/2014/main" id="{E54CFC63-C8CD-465A-A28A-FFFC9ED1685C}"/>
              </a:ext>
            </a:extLst>
          </p:cNvPr>
          <p:cNvSpPr txBox="1">
            <a:spLocks/>
          </p:cNvSpPr>
          <p:nvPr/>
        </p:nvSpPr>
        <p:spPr>
          <a:xfrm>
            <a:off x="2464702" y="4324823"/>
            <a:ext cx="3218829" cy="20527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pic>
        <p:nvPicPr>
          <p:cNvPr id="14" name="図 13" descr="黒い背景に白い文字がある&#10;&#10;中程度の精度で自動的に生成された説明">
            <a:extLst>
              <a:ext uri="{FF2B5EF4-FFF2-40B4-BE49-F238E27FC236}">
                <a16:creationId xmlns:a16="http://schemas.microsoft.com/office/drawing/2014/main" id="{3FB2B15D-B932-48AD-9FA3-D51BEFF5A96A}"/>
              </a:ext>
            </a:extLst>
          </p:cNvPr>
          <p:cNvPicPr>
            <a:picLocks noChangeAspect="1"/>
          </p:cNvPicPr>
          <p:nvPr/>
        </p:nvPicPr>
        <p:blipFill rotWithShape="1">
          <a:blip r:embed="rId3">
            <a:extLst>
              <a:ext uri="{28A0092B-C50C-407E-A947-70E740481C1C}">
                <a14:useLocalDpi xmlns:a14="http://schemas.microsoft.com/office/drawing/2010/main" val="0"/>
              </a:ext>
            </a:extLst>
          </a:blip>
          <a:srcRect l="35641" t="8718" r="35755" b="7351"/>
          <a:stretch/>
        </p:blipFill>
        <p:spPr>
          <a:xfrm>
            <a:off x="770727" y="1902950"/>
            <a:ext cx="940935" cy="4141435"/>
          </a:xfrm>
          <a:prstGeom prst="rect">
            <a:avLst/>
          </a:prstGeom>
        </p:spPr>
      </p:pic>
    </p:spTree>
    <p:extLst>
      <p:ext uri="{BB962C8B-B14F-4D97-AF65-F5344CB8AC3E}">
        <p14:creationId xmlns:p14="http://schemas.microsoft.com/office/powerpoint/2010/main" val="15704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081870EF-E36D-4F9F-85F3-0EBAF9EF0CF2}"/>
              </a:ext>
            </a:extLst>
          </p:cNvPr>
          <p:cNvSpPr txBox="1"/>
          <p:nvPr/>
        </p:nvSpPr>
        <p:spPr>
          <a:xfrm>
            <a:off x="668264" y="752260"/>
            <a:ext cx="4711720" cy="646331"/>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ハイドラ フレックス ブレンド</a:t>
            </a:r>
            <a:endParaRPr kumimoji="1" lang="en-US" altLang="ja-JP"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（保湿成分）</a:t>
            </a:r>
            <a:endParaRPr lang="ja-JP" altLang="en-US" sz="1200"/>
          </a:p>
        </p:txBody>
      </p:sp>
      <p:sp>
        <p:nvSpPr>
          <p:cNvPr id="15" name="矢印: 右 14">
            <a:extLst>
              <a:ext uri="{FF2B5EF4-FFF2-40B4-BE49-F238E27FC236}">
                <a16:creationId xmlns:a16="http://schemas.microsoft.com/office/drawing/2014/main" id="{BC310015-D4FC-42F6-AAA2-285F27177CD4}"/>
              </a:ext>
            </a:extLst>
          </p:cNvPr>
          <p:cNvSpPr/>
          <p:nvPr/>
        </p:nvSpPr>
        <p:spPr>
          <a:xfrm>
            <a:off x="5432805" y="681683"/>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A0C3F5D-49EA-4FD6-B245-E53FEBD5E013}"/>
              </a:ext>
            </a:extLst>
          </p:cNvPr>
          <p:cNvSpPr txBox="1"/>
          <p:nvPr/>
        </p:nvSpPr>
        <p:spPr>
          <a:xfrm>
            <a:off x="6469045" y="549027"/>
            <a:ext cx="5593519" cy="1446550"/>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空気中の水分量を利用して</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肌の水分バランスを保つ</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セルトレックス オールウェイズ ライト（アドバンス セラム）のみ」</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a:p>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2" name="テキスト ボックス 1">
            <a:extLst>
              <a:ext uri="{FF2B5EF4-FFF2-40B4-BE49-F238E27FC236}">
                <a16:creationId xmlns:a16="http://schemas.microsoft.com/office/drawing/2014/main" id="{45057867-A665-48BA-8BA6-EAF9A82EEAD2}"/>
              </a:ext>
            </a:extLst>
          </p:cNvPr>
          <p:cNvSpPr txBox="1"/>
          <p:nvPr/>
        </p:nvSpPr>
        <p:spPr>
          <a:xfrm>
            <a:off x="2998061" y="1875644"/>
            <a:ext cx="6094324" cy="646331"/>
          </a:xfrm>
          <a:prstGeom prst="rect">
            <a:avLst/>
          </a:prstGeom>
          <a:noFill/>
        </p:spPr>
        <p:txBody>
          <a:bodyPr wrap="square">
            <a:spAutoFit/>
          </a:bodyPr>
          <a:lstStyle/>
          <a:p>
            <a:r>
              <a:rPr kumimoji="1" lang="ja-JP" altLang="en-US" sz="2400" b="0" kern="1200">
                <a:solidFill>
                  <a:srgbClr val="1C2245"/>
                </a:solidFill>
                <a:latin typeface="小塚ゴシック Pr6N R" panose="020B0400000000000000" pitchFamily="34" charset="-128"/>
                <a:ea typeface="小塚ゴシック Pr6N R" panose="020B0400000000000000" pitchFamily="34" charset="-128"/>
                <a:cs typeface="+mn-cs"/>
              </a:rPr>
              <a:t>ハイドラ フレックス ブレンドの働き</a:t>
            </a:r>
            <a:endParaRPr kumimoji="1" lang="en-US" altLang="ja-JP" sz="24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（イメージ図を使っての解説）</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p:txBody>
      </p:sp>
      <p:pic>
        <p:nvPicPr>
          <p:cNvPr id="4" name="図 3">
            <a:extLst>
              <a:ext uri="{FF2B5EF4-FFF2-40B4-BE49-F238E27FC236}">
                <a16:creationId xmlns:a16="http://schemas.microsoft.com/office/drawing/2014/main" id="{2F15795A-1401-444F-A88D-9034BFFFAC88}"/>
              </a:ext>
            </a:extLst>
          </p:cNvPr>
          <p:cNvPicPr>
            <a:picLocks noChangeAspect="1"/>
          </p:cNvPicPr>
          <p:nvPr/>
        </p:nvPicPr>
        <p:blipFill rotWithShape="1">
          <a:blip r:embed="rId3"/>
          <a:srcRect l="18118" t="35190" r="20955" b="20749"/>
          <a:stretch/>
        </p:blipFill>
        <p:spPr>
          <a:xfrm>
            <a:off x="2130768" y="2592563"/>
            <a:ext cx="7681051" cy="3124543"/>
          </a:xfrm>
          <a:prstGeom prst="rect">
            <a:avLst/>
          </a:prstGeom>
        </p:spPr>
      </p:pic>
      <p:sp>
        <p:nvSpPr>
          <p:cNvPr id="5" name="テキスト ボックス 4">
            <a:extLst>
              <a:ext uri="{FF2B5EF4-FFF2-40B4-BE49-F238E27FC236}">
                <a16:creationId xmlns:a16="http://schemas.microsoft.com/office/drawing/2014/main" id="{09DB98F0-3814-4D9B-A371-907DF1A9EB90}"/>
              </a:ext>
            </a:extLst>
          </p:cNvPr>
          <p:cNvSpPr txBox="1"/>
          <p:nvPr/>
        </p:nvSpPr>
        <p:spPr>
          <a:xfrm>
            <a:off x="563959" y="5787694"/>
            <a:ext cx="31336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乾燥して、肌が水分を必要とする環境では「ハイドラ フレックス ブレンド」</a:t>
            </a:r>
            <a:r>
              <a:rPr kumimoji="0" lang="ja-JP" altLang="en-US" sz="8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が空気中の水分を引き込み、肌へうるおいを与えます。</a:t>
            </a:r>
          </a:p>
        </p:txBody>
      </p:sp>
      <p:sp>
        <p:nvSpPr>
          <p:cNvPr id="6" name="テキスト ボックス 5">
            <a:extLst>
              <a:ext uri="{FF2B5EF4-FFF2-40B4-BE49-F238E27FC236}">
                <a16:creationId xmlns:a16="http://schemas.microsoft.com/office/drawing/2014/main" id="{63BB3AAD-78D7-46E4-838E-98D1C3E028CC}"/>
              </a:ext>
            </a:extLst>
          </p:cNvPr>
          <p:cNvSpPr txBox="1"/>
          <p:nvPr/>
        </p:nvSpPr>
        <p:spPr>
          <a:xfrm>
            <a:off x="4197591" y="5842671"/>
            <a:ext cx="31336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湿度の高い環境では、「ハイドラ フレックス ブレンド」</a:t>
            </a:r>
            <a:r>
              <a:rPr kumimoji="0" lang="ja-JP" altLang="en-US" sz="800" b="0" i="0" u="none" strike="noStrike" kern="0" cap="none" spc="0" normalizeH="0" baseline="0" noProof="0">
                <a:ln>
                  <a:noFill/>
                </a:ln>
                <a:solidFill>
                  <a:srgbClr val="000000"/>
                </a:solidFill>
                <a:effectLst/>
                <a:uLnTx/>
                <a:uFillTx/>
                <a:latin typeface="小塚ゴシック Pr6N R" panose="020B0400000000000000" pitchFamily="34" charset="-128"/>
                <a:ea typeface="小塚ゴシック Pr6N R" panose="020B0400000000000000" pitchFamily="34" charset="-128"/>
                <a:sym typeface="Helvetica Neue"/>
              </a:rPr>
              <a:t> （保湿成分）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が水分を過剰に吸収しないようにブロックします。</a:t>
            </a:r>
          </a:p>
          <a:p>
            <a:pPr marL="0" marR="0" indent="0" algn="l" defTabSz="8255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endParaRPr>
          </a:p>
        </p:txBody>
      </p:sp>
      <p:sp>
        <p:nvSpPr>
          <p:cNvPr id="8" name="テキスト ボックス 7">
            <a:extLst>
              <a:ext uri="{FF2B5EF4-FFF2-40B4-BE49-F238E27FC236}">
                <a16:creationId xmlns:a16="http://schemas.microsoft.com/office/drawing/2014/main" id="{7AE322FA-3212-44FB-8106-03CEEB28FAFC}"/>
              </a:ext>
            </a:extLst>
          </p:cNvPr>
          <p:cNvSpPr txBox="1"/>
          <p:nvPr/>
        </p:nvSpPr>
        <p:spPr>
          <a:xfrm>
            <a:off x="7831223" y="5787694"/>
            <a:ext cx="339389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穏やかな環境では、「ハイドラ フレックス ブレンド」</a:t>
            </a:r>
            <a:r>
              <a:rPr kumimoji="0" lang="ja-JP" altLang="en-US" sz="800" b="0" i="0" u="none" strike="noStrike" kern="0" cap="none" spc="0" normalizeH="0" baseline="0" noProof="0">
                <a:ln>
                  <a:noFill/>
                </a:ln>
                <a:solidFill>
                  <a:srgbClr val="000000"/>
                </a:solidFill>
                <a:effectLst/>
                <a:uLnTx/>
                <a:uFillTx/>
                <a:latin typeface="小塚ゴシック Pr6N R" panose="020B0400000000000000" pitchFamily="34" charset="-128"/>
                <a:ea typeface="小塚ゴシック Pr6N R" panose="020B0400000000000000" pitchFamily="34" charset="-128"/>
                <a:sym typeface="Helvetica Neue"/>
              </a:rPr>
              <a:t> （保湿成分）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は、必要に応じて、水分を引きつけたり弾き返したりして、適度なうるおいを常に保とうとします。</a:t>
            </a:r>
          </a:p>
        </p:txBody>
      </p:sp>
    </p:spTree>
    <p:extLst>
      <p:ext uri="{BB962C8B-B14F-4D97-AF65-F5344CB8AC3E}">
        <p14:creationId xmlns:p14="http://schemas.microsoft.com/office/powerpoint/2010/main" val="4465918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90199"/>
            <a:ext cx="8057050" cy="13993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セルトレックス オールウェイズ ライト</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（アドバンス マスク）</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644992" y="1459307"/>
            <a:ext cx="6977118"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87D8F0"/>
                </a:solidFill>
                <a:effectLst/>
                <a:uLnTx/>
                <a:uFillTx/>
                <a:latin typeface="小塚ゴシック Pro R" panose="020B0400000000000000"/>
                <a:ea typeface="小塚ゴシック Pro R" panose="020B0400000000000000"/>
                <a:sym typeface="Helvetica Neue Medium"/>
              </a:rPr>
              <a:t>くつろぎとうるおいを与えるマスク</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758507" y="1947290"/>
            <a:ext cx="8498892" cy="2133641"/>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肌にしっかりとうるおいを与え、やわらかくなめらかにするマスク。やさしいキューカンバーの香りに包まれながら、</a:t>
            </a:r>
            <a:endParaRPr kumimoji="0" lang="en-US" altLang="ja-JP"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lang="ja-JP" altLang="en-US" sz="2400" dirty="0">
                <a:solidFill>
                  <a:srgbClr val="6E609B"/>
                </a:solidFill>
                <a:latin typeface="小塚ゴシック Pro R" panose="020B0400000000000000"/>
                <a:ea typeface="小塚ゴシック Pro R" panose="020B0400000000000000"/>
              </a:rPr>
              <a:t>い</a:t>
            </a: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きいきとした肌へ。</a:t>
            </a:r>
            <a:endParaRPr kumimoji="0" lang="en-US" altLang="ja-JP"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（肌の状態に合わせて、週</a:t>
            </a:r>
            <a:r>
              <a:rPr kumimoji="0" lang="en-US" altLang="ja-JP" sz="2000" kern="0" dirty="0">
                <a:solidFill>
                  <a:srgbClr val="6E609B"/>
                </a:solidFill>
                <a:latin typeface="小塚ゴシック Pro R" panose="020B0400000000000000"/>
                <a:ea typeface="小塚ゴシック Pro R" panose="020B0400000000000000"/>
              </a:rPr>
              <a:t>2</a:t>
            </a: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a:t>
            </a:r>
            <a:r>
              <a:rPr kumimoji="0" lang="en-US" altLang="ja-JP"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3</a:t>
            </a: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回を目安にお使いください。）</a:t>
            </a: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9403088" y="1439619"/>
            <a:ext cx="2738965" cy="579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27mL×</a:t>
            </a:r>
            <a:r>
              <a:rPr kumimoji="1" lang="ja-JP" altLang="en-US"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  </a:t>
            </a:r>
            <a:r>
              <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5</a:t>
            </a:r>
            <a:r>
              <a:rPr kumimoji="1" lang="ja-JP" altLang="en-US" sz="2000" dirty="0">
                <a:solidFill>
                  <a:srgbClr val="1C2245"/>
                </a:solidFill>
                <a:latin typeface="Verlag Bold" pitchFamily="50" charset="0"/>
                <a:ea typeface="小塚ゴシック Pro R" panose="020B0400000000000000"/>
              </a:rPr>
              <a:t>袋 </a:t>
            </a:r>
            <a:endParaRPr kumimoji="1" lang="en-US" altLang="ja-JP" sz="2000" dirty="0">
              <a:solidFill>
                <a:srgbClr val="1C2245"/>
              </a:solidFill>
              <a:latin typeface="Verlag Bold" pitchFamily="50" charset="0"/>
              <a:ea typeface="小塚ゴシック Pro R" panose="020B0400000000000000"/>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dirty="0">
                <a:solidFill>
                  <a:srgbClr val="1C2245"/>
                </a:solidFill>
                <a:latin typeface="Verlag Bold" pitchFamily="50" charset="0"/>
                <a:ea typeface="小塚ゴシック Pro R" panose="020B0400000000000000"/>
              </a:rPr>
              <a:t>（</a:t>
            </a:r>
            <a:r>
              <a:rPr kumimoji="1" lang="en-US" altLang="ja-JP" sz="1400" dirty="0">
                <a:solidFill>
                  <a:srgbClr val="1C2245"/>
                </a:solidFill>
                <a:latin typeface="Verlag Bold" pitchFamily="50" charset="0"/>
                <a:ea typeface="小塚ゴシック Pro R" panose="020B0400000000000000"/>
              </a:rPr>
              <a:t>※</a:t>
            </a:r>
            <a:r>
              <a:rPr lang="en-US" altLang="ja-JP" sz="1400" dirty="0">
                <a:solidFill>
                  <a:srgbClr val="1C2245"/>
                </a:solidFill>
                <a:latin typeface="Verlag Bold" pitchFamily="50" charset="0"/>
                <a:ea typeface="小塚ゴシック Pro R" panose="020B0400000000000000"/>
              </a:rPr>
              <a:t>1</a:t>
            </a:r>
            <a:r>
              <a:rPr lang="ja-JP" altLang="en-US" sz="1400" dirty="0">
                <a:solidFill>
                  <a:srgbClr val="1C2245"/>
                </a:solidFill>
                <a:latin typeface="Verlag Bold" pitchFamily="50" charset="0"/>
                <a:ea typeface="小塚ゴシック Pro R" panose="020B0400000000000000"/>
              </a:rPr>
              <a:t>袋単品での販売なし）</a:t>
            </a:r>
            <a:endPar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endParaRP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773637" y="4998523"/>
            <a:ext cx="3473286" cy="157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・シア脂</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・アオノリュウゼツラン茎エキス</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114420" y="4998523"/>
            <a:ext cx="238442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・グリセリン</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875737" y="4375613"/>
            <a:ext cx="822952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p:txBody>
      </p:sp>
      <p:sp>
        <p:nvSpPr>
          <p:cNvPr id="12" name="Title 1">
            <a:extLst>
              <a:ext uri="{FF2B5EF4-FFF2-40B4-BE49-F238E27FC236}">
                <a16:creationId xmlns:a16="http://schemas.microsoft.com/office/drawing/2014/main" id="{D4930340-74B3-4A50-965D-27A94EF08A22}"/>
              </a:ext>
            </a:extLst>
          </p:cNvPr>
          <p:cNvSpPr txBox="1">
            <a:spLocks/>
          </p:cNvSpPr>
          <p:nvPr/>
        </p:nvSpPr>
        <p:spPr>
          <a:xfrm>
            <a:off x="2459480" y="4520874"/>
            <a:ext cx="3218829" cy="20527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sp>
        <p:nvSpPr>
          <p:cNvPr id="13" name="テキスト ボックス 12">
            <a:extLst>
              <a:ext uri="{FF2B5EF4-FFF2-40B4-BE49-F238E27FC236}">
                <a16:creationId xmlns:a16="http://schemas.microsoft.com/office/drawing/2014/main" id="{6DAEC75D-9FE5-4507-B25E-2D64777E1FE9}"/>
              </a:ext>
            </a:extLst>
          </p:cNvPr>
          <p:cNvSpPr txBox="1"/>
          <p:nvPr/>
        </p:nvSpPr>
        <p:spPr>
          <a:xfrm>
            <a:off x="2875737" y="4147014"/>
            <a:ext cx="6413500" cy="307777"/>
          </a:xfrm>
          <a:prstGeom prst="rect">
            <a:avLst/>
          </a:prstGeom>
          <a:noFill/>
        </p:spPr>
        <p:txBody>
          <a:bodyPr wrap="square">
            <a:spAutoFit/>
          </a:bodyPr>
          <a:lstStyle/>
          <a:p>
            <a:r>
              <a:rPr lang="ja-JP" altLang="en-US" sz="1400">
                <a:solidFill>
                  <a:srgbClr val="7A66AB"/>
                </a:solidFill>
                <a:ea typeface="小塚ゴシック Pro R" panose="020B0400000000000000"/>
              </a:rPr>
              <a:t>同名の美容液（アドバンス セラム）をしみ込ませたマスクではありません</a:t>
            </a:r>
          </a:p>
        </p:txBody>
      </p:sp>
      <p:pic>
        <p:nvPicPr>
          <p:cNvPr id="16" name="図 15" descr="ダイアグラム が含まれている画像&#10;&#10;自動的に生成された説明">
            <a:extLst>
              <a:ext uri="{FF2B5EF4-FFF2-40B4-BE49-F238E27FC236}">
                <a16:creationId xmlns:a16="http://schemas.microsoft.com/office/drawing/2014/main" id="{374401ED-A205-460C-B811-7A540814655C}"/>
              </a:ext>
            </a:extLst>
          </p:cNvPr>
          <p:cNvPicPr>
            <a:picLocks noChangeAspect="1"/>
          </p:cNvPicPr>
          <p:nvPr/>
        </p:nvPicPr>
        <p:blipFill rotWithShape="1">
          <a:blip r:embed="rId3">
            <a:extLst>
              <a:ext uri="{28A0092B-C50C-407E-A947-70E740481C1C}">
                <a14:useLocalDpi xmlns:a14="http://schemas.microsoft.com/office/drawing/2010/main" val="0"/>
              </a:ext>
            </a:extLst>
          </a:blip>
          <a:srcRect l="9599" t="5687" r="10186" b="9060"/>
          <a:stretch/>
        </p:blipFill>
        <p:spPr>
          <a:xfrm>
            <a:off x="157197" y="1903140"/>
            <a:ext cx="2337452" cy="3095383"/>
          </a:xfrm>
          <a:prstGeom prst="rect">
            <a:avLst/>
          </a:prstGeom>
        </p:spPr>
      </p:pic>
    </p:spTree>
    <p:extLst>
      <p:ext uri="{BB962C8B-B14F-4D97-AF65-F5344CB8AC3E}">
        <p14:creationId xmlns:p14="http://schemas.microsoft.com/office/powerpoint/2010/main" val="246355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indent="-457200" algn="l" hangingPunct="1">
              <a:lnSpc>
                <a:spcPct val="200000"/>
              </a:lnSpc>
              <a:buFont typeface="Arial" panose="020B0604020202020204" pitchFamily="34" charset="0"/>
              <a:buChar char="•"/>
            </a:pPr>
            <a:endParaRPr kumimoji="1" lang="en-US" altLang="ja-JP" sz="3600">
              <a:solidFill>
                <a:srgbClr val="002060"/>
              </a:solidFill>
              <a:ea typeface="小塚ゴシック Pro R" panose="020B0400000000000000"/>
            </a:endParaRPr>
          </a:p>
        </p:txBody>
      </p:sp>
      <p:sp>
        <p:nvSpPr>
          <p:cNvPr id="2" name="タイトル 1">
            <a:extLst>
              <a:ext uri="{FF2B5EF4-FFF2-40B4-BE49-F238E27FC236}">
                <a16:creationId xmlns:a16="http://schemas.microsoft.com/office/drawing/2014/main" id="{B65D33A6-3A8E-4828-9120-F7544556E2FA}"/>
              </a:ext>
            </a:extLst>
          </p:cNvPr>
          <p:cNvSpPr txBox="1">
            <a:spLocks/>
          </p:cNvSpPr>
          <p:nvPr/>
        </p:nvSpPr>
        <p:spPr>
          <a:xfrm>
            <a:off x="6379525" y="2832117"/>
            <a:ext cx="5465887" cy="119376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400" b="1">
                <a:solidFill>
                  <a:srgbClr val="002060"/>
                </a:solidFill>
                <a:ea typeface="小塚ゴシック Pro R" panose="020B0400000000000000"/>
              </a:rPr>
              <a:t>よくある質問</a:t>
            </a:r>
            <a:endParaRPr kumimoji="1" lang="en-US" altLang="ja-JP" sz="4400" b="1">
              <a:solidFill>
                <a:srgbClr val="002060"/>
              </a:solidFill>
              <a:ea typeface="小塚ゴシック Pro R" panose="020B0400000000000000"/>
            </a:endParaRPr>
          </a:p>
          <a:p>
            <a:pPr hangingPunct="1">
              <a:lnSpc>
                <a:spcPct val="150000"/>
              </a:lnSpc>
            </a:pPr>
            <a:endParaRPr kumimoji="1" lang="en-US" altLang="ja-JP" sz="2800">
              <a:solidFill>
                <a:srgbClr val="002060"/>
              </a:solidFill>
              <a:ea typeface="小塚ゴシック Pro R" panose="020B0400000000000000"/>
            </a:endParaRPr>
          </a:p>
        </p:txBody>
      </p:sp>
      <p:sp>
        <p:nvSpPr>
          <p:cNvPr id="10" name="Rectangle 25">
            <a:extLst>
              <a:ext uri="{FF2B5EF4-FFF2-40B4-BE49-F238E27FC236}">
                <a16:creationId xmlns:a16="http://schemas.microsoft.com/office/drawing/2014/main" id="{4D145E0A-03E3-42F2-A773-272C81C03A6F}"/>
              </a:ext>
            </a:extLst>
          </p:cNvPr>
          <p:cNvSpPr/>
          <p:nvPr/>
        </p:nvSpPr>
        <p:spPr>
          <a:xfrm>
            <a:off x="1" y="0"/>
            <a:ext cx="6160780" cy="6858000"/>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Nutricnetials BSC logo.pdf" descr="Nutricnetials BSC logo.pdf">
            <a:extLst>
              <a:ext uri="{FF2B5EF4-FFF2-40B4-BE49-F238E27FC236}">
                <a16:creationId xmlns:a16="http://schemas.microsoft.com/office/drawing/2014/main" id="{680C55AA-48C8-4165-BB50-BE77594FEC71}"/>
              </a:ext>
            </a:extLst>
          </p:cNvPr>
          <p:cNvPicPr>
            <a:picLocks noChangeAspect="1"/>
          </p:cNvPicPr>
          <p:nvPr/>
        </p:nvPicPr>
        <p:blipFill>
          <a:blip r:embed="rId3"/>
          <a:stretch>
            <a:fillRect/>
          </a:stretch>
        </p:blipFill>
        <p:spPr>
          <a:xfrm>
            <a:off x="1278618" y="1476312"/>
            <a:ext cx="3509142" cy="2711609"/>
          </a:xfrm>
          <a:prstGeom prst="rect">
            <a:avLst/>
          </a:prstGeom>
          <a:ln w="12700">
            <a:miter lim="400000"/>
          </a:ln>
        </p:spPr>
      </p:pic>
      <p:grpSp>
        <p:nvGrpSpPr>
          <p:cNvPr id="34" name="グループ化 33">
            <a:extLst>
              <a:ext uri="{FF2B5EF4-FFF2-40B4-BE49-F238E27FC236}">
                <a16:creationId xmlns:a16="http://schemas.microsoft.com/office/drawing/2014/main" id="{E1F10EC3-4131-48D7-89CC-FDD99404E7D0}"/>
              </a:ext>
            </a:extLst>
          </p:cNvPr>
          <p:cNvGrpSpPr/>
          <p:nvPr/>
        </p:nvGrpSpPr>
        <p:grpSpPr>
          <a:xfrm>
            <a:off x="1960879" y="4496777"/>
            <a:ext cx="2282246" cy="1591730"/>
            <a:chOff x="1253864" y="4340508"/>
            <a:chExt cx="4278456" cy="2983968"/>
          </a:xfrm>
        </p:grpSpPr>
        <p:pic>
          <p:nvPicPr>
            <p:cNvPr id="35" name="Image" descr="Image">
              <a:extLst>
                <a:ext uri="{FF2B5EF4-FFF2-40B4-BE49-F238E27FC236}">
                  <a16:creationId xmlns:a16="http://schemas.microsoft.com/office/drawing/2014/main" id="{16F0700F-C0FD-4552-B2DE-7D9AE24D21D0}"/>
                </a:ext>
              </a:extLst>
            </p:cNvPr>
            <p:cNvPicPr>
              <a:picLocks noChangeAspect="1"/>
            </p:cNvPicPr>
            <p:nvPr/>
          </p:nvPicPr>
          <p:blipFill>
            <a:blip r:embed="rId4"/>
            <a:stretch>
              <a:fillRect/>
            </a:stretch>
          </p:blipFill>
          <p:spPr>
            <a:xfrm>
              <a:off x="2092008" y="4340508"/>
              <a:ext cx="3440312" cy="2983968"/>
            </a:xfrm>
            <a:prstGeom prst="rect">
              <a:avLst/>
            </a:prstGeom>
            <a:ln w="12700">
              <a:miter lim="400000"/>
            </a:ln>
          </p:spPr>
        </p:pic>
        <p:pic>
          <p:nvPicPr>
            <p:cNvPr id="36" name="図 35" descr="グラフィック, 抽象, 挿絵 が含まれている画像&#10;&#10;自動的に生成された説明">
              <a:extLst>
                <a:ext uri="{FF2B5EF4-FFF2-40B4-BE49-F238E27FC236}">
                  <a16:creationId xmlns:a16="http://schemas.microsoft.com/office/drawing/2014/main" id="{C390C5CE-EDCD-48A5-A0D8-FDE013D5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Tree>
    <p:extLst>
      <p:ext uri="{BB962C8B-B14F-4D97-AF65-F5344CB8AC3E}">
        <p14:creationId xmlns:p14="http://schemas.microsoft.com/office/powerpoint/2010/main" val="111301454"/>
      </p:ext>
    </p:extLst>
  </p:cSld>
  <p:clrMapOvr>
    <a:masterClrMapping/>
  </p:clrMapOvr>
  <p:transition spd="med"/>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x0032_020 xmlns="15e4c3d0-d31e-4afa-910b-8e6505f5da3e"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B40F9-5724-44F2-B8FD-CDF7110E7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5552D2-86F2-43B9-904F-56F2CDEF4A0A}">
  <ds:schemaRefs>
    <ds:schemaRef ds:uri="http://schemas.microsoft.com/office/2006/documentManagement/types"/>
    <ds:schemaRef ds:uri="http://purl.org/dc/terms/"/>
    <ds:schemaRef ds:uri="http://schemas.microsoft.com/sharepoint/v3"/>
    <ds:schemaRef ds:uri="http://www.w3.org/XML/1998/namespace"/>
    <ds:schemaRef ds:uri="d117520f-80a2-40e6-a6a8-3ee6fb5de8d8"/>
    <ds:schemaRef ds:uri="http://purl.org/dc/elements/1.1/"/>
    <ds:schemaRef ds:uri="http://schemas.microsoft.com/office/infopath/2007/PartnerControls"/>
    <ds:schemaRef ds:uri="http://schemas.microsoft.com/office/2006/metadata/properties"/>
    <ds:schemaRef ds:uri="http://purl.org/dc/dcmitype/"/>
    <ds:schemaRef ds:uri="http://schemas.openxmlformats.org/package/2006/metadata/core-properties"/>
    <ds:schemaRef ds:uri="4413b6af-c24a-4846-b129-151ba3fea5cc"/>
    <ds:schemaRef ds:uri="15e4c3d0-d31e-4afa-910b-8e6505f5da3e"/>
  </ds:schemaRefs>
</ds:datastoreItem>
</file>

<file path=customXml/itemProps3.xml><?xml version="1.0" encoding="utf-8"?>
<ds:datastoreItem xmlns:ds="http://schemas.openxmlformats.org/officeDocument/2006/customXml" ds:itemID="{5E56F6E9-BADC-4804-908F-10C754E55A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340</TotalTime>
  <Words>2527</Words>
  <Application>Microsoft Office PowerPoint</Application>
  <PresentationFormat>ワイド画面</PresentationFormat>
  <Paragraphs>315</Paragraphs>
  <Slides>17</Slides>
  <Notes>17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17</vt:i4>
      </vt:variant>
    </vt:vector>
  </HeadingPairs>
  <TitlesOfParts>
    <vt:vector size="31" baseType="lpstr">
      <vt:lpstr>Helvetica Neue</vt:lpstr>
      <vt:lpstr>Helvetica Neue Medium</vt:lpstr>
      <vt:lpstr>ＭＳ Ｐゴシック</vt:lpstr>
      <vt:lpstr>小塚ゴシック Pr6N L</vt:lpstr>
      <vt:lpstr>小塚ゴシック Pr6N R</vt:lpstr>
      <vt:lpstr>小塚ゴシック Pro R</vt:lpstr>
      <vt:lpstr>游ゴシック</vt:lpstr>
      <vt:lpstr>游ゴシック Light</vt:lpstr>
      <vt:lpstr>Yu Gothic Medium</vt:lpstr>
      <vt:lpstr>Arial</vt:lpstr>
      <vt:lpstr>Calibri</vt:lpstr>
      <vt:lpstr>Verlag Bold</vt:lpstr>
      <vt:lpstr>Verlag Book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Aoki, Kana</dc:creator>
  <cp:lastModifiedBy>Ishiguro, Chisato</cp:lastModifiedBy>
  <cp:revision>15</cp:revision>
  <cp:lastPrinted>2021-03-22T00:29:58Z</cp:lastPrinted>
  <dcterms:created xsi:type="dcterms:W3CDTF">2021-03-11T01:45:40Z</dcterms:created>
  <dcterms:modified xsi:type="dcterms:W3CDTF">2022-03-11T06:34:55Z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MediaServiceImageTags">
    <vt:lpwstr/>
  </property>
</Properties>
</file>